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493" r:id="rId3"/>
    <p:sldId id="492" r:id="rId4"/>
    <p:sldId id="469" r:id="rId5"/>
    <p:sldId id="470" r:id="rId6"/>
    <p:sldId id="477" r:id="rId7"/>
    <p:sldId id="496" r:id="rId8"/>
    <p:sldId id="478" r:id="rId9"/>
    <p:sldId id="476" r:id="rId10"/>
    <p:sldId id="468" r:id="rId11"/>
    <p:sldId id="479" r:id="rId12"/>
    <p:sldId id="452" r:id="rId13"/>
    <p:sldId id="488" r:id="rId14"/>
    <p:sldId id="481" r:id="rId15"/>
    <p:sldId id="459" r:id="rId16"/>
    <p:sldId id="460" r:id="rId17"/>
    <p:sldId id="461" r:id="rId18"/>
    <p:sldId id="462" r:id="rId19"/>
    <p:sldId id="497" r:id="rId20"/>
    <p:sldId id="499" r:id="rId21"/>
    <p:sldId id="466" r:id="rId22"/>
    <p:sldId id="467" r:id="rId23"/>
    <p:sldId id="484" r:id="rId24"/>
    <p:sldId id="485" r:id="rId25"/>
    <p:sldId id="489" r:id="rId26"/>
    <p:sldId id="494" r:id="rId27"/>
    <p:sldId id="495" r:id="rId28"/>
  </p:sldIdLst>
  <p:sldSz cx="10287000" cy="6858000" type="35mm"/>
  <p:notesSz cx="6858000" cy="9144000"/>
  <p:kinsoku lang="ja-JP" invalStChars="、。，．・：；？！゛゜ヽヾゝゞ々ー’”）〕］｝〉》」』】°‰′″℃％ぁぃぅぇぉっゃゅょゎァィゥェォッャュョヮヵヶ!%),.:;?]}｡｣､･ｧｨｩｪｫｬｭｮｯｰﾞﾟ¢" invalEndChars="‘“（〔［｛〈《「『【￥＄$([\{｢£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Helvetica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FF00"/>
    <a:srgbClr val="FFCC66"/>
    <a:srgbClr val="FF66FF"/>
    <a:srgbClr val="000000"/>
    <a:srgbClr val="333333"/>
    <a:srgbClr val="FFFFFF"/>
    <a:srgbClr val="618FFD"/>
    <a:srgbClr val="AD6900"/>
    <a:srgbClr val="7144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 preferSingleView="1">
    <p:restoredLeft sz="11415" autoAdjust="0"/>
    <p:restoredTop sz="90929"/>
  </p:normalViewPr>
  <p:slideViewPr>
    <p:cSldViewPr showGuides="1">
      <p:cViewPr>
        <p:scale>
          <a:sx n="100" d="100"/>
          <a:sy n="100" d="100"/>
        </p:scale>
        <p:origin x="-2352" y="-512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350031506253"/>
          <c:y val="0.0348248317291974"/>
          <c:w val="0.884051793227385"/>
          <c:h val="0.900526274713291"/>
        </c:manualLayout>
      </c:layout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Adult</c:v>
                </c:pt>
              </c:strCache>
            </c:strRef>
          </c:tx>
          <c:spPr>
            <a:ln>
              <a:solidFill>
                <a:srgbClr val="00FFFF"/>
              </a:solidFill>
            </a:ln>
          </c:spPr>
          <c:marker>
            <c:symbol val="circle"/>
            <c:size val="5"/>
            <c:spPr>
              <a:solidFill>
                <a:srgbClr val="66CCFF"/>
              </a:solidFill>
              <a:ln>
                <a:solidFill>
                  <a:srgbClr val="00FFFF"/>
                </a:solidFill>
              </a:ln>
            </c:spPr>
          </c:marker>
          <c:cat>
            <c:numRef>
              <c:f>Sheet1!$B$2:$K$2</c:f>
              <c:numCache>
                <c:formatCode>General</c:formatCode>
                <c:ptCount val="10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  <c:pt idx="8">
                  <c:v>2017.0</c:v>
                </c:pt>
                <c:pt idx="9">
                  <c:v>2018.0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5215.0</c:v>
                </c:pt>
                <c:pt idx="1">
                  <c:v>4897.0</c:v>
                </c:pt>
                <c:pt idx="2">
                  <c:v>5030.0</c:v>
                </c:pt>
                <c:pt idx="3">
                  <c:v>5184.0</c:v>
                </c:pt>
                <c:pt idx="4">
                  <c:v>5212.0</c:v>
                </c:pt>
                <c:pt idx="5">
                  <c:v>5201.0</c:v>
                </c:pt>
                <c:pt idx="6">
                  <c:v>5471.0</c:v>
                </c:pt>
                <c:pt idx="7">
                  <c:v>5765.0</c:v>
                </c:pt>
                <c:pt idx="8">
                  <c:v>5560.0</c:v>
                </c:pt>
                <c:pt idx="9">
                  <c:v>5561.0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Paediatric</c:v>
                </c:pt>
              </c:strCache>
            </c:strRef>
          </c:tx>
          <c:spPr>
            <a:ln>
              <a:solidFill>
                <a:srgbClr val="FF66FF"/>
              </a:solidFill>
            </a:ln>
          </c:spPr>
          <c:marker>
            <c:symbol val="diamond"/>
            <c:size val="5"/>
            <c:spPr>
              <a:solidFill>
                <a:srgbClr val="FF66FF"/>
              </a:solidFill>
            </c:spPr>
          </c:marker>
          <c:cat>
            <c:numRef>
              <c:f>Sheet1!$B$2:$K$2</c:f>
              <c:numCache>
                <c:formatCode>General</c:formatCode>
                <c:ptCount val="10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  <c:pt idx="8">
                  <c:v>2017.0</c:v>
                </c:pt>
                <c:pt idx="9">
                  <c:v>2018.0</c:v>
                </c:pt>
              </c:numCache>
            </c:numRef>
          </c:cat>
          <c:val>
            <c:numRef>
              <c:f>Sheet1!$B$4:$K$4</c:f>
              <c:numCache>
                <c:formatCode>General</c:formatCode>
                <c:ptCount val="10"/>
                <c:pt idx="0">
                  <c:v>1029.0</c:v>
                </c:pt>
                <c:pt idx="1">
                  <c:v>970.0</c:v>
                </c:pt>
                <c:pt idx="2">
                  <c:v>1042.0</c:v>
                </c:pt>
                <c:pt idx="3">
                  <c:v>915.0</c:v>
                </c:pt>
                <c:pt idx="4">
                  <c:v>813.0</c:v>
                </c:pt>
                <c:pt idx="5">
                  <c:v>766.0</c:v>
                </c:pt>
                <c:pt idx="6">
                  <c:v>828.0</c:v>
                </c:pt>
                <c:pt idx="7">
                  <c:v>747.0</c:v>
                </c:pt>
                <c:pt idx="8">
                  <c:v>768.0</c:v>
                </c:pt>
                <c:pt idx="9">
                  <c:v>798.0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80FF00"/>
              </a:solidFill>
            </a:ln>
          </c:spPr>
          <c:marker>
            <c:symbol val="square"/>
            <c:size val="5"/>
            <c:spPr>
              <a:solidFill>
                <a:srgbClr val="80FF00"/>
              </a:solidFill>
            </c:spPr>
          </c:marker>
          <c:cat>
            <c:numRef>
              <c:f>Sheet1!$B$2:$K$2</c:f>
              <c:numCache>
                <c:formatCode>General</c:formatCode>
                <c:ptCount val="10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  <c:pt idx="8">
                  <c:v>2017.0</c:v>
                </c:pt>
                <c:pt idx="9">
                  <c:v>2018.0</c:v>
                </c:pt>
              </c:numCache>
            </c:numRef>
          </c:cat>
          <c:val>
            <c:numRef>
              <c:f>Sheet1!$B$5:$K$5</c:f>
              <c:numCache>
                <c:formatCode>General</c:formatCode>
                <c:ptCount val="10"/>
                <c:pt idx="0">
                  <c:v>6244.0</c:v>
                </c:pt>
                <c:pt idx="1">
                  <c:v>5867.0</c:v>
                </c:pt>
                <c:pt idx="2">
                  <c:v>6072.0</c:v>
                </c:pt>
                <c:pt idx="3">
                  <c:v>6099.0</c:v>
                </c:pt>
                <c:pt idx="4">
                  <c:v>6025.0</c:v>
                </c:pt>
                <c:pt idx="5">
                  <c:v>5967.0</c:v>
                </c:pt>
                <c:pt idx="6">
                  <c:v>6299.0</c:v>
                </c:pt>
                <c:pt idx="7">
                  <c:v>6512.0</c:v>
                </c:pt>
                <c:pt idx="8">
                  <c:v>6328.0</c:v>
                </c:pt>
                <c:pt idx="9">
                  <c:v>6359.0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9293272"/>
        <c:axId val="-2109288056"/>
      </c:lineChart>
      <c:catAx>
        <c:axId val="-2109293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 cmpd="sng">
            <a:solidFill>
              <a:srgbClr val="FFFFFF"/>
            </a:solidFill>
          </a:ln>
        </c:spPr>
        <c:txPr>
          <a:bodyPr/>
          <a:lstStyle/>
          <a:p>
            <a:pPr>
              <a:defRPr sz="1100">
                <a:solidFill>
                  <a:srgbClr val="FFFFFF"/>
                </a:solidFill>
              </a:defRPr>
            </a:pPr>
            <a:endParaRPr lang="en-US"/>
          </a:p>
        </c:txPr>
        <c:crossAx val="-2109288056"/>
        <c:crosses val="autoZero"/>
        <c:auto val="1"/>
        <c:lblAlgn val="ctr"/>
        <c:lblOffset val="100"/>
        <c:noMultiLvlLbl val="0"/>
      </c:catAx>
      <c:valAx>
        <c:axId val="-2109288056"/>
        <c:scaling>
          <c:orientation val="minMax"/>
        </c:scaling>
        <c:delete val="0"/>
        <c:axPos val="l"/>
        <c:majorGridlines>
          <c:spPr>
            <a:ln>
              <a:solidFill>
                <a:srgbClr val="FFFFFF"/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Trauma Registry Patients</a:t>
                </a:r>
                <a:endParaRPr lang="en-US" sz="1200" dirty="0">
                  <a:solidFill>
                    <a:srgbClr val="FFFFFF"/>
                  </a:solidFill>
                </a:endParaRPr>
              </a:p>
            </c:rich>
          </c:tx>
          <c:layout>
            <c:manualLayout>
              <c:xMode val="edge"/>
              <c:yMode val="edge"/>
              <c:x val="0.0118477081850956"/>
              <c:y val="0.2192534281682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</a:defRPr>
            </a:pPr>
            <a:endParaRPr lang="en-US"/>
          </a:p>
        </c:txPr>
        <c:crossAx val="-2109293272"/>
        <c:crosses val="autoZero"/>
        <c:crossBetween val="between"/>
      </c:valAx>
      <c:spPr>
        <a:ln w="28575" cmpd="sng">
          <a:solidFill>
            <a:srgbClr val="FFFFFF"/>
          </a:solidFill>
        </a:ln>
      </c:spPr>
    </c:plotArea>
    <c:legend>
      <c:legendPos val="r"/>
      <c:layout>
        <c:manualLayout>
          <c:xMode val="edge"/>
          <c:yMode val="edge"/>
          <c:x val="0.780236786234394"/>
          <c:y val="0.47031996248883"/>
          <c:w val="0.13091790693649"/>
          <c:h val="0.180579180107308"/>
        </c:manualLayout>
      </c:layout>
      <c:overlay val="0"/>
      <c:spPr>
        <a:solidFill>
          <a:schemeClr val="bg2">
            <a:lumMod val="50000"/>
          </a:schemeClr>
        </a:solidFill>
        <a:ln w="19050" cmpd="sng">
          <a:solidFill>
            <a:schemeClr val="tx1"/>
          </a:solidFill>
        </a:ln>
      </c:spPr>
      <c:txPr>
        <a:bodyPr/>
        <a:lstStyle/>
        <a:p>
          <a:pPr>
            <a:defRPr sz="1600" baseline="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3" tIns="44450" rIns="87313" bIns="44450">
            <a:prstTxWarp prst="textNoShape">
              <a:avLst/>
            </a:prstTxWarp>
            <a:spAutoFit/>
          </a:bodyPr>
          <a:lstStyle/>
          <a:p>
            <a:pPr algn="ctr" defTabSz="865188">
              <a:lnSpc>
                <a:spcPct val="90000"/>
              </a:lnSpc>
            </a:pPr>
            <a:r>
              <a:rPr lang="en-US" sz="1200">
                <a:latin typeface="Arial" pitchFamily="-107" charset="0"/>
              </a:rPr>
              <a:t>Page </a:t>
            </a:r>
            <a:fld id="{F288EABF-189D-CA44-9274-538C6E4E43F1}" type="slidenum">
              <a:rPr lang="en-US" sz="1200">
                <a:latin typeface="Arial" pitchFamily="-107" charset="0"/>
              </a:rPr>
              <a:pPr algn="ctr" defTabSz="865188">
                <a:lnSpc>
                  <a:spcPct val="90000"/>
                </a:lnSpc>
              </a:pPr>
              <a:t>‹#›</a:t>
            </a:fld>
            <a:endParaRPr lang="en-US" sz="1200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62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3" tIns="44450" rIns="87313" bIns="44450">
            <a:prstTxWarp prst="textNoShape">
              <a:avLst/>
            </a:prstTxWarp>
            <a:spAutoFit/>
          </a:bodyPr>
          <a:lstStyle/>
          <a:p>
            <a:pPr algn="ctr" defTabSz="865188">
              <a:lnSpc>
                <a:spcPct val="90000"/>
              </a:lnSpc>
            </a:pPr>
            <a:r>
              <a:rPr lang="en-US" sz="1200">
                <a:latin typeface="Arial" pitchFamily="-107" charset="0"/>
              </a:rPr>
              <a:t>Page </a:t>
            </a:r>
            <a:fld id="{351B3257-5CA7-2F4F-99C1-7587EA0D9F92}" type="slidenum">
              <a:rPr lang="en-US" sz="1200">
                <a:latin typeface="Arial" pitchFamily="-107" charset="0"/>
              </a:rPr>
              <a:pPr algn="ctr" defTabSz="865188">
                <a:lnSpc>
                  <a:spcPct val="90000"/>
                </a:lnSpc>
              </a:pPr>
              <a:t>‹#›</a:t>
            </a:fld>
            <a:endParaRPr lang="en-US" sz="1200">
              <a:latin typeface="Arial" pitchFamily="-107" charset="0"/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679450"/>
            <a:ext cx="5156200" cy="3441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72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5613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4038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47725" y="679450"/>
            <a:ext cx="5162550" cy="3441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409575"/>
            <a:ext cx="2057400" cy="3992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409575"/>
            <a:ext cx="6019800" cy="3992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 Imag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2599265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599267"/>
            <a:ext cx="9258300" cy="753534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6" y="3581400"/>
            <a:ext cx="8562978" cy="24384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spc="50">
                <a:solidFill>
                  <a:srgbClr val="030201"/>
                </a:solidFill>
              </a:defRPr>
            </a:lvl1pPr>
            <a:lvl2pPr marL="4572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800">
                <a:solidFill>
                  <a:srgbClr val="030201"/>
                </a:solidFill>
              </a:defRPr>
            </a:lvl2pPr>
            <a:lvl3pPr marL="5715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400">
                <a:solidFill>
                  <a:srgbClr val="030201"/>
                </a:solidFill>
              </a:defRPr>
            </a:lvl3pPr>
            <a:lvl4pPr marL="6858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4pPr>
            <a:lvl5pPr marL="8001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287000" cy="80021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5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350" y="1752601"/>
            <a:ext cx="9258300" cy="1402055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4000"/>
              </a:lnSpc>
              <a:spcAft>
                <a:spcPts val="0"/>
              </a:spcAft>
              <a:defRPr sz="3200" b="1" cap="all" spc="25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 HEADLINE GOES HERE. PREFERRABLY IN ALL CAPS AND NO MORE THAN THREE LINES.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2334" y="4267201"/>
            <a:ext cx="7200900" cy="63499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2000" b="0" cap="all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25028" y="104775"/>
            <a:ext cx="985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Georgia"/>
              </a:rPr>
              <a:t>UW MEDICINE    </a:t>
            </a:r>
            <a:r>
              <a:rPr lang="en-US" sz="1000" dirty="0">
                <a:solidFill>
                  <a:srgbClr val="FF0000"/>
                </a:solidFill>
                <a:latin typeface="Goudy"/>
              </a:rPr>
              <a:t>│</a:t>
            </a:r>
            <a:r>
              <a:rPr lang="en-US" sz="1000" dirty="0">
                <a:solidFill>
                  <a:srgbClr val="000000"/>
                </a:solidFill>
                <a:latin typeface="Georgia"/>
              </a:rPr>
              <a:t>   </a:t>
            </a:r>
            <a:r>
              <a:rPr lang="en-US" sz="1000" dirty="0">
                <a:solidFill>
                  <a:srgbClr val="D2232A"/>
                </a:solidFill>
                <a:latin typeface="Georgia"/>
              </a:rPr>
              <a:t>TITLE OR EVENT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998478"/>
            <a:ext cx="2743200" cy="59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4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1"/>
            <a:ext cx="8915400" cy="48768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8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4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0287000" cy="749808"/>
          </a:xfrm>
          <a:prstGeom prst="rect">
            <a:avLst/>
          </a:prstGeom>
          <a:solidFill>
            <a:srgbClr val="53548A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0"/>
            <a:ext cx="9258300" cy="762000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2094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10287000" cy="749808"/>
          </a:xfrm>
          <a:prstGeom prst="rect">
            <a:avLst/>
          </a:prstGeom>
          <a:solidFill>
            <a:srgbClr val="53548A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0"/>
            <a:ext cx="9258300" cy="762000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6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1885950" y="1405783"/>
            <a:ext cx="6172200" cy="4648200"/>
          </a:xfrm>
        </p:spPr>
        <p:txBody>
          <a:bodyPr/>
          <a:lstStyle>
            <a:lvl1pPr algn="l">
              <a:buNone/>
              <a:defRPr/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376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10287000" cy="749808"/>
          </a:xfrm>
          <a:prstGeom prst="rect">
            <a:avLst/>
          </a:prstGeom>
          <a:solidFill>
            <a:srgbClr val="7C6316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"/>
            <a:ext cx="92583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740664"/>
            <a:ext cx="5143500" cy="52791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3500" y="914400"/>
            <a:ext cx="4629150" cy="5791200"/>
          </a:xfrm>
        </p:spPr>
        <p:txBody>
          <a:bodyPr anchor="ctr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260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small Imag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"/>
            <a:ext cx="92583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00750" y="740664"/>
            <a:ext cx="3771900" cy="40599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350" y="914400"/>
            <a:ext cx="5229225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000750" y="4800600"/>
            <a:ext cx="3771900" cy="1371600"/>
          </a:xfrm>
        </p:spPr>
        <p:txBody>
          <a:bodyPr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76537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2599265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599267"/>
            <a:ext cx="9258300" cy="753534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3581400"/>
            <a:ext cx="8562978" cy="24384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spc="50">
                <a:solidFill>
                  <a:srgbClr val="030201"/>
                </a:solidFill>
              </a:defRPr>
            </a:lvl1pPr>
            <a:lvl2pPr marL="4572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800">
                <a:solidFill>
                  <a:srgbClr val="030201"/>
                </a:solidFill>
              </a:defRPr>
            </a:lvl2pPr>
            <a:lvl3pPr marL="5715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400">
                <a:solidFill>
                  <a:srgbClr val="030201"/>
                </a:solidFill>
              </a:defRPr>
            </a:lvl3pPr>
            <a:lvl4pPr marL="6858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4pPr>
            <a:lvl5pPr marL="8001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287000" cy="25987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86273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591646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591646" y="1433512"/>
            <a:ext cx="3305770" cy="11620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897416" y="3704"/>
            <a:ext cx="2389584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2599265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599267"/>
            <a:ext cx="9258300" cy="753534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3657600"/>
            <a:ext cx="8572500" cy="23622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6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2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591646" y="0"/>
            <a:ext cx="3305770" cy="14335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984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57400" y="4953000"/>
            <a:ext cx="6172200" cy="45720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4575" y="5443538"/>
            <a:ext cx="5743575" cy="804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020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00525" y="6553200"/>
            <a:ext cx="2400300" cy="3048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4725" y="6248401"/>
            <a:ext cx="325755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72650" y="6553200"/>
            <a:ext cx="51435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2057400" y="228600"/>
            <a:ext cx="6172200" cy="4648200"/>
          </a:xfrm>
        </p:spPr>
        <p:txBody>
          <a:bodyPr/>
          <a:lstStyle>
            <a:lvl1pPr algn="l">
              <a:buNone/>
              <a:defRPr/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84323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14350" y="152400"/>
            <a:ext cx="92583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0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143001"/>
            <a:ext cx="4543425" cy="4876800"/>
          </a:xfrm>
        </p:spPr>
        <p:txBody>
          <a:bodyPr/>
          <a:lstStyle>
            <a:lvl1pPr>
              <a:buNone/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43001"/>
            <a:ext cx="4543425" cy="4983163"/>
          </a:xfrm>
        </p:spPr>
        <p:txBody>
          <a:bodyPr/>
          <a:lstStyle>
            <a:lvl1pPr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29150" y="6492876"/>
            <a:ext cx="24003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4725" y="6248401"/>
            <a:ext cx="32575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6553200"/>
            <a:ext cx="600075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0" y="1"/>
            <a:ext cx="92583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15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57700" y="6492876"/>
            <a:ext cx="24003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14725" y="6172201"/>
            <a:ext cx="325755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72650" y="6492876"/>
            <a:ext cx="51435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6186055"/>
            <a:ext cx="281360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02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514350" y="152400"/>
            <a:ext cx="9258300" cy="57912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58803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838200"/>
            <a:ext cx="10287000" cy="51054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514350" y="1219200"/>
            <a:ext cx="9258300" cy="4419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0" y="1"/>
            <a:ext cx="92583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26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0" y="2"/>
            <a:ext cx="92583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514350" y="990600"/>
            <a:ext cx="6000750" cy="2895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515100" y="1143000"/>
            <a:ext cx="325755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14350" y="3886200"/>
            <a:ext cx="600075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549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"/>
            <a:ext cx="92583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350" y="914400"/>
            <a:ext cx="5229225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000750" y="4800600"/>
            <a:ext cx="3771900" cy="1295400"/>
          </a:xfrm>
        </p:spPr>
        <p:txBody>
          <a:bodyPr anchor="ctr"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6000750" y="762000"/>
            <a:ext cx="3771900" cy="4038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04712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0" y="2"/>
            <a:ext cx="92583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514350" y="990600"/>
            <a:ext cx="462915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14350" y="4648200"/>
            <a:ext cx="9258300" cy="13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6"/>
          </p:nvPr>
        </p:nvSpPr>
        <p:spPr>
          <a:xfrm>
            <a:off x="5143500" y="990600"/>
            <a:ext cx="462915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27334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/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10287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7C6316"/>
              </a:solidFill>
              <a:latin typeface="Georgia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0" y="2"/>
            <a:ext cx="92583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514350" y="990600"/>
            <a:ext cx="9258300" cy="35814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14350" y="4572000"/>
            <a:ext cx="92583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851025"/>
            <a:ext cx="4038600" cy="2551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851025"/>
            <a:ext cx="4038600" cy="2551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tif"/><Relationship Id="rId15" Type="http://schemas.openxmlformats.org/officeDocument/2006/relationships/image" Target="../media/image2.tiff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19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0"/>
                <a:invGamma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Rappeller_trans_Smart Object.t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2" y="0"/>
            <a:ext cx="5715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77288" y="5975658"/>
            <a:ext cx="1694804" cy="837718"/>
            <a:chOff x="8417248" y="5702667"/>
            <a:chExt cx="1694804" cy="837718"/>
          </a:xfrm>
        </p:grpSpPr>
        <p:pic>
          <p:nvPicPr>
            <p:cNvPr id="9" name="Picture 8" descr="Rugby Ball Logo.tif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8705280" y="5791315"/>
              <a:ext cx="1118740" cy="749070"/>
            </a:xfrm>
            <a:prstGeom prst="rect">
              <a:avLst/>
            </a:prstGeom>
          </p:spPr>
        </p:pic>
        <p:sp>
          <p:nvSpPr>
            <p:cNvPr id="7" name="AutoShape 5"/>
            <p:cNvSpPr>
              <a:spLocks noChangeArrowheads="1"/>
            </p:cNvSpPr>
            <p:nvPr userDrawn="1"/>
          </p:nvSpPr>
          <p:spPr bwMode="auto">
            <a:xfrm>
              <a:off x="8417248" y="5702667"/>
              <a:ext cx="1694804" cy="777151"/>
            </a:xfrm>
            <a:prstGeom prst="star16">
              <a:avLst>
                <a:gd name="adj" fmla="val 37500"/>
              </a:avLst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UW/HMC </a:t>
              </a:r>
              <a:r>
                <a:rPr lang="en-US" sz="900" b="1" dirty="0" err="1">
                  <a:solidFill>
                    <a:srgbClr val="000000"/>
                  </a:solidFill>
                </a:rPr>
                <a:t>Neurotrauma</a:t>
              </a:r>
              <a:endParaRPr lang="en-US" sz="900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Research Group</a:t>
              </a:r>
              <a:endParaRPr lang="en-US" sz="1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33" name="Picture 9" descr="Skier Background 50rotsmal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371600" y="249238"/>
            <a:ext cx="6781800" cy="635952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851025"/>
            <a:ext cx="8229600" cy="2551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75" tIns="228600" rIns="92075" bIns="22860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409575"/>
            <a:ext cx="7162800" cy="779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vert="horz" wrap="square" lIns="92075" tIns="136525" rIns="92075" bIns="136525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07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FFFFFF"/>
        </a:buClr>
        <a:buSzPct val="80000"/>
        <a:buFont typeface="Times" pitchFamily="-107" charset="0"/>
        <a:buChar char="•"/>
        <a:defRPr sz="2400" b="0">
          <a:solidFill>
            <a:srgbClr val="FFFFFF"/>
          </a:solidFill>
          <a:latin typeface="+mn-lt"/>
          <a:ea typeface="ＭＳ Ｐゴシック" pitchFamily="-107" charset="-128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FDC0E5"/>
        </a:buClr>
        <a:buSzPct val="80000"/>
        <a:buFont typeface="Times" pitchFamily="-107" charset="0"/>
        <a:buChar char="•"/>
        <a:defRPr sz="2400" b="0">
          <a:solidFill>
            <a:srgbClr val="FDC0E5"/>
          </a:solidFill>
          <a:latin typeface="+mn-lt"/>
          <a:ea typeface="ＭＳ Ｐゴシック" pitchFamily="-107" charset="-128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Font typeface="Times" pitchFamily="-107" charset="0"/>
        <a:buChar char="•"/>
        <a:defRPr sz="2400" b="0">
          <a:solidFill>
            <a:schemeClr val="tx2"/>
          </a:solidFill>
          <a:latin typeface="+mn-lt"/>
          <a:ea typeface="ＭＳ Ｐゴシック" pitchFamily="-107" charset="-128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0">
          <a:solidFill>
            <a:schemeClr val="tx1"/>
          </a:solidFill>
          <a:latin typeface="+mn-lt"/>
          <a:ea typeface="ＭＳ Ｐゴシック" pitchFamily="-107" charset="-128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107" charset="-128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107" charset="-128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107" charset="-128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0"/>
            <a:ext cx="92583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143002"/>
            <a:ext cx="92583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15475" y="6629401"/>
            <a:ext cx="771525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6C7CE5-3225-8743-B368-1C50B11BFD71}" type="slidenum">
              <a:rPr lang="en-US" smtClean="0">
                <a:solidFill>
                  <a:srgbClr val="7C6316"/>
                </a:solidFill>
                <a:latin typeface="Georgi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7C6316"/>
              </a:solidFill>
              <a:latin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6324600"/>
            <a:ext cx="1803943" cy="4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474"/>
          <a:stretch/>
        </p:blipFill>
        <p:spPr>
          <a:xfrm>
            <a:off x="0" y="1"/>
            <a:ext cx="10287000" cy="4114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81461"/>
            <a:ext cx="10287000" cy="21163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868" y="4902259"/>
            <a:ext cx="99052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Harborview Neurotrauma Service</a:t>
            </a:r>
            <a:endParaRPr lang="en-U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Picture 1" descr="Grey's Ellenbogen's Anatom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3"/>
          <a:stretch/>
        </p:blipFill>
        <p:spPr>
          <a:xfrm>
            <a:off x="0" y="-27384"/>
            <a:ext cx="10287000" cy="4091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036" y="409575"/>
            <a:ext cx="8352928" cy="779463"/>
          </a:xfrm>
        </p:spPr>
        <p:txBody>
          <a:bodyPr/>
          <a:lstStyle/>
          <a:p>
            <a:r>
              <a:rPr lang="en-US" dirty="0" smtClean="0"/>
              <a:t>Tactical Neurotrauma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2" y="1124744"/>
            <a:ext cx="8229600" cy="1243417"/>
          </a:xfrm>
        </p:spPr>
        <p:txBody>
          <a:bodyPr/>
          <a:lstStyle/>
          <a:p>
            <a:r>
              <a:rPr lang="en-US" dirty="0" smtClean="0"/>
              <a:t>The Neurotrauma Service is often a rate-limiting step:</a:t>
            </a:r>
          </a:p>
          <a:p>
            <a:pPr lvl="1"/>
            <a:r>
              <a:rPr lang="en-US" dirty="0" smtClean="0"/>
              <a:t>Clearing patients for non-emergent surgeries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7915808" y="2276872"/>
            <a:ext cx="1944216" cy="1098122"/>
            <a:chOff x="7915808" y="2276872"/>
            <a:chExt cx="1944216" cy="1098122"/>
          </a:xfrm>
        </p:grpSpPr>
        <p:sp>
          <p:nvSpPr>
            <p:cNvPr id="5" name="Rectangle 4"/>
            <p:cNvSpPr/>
            <p:nvPr/>
          </p:nvSpPr>
          <p:spPr bwMode="auto">
            <a:xfrm>
              <a:off x="7915808" y="2870938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Intern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cxnSp>
          <p:nvCxnSpPr>
            <p:cNvPr id="15" name="Straight Arrow Connector 14"/>
            <p:cNvCxnSpPr>
              <a:endCxn id="5" idx="0"/>
            </p:cNvCxnSpPr>
            <p:nvPr/>
          </p:nvCxnSpPr>
          <p:spPr bwMode="auto">
            <a:xfrm>
              <a:off x="8887916" y="2276872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7915808" y="3374994"/>
            <a:ext cx="1944216" cy="1098122"/>
            <a:chOff x="7915808" y="3374994"/>
            <a:chExt cx="1944216" cy="1098122"/>
          </a:xfrm>
        </p:grpSpPr>
        <p:sp>
          <p:nvSpPr>
            <p:cNvPr id="6" name="Rectangle 5"/>
            <p:cNvSpPr/>
            <p:nvPr/>
          </p:nvSpPr>
          <p:spPr bwMode="auto">
            <a:xfrm>
              <a:off x="7915808" y="3969060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Junior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 Resident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cxnSp>
          <p:nvCxnSpPr>
            <p:cNvPr id="17" name="Straight Arrow Connector 16"/>
            <p:cNvCxnSpPr>
              <a:stCxn id="5" idx="2"/>
              <a:endCxn id="6" idx="0"/>
            </p:cNvCxnSpPr>
            <p:nvPr/>
          </p:nvCxnSpPr>
          <p:spPr bwMode="auto">
            <a:xfrm>
              <a:off x="8887916" y="3374994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7915808" y="4473116"/>
            <a:ext cx="1944216" cy="1098122"/>
            <a:chOff x="7915808" y="4473116"/>
            <a:chExt cx="1944216" cy="1098122"/>
          </a:xfrm>
        </p:grpSpPr>
        <p:sp>
          <p:nvSpPr>
            <p:cNvPr id="7" name="Rectangle 6"/>
            <p:cNvSpPr/>
            <p:nvPr/>
          </p:nvSpPr>
          <p:spPr bwMode="auto">
            <a:xfrm>
              <a:off x="7915808" y="5067182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800" dirty="0" smtClean="0"/>
                <a:t>Chief Resident</a:t>
              </a:r>
              <a:endParaRPr lang="en-US" sz="1800" dirty="0"/>
            </a:p>
          </p:txBody>
        </p:sp>
        <p:cxnSp>
          <p:nvCxnSpPr>
            <p:cNvPr id="19" name="Straight Arrow Connector 18"/>
            <p:cNvCxnSpPr>
              <a:stCxn id="6" idx="2"/>
              <a:endCxn id="7" idx="0"/>
            </p:cNvCxnSpPr>
            <p:nvPr/>
          </p:nvCxnSpPr>
          <p:spPr bwMode="auto">
            <a:xfrm>
              <a:off x="8887916" y="4473116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7915808" y="5571238"/>
            <a:ext cx="1944216" cy="1098122"/>
            <a:chOff x="7915808" y="5571238"/>
            <a:chExt cx="1944216" cy="1098122"/>
          </a:xfrm>
        </p:grpSpPr>
        <p:sp>
          <p:nvSpPr>
            <p:cNvPr id="8" name="Rectangle 7"/>
            <p:cNvSpPr/>
            <p:nvPr/>
          </p:nvSpPr>
          <p:spPr bwMode="auto">
            <a:xfrm>
              <a:off x="7915808" y="6165304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800" dirty="0" smtClean="0"/>
                <a:t>Attending</a:t>
              </a:r>
              <a:endParaRPr lang="en-US" sz="1800" dirty="0"/>
            </a:p>
          </p:txBody>
        </p:sp>
        <p:cxnSp>
          <p:nvCxnSpPr>
            <p:cNvPr id="21" name="Straight Arrow Connector 20"/>
            <p:cNvCxnSpPr>
              <a:stCxn id="7" idx="2"/>
              <a:endCxn id="8" idx="0"/>
            </p:cNvCxnSpPr>
            <p:nvPr/>
          </p:nvCxnSpPr>
          <p:spPr bwMode="auto">
            <a:xfrm>
              <a:off x="8887916" y="5571238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8887916" y="2276872"/>
            <a:ext cx="0" cy="3888432"/>
            <a:chOff x="9319964" y="2276872"/>
            <a:chExt cx="0" cy="3888432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9319964" y="2276872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9319964" y="3374994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9319964" y="4473116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9319964" y="5571238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1" name="Picture 30" descr="animated-clo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80" y="3068960"/>
            <a:ext cx="2448272" cy="24482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 bwMode="auto">
          <a:xfrm>
            <a:off x="185225" y="2526314"/>
            <a:ext cx="3507838" cy="2630878"/>
          </a:xfrm>
          <a:prstGeom prst="rect">
            <a:avLst/>
          </a:prstGeom>
          <a:noFill/>
          <a:ln w="9525" cmpd="sng">
            <a:solidFill>
              <a:srgbClr val="00FFFF">
                <a:alpha val="15000"/>
              </a:srgbClr>
            </a:solidFill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3631349" y="2687591"/>
            <a:ext cx="39604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0600</a:t>
            </a:r>
          </a:p>
          <a:p>
            <a:pPr algn="ct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Attending-level Neurotrauma Rounds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952" y="2564904"/>
            <a:ext cx="345638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FFFF"/>
                </a:solidFill>
              </a:rPr>
              <a:t>Chief NT Resident leads 0600 rounds</a:t>
            </a:r>
            <a:endParaRPr lang="en-US" sz="1600" dirty="0">
              <a:solidFill>
                <a:srgbClr val="00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0952" y="2903458"/>
            <a:ext cx="3456384" cy="751245"/>
            <a:chOff x="210952" y="2903458"/>
            <a:chExt cx="3456384" cy="751245"/>
          </a:xfrm>
        </p:grpSpPr>
        <p:sp>
          <p:nvSpPr>
            <p:cNvPr id="32" name="TextBox 31"/>
            <p:cNvSpPr txBox="1"/>
            <p:nvPr/>
          </p:nvSpPr>
          <p:spPr>
            <a:xfrm>
              <a:off x="210952" y="3316149"/>
              <a:ext cx="345638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FFF"/>
                  </a:solidFill>
                </a:rPr>
                <a:t>NT Team suggests decisions and plan</a:t>
              </a:r>
              <a:endParaRPr lang="en-US" sz="1600" dirty="0">
                <a:solidFill>
                  <a:srgbClr val="00FFFF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2"/>
              <a:endCxn id="32" idx="0"/>
            </p:cNvCxnSpPr>
            <p:nvPr/>
          </p:nvCxnSpPr>
          <p:spPr bwMode="auto">
            <a:xfrm>
              <a:off x="1939144" y="2903458"/>
              <a:ext cx="0" cy="412691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210952" y="3654703"/>
            <a:ext cx="3456384" cy="751245"/>
            <a:chOff x="210952" y="3654703"/>
            <a:chExt cx="3456384" cy="751245"/>
          </a:xfrm>
        </p:grpSpPr>
        <p:sp>
          <p:nvSpPr>
            <p:cNvPr id="34" name="TextBox 33"/>
            <p:cNvSpPr txBox="1"/>
            <p:nvPr/>
          </p:nvSpPr>
          <p:spPr>
            <a:xfrm>
              <a:off x="210952" y="4067394"/>
              <a:ext cx="345638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FFF"/>
                  </a:solidFill>
                </a:rPr>
                <a:t>Immediately </a:t>
              </a:r>
              <a:r>
                <a:rPr lang="en-US" sz="1600" dirty="0" err="1" smtClean="0">
                  <a:solidFill>
                    <a:srgbClr val="00FFFF"/>
                  </a:solidFill>
                </a:rPr>
                <a:t>finalised</a:t>
              </a:r>
              <a:r>
                <a:rPr lang="en-US" sz="1600" dirty="0" smtClean="0">
                  <a:solidFill>
                    <a:srgbClr val="00FFFF"/>
                  </a:solidFill>
                </a:rPr>
                <a:t> by Attending</a:t>
              </a:r>
              <a:endParaRPr lang="en-US" sz="1600" dirty="0">
                <a:solidFill>
                  <a:srgbClr val="00FFFF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32" idx="2"/>
              <a:endCxn id="34" idx="0"/>
            </p:cNvCxnSpPr>
            <p:nvPr/>
          </p:nvCxnSpPr>
          <p:spPr bwMode="auto">
            <a:xfrm>
              <a:off x="1939144" y="3654703"/>
              <a:ext cx="0" cy="412691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210952" y="4405948"/>
            <a:ext cx="3456384" cy="751244"/>
            <a:chOff x="210952" y="4405948"/>
            <a:chExt cx="3456384" cy="751244"/>
          </a:xfrm>
        </p:grpSpPr>
        <p:sp>
          <p:nvSpPr>
            <p:cNvPr id="35" name="TextBox 34"/>
            <p:cNvSpPr txBox="1"/>
            <p:nvPr/>
          </p:nvSpPr>
          <p:spPr>
            <a:xfrm>
              <a:off x="210952" y="4818638"/>
              <a:ext cx="345638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80FF00"/>
                  </a:solidFill>
                </a:rPr>
                <a:t>NT plans codified before team leaves</a:t>
              </a:r>
              <a:endParaRPr lang="en-US" sz="1600" dirty="0">
                <a:solidFill>
                  <a:srgbClr val="80FF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34" idx="2"/>
              <a:endCxn id="35" idx="0"/>
            </p:cNvCxnSpPr>
            <p:nvPr/>
          </p:nvCxnSpPr>
          <p:spPr bwMode="auto">
            <a:xfrm>
              <a:off x="1939144" y="4405948"/>
              <a:ext cx="0" cy="41269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9" name="Rectangle 38"/>
          <p:cNvSpPr/>
          <p:nvPr/>
        </p:nvSpPr>
        <p:spPr>
          <a:xfrm>
            <a:off x="0" y="5469031"/>
            <a:ext cx="70843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NSG Daily Plan/Coördination of</a:t>
            </a:r>
          </a:p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are done by 0730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Curved Down Ribbon 37"/>
          <p:cNvSpPr/>
          <p:nvPr/>
        </p:nvSpPr>
        <p:spPr bwMode="auto">
          <a:xfrm>
            <a:off x="7807796" y="1556792"/>
            <a:ext cx="2160240" cy="792088"/>
          </a:xfrm>
          <a:prstGeom prst="ellipseRibbon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000000"/>
              </a:gs>
              <a:gs pos="100000">
                <a:srgbClr val="FF0000"/>
              </a:gs>
              <a:gs pos="75000">
                <a:srgbClr val="000000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80FF00"/>
                </a:solidFill>
                <a:effectLst/>
                <a:latin typeface="Times"/>
                <a:cs typeface="Times"/>
              </a:rPr>
              <a:t>Actual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80FF00"/>
                </a:solidFill>
                <a:latin typeface="Times"/>
                <a:cs typeface="Times"/>
              </a:rPr>
              <a:t>Plan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80FF00"/>
              </a:solidFill>
              <a:effectLst/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077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96" y="409575"/>
            <a:ext cx="9073008" cy="779463"/>
          </a:xfrm>
        </p:spPr>
        <p:txBody>
          <a:bodyPr/>
          <a:lstStyle/>
          <a:p>
            <a:r>
              <a:rPr lang="en-US" dirty="0"/>
              <a:t>Tactical Neurotrauma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40" y="1412776"/>
            <a:ext cx="10081120" cy="4678203"/>
          </a:xfrm>
        </p:spPr>
        <p:txBody>
          <a:bodyPr/>
          <a:lstStyle/>
          <a:p>
            <a:r>
              <a:rPr lang="en-US" dirty="0" smtClean="0"/>
              <a:t>Advantages of dedicated Neurotrauma</a:t>
            </a:r>
            <a:r>
              <a:rPr lang="en-US" dirty="0"/>
              <a:t> </a:t>
            </a:r>
            <a:r>
              <a:rPr lang="en-US" dirty="0" smtClean="0"/>
              <a:t>Service directed by </a:t>
            </a:r>
            <a:r>
              <a:rPr lang="en-US" smtClean="0"/>
              <a:t>a specialist </a:t>
            </a:r>
            <a:r>
              <a:rPr lang="en-US" dirty="0" smtClean="0"/>
              <a:t>Neurotrauma Neurological Surgeon</a:t>
            </a:r>
            <a:endParaRPr lang="en-US" dirty="0"/>
          </a:p>
          <a:p>
            <a:pPr lvl="1"/>
            <a:r>
              <a:rPr lang="en-US" dirty="0" smtClean="0"/>
              <a:t>Efficiency (vide supra)</a:t>
            </a:r>
          </a:p>
          <a:p>
            <a:pPr lvl="1"/>
            <a:r>
              <a:rPr lang="en-US" dirty="0" err="1" smtClean="0"/>
              <a:t>Minimising</a:t>
            </a:r>
            <a:r>
              <a:rPr lang="en-US" dirty="0" smtClean="0"/>
              <a:t> variability in Neurosurgical care</a:t>
            </a:r>
          </a:p>
          <a:p>
            <a:pPr lvl="3"/>
            <a:r>
              <a:rPr lang="en-US" dirty="0" smtClean="0"/>
              <a:t>“Predictable errors better than errors-du-jour”</a:t>
            </a:r>
          </a:p>
          <a:p>
            <a:pPr lvl="1"/>
            <a:r>
              <a:rPr lang="en-US" dirty="0" smtClean="0"/>
              <a:t>Neurotrauma attending takes ALL daytime TBI cases</a:t>
            </a:r>
          </a:p>
          <a:p>
            <a:pPr lvl="2"/>
            <a:r>
              <a:rPr lang="en-US" dirty="0" smtClean="0"/>
              <a:t>Also takes all patients admitted the previous evening</a:t>
            </a:r>
          </a:p>
          <a:p>
            <a:pPr lvl="3"/>
            <a:r>
              <a:rPr lang="en-US" dirty="0" smtClean="0"/>
              <a:t>Spine/Skull base/Vascular colleagues ≠ interrupted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4972" y="5085184"/>
            <a:ext cx="99370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Economy of scale allows a Neurotrauma Service to exist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17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31332" y="1715716"/>
            <a:ext cx="2622344" cy="3801516"/>
            <a:chOff x="7214679" y="1571700"/>
            <a:chExt cx="2622344" cy="3801516"/>
          </a:xfrm>
        </p:grpSpPr>
        <p:pic>
          <p:nvPicPr>
            <p:cNvPr id="6" name="Picture 5" descr="Holy Bib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679" y="1571700"/>
              <a:ext cx="2622344" cy="38015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00351" y="3789040"/>
              <a:ext cx="1851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CC66"/>
                  </a:solidFill>
                  <a:latin typeface="Book Antiqua"/>
                  <a:cs typeface="Book Antiqua"/>
                </a:rPr>
                <a:t>HMC NSG</a:t>
              </a:r>
            </a:p>
            <a:p>
              <a:pPr algn="ctr"/>
              <a:r>
                <a:rPr lang="en-US" sz="2400" dirty="0" smtClean="0">
                  <a:solidFill>
                    <a:srgbClr val="FFCC66"/>
                  </a:solidFill>
                  <a:latin typeface="Book Antiqua"/>
                  <a:cs typeface="Book Antiqua"/>
                </a:rPr>
                <a:t>Protocols</a:t>
              </a:r>
              <a:endParaRPr lang="en-US" sz="2400" dirty="0">
                <a:solidFill>
                  <a:srgbClr val="FFCC66"/>
                </a:solidFill>
                <a:latin typeface="Book Antiqua"/>
                <a:cs typeface="Book Antiqua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09575"/>
            <a:ext cx="7162800" cy="779463"/>
          </a:xfrm>
        </p:spPr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4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16632"/>
            <a:ext cx="7162800" cy="779463"/>
          </a:xfrm>
        </p:spPr>
        <p:txBody>
          <a:bodyPr/>
          <a:lstStyle/>
          <a:p>
            <a:r>
              <a:rPr lang="en-US" dirty="0" smtClean="0"/>
              <a:t>Trauma Resuscitation</a:t>
            </a:r>
            <a:endParaRPr lang="en-US" dirty="0"/>
          </a:p>
        </p:txBody>
      </p:sp>
      <p:sp>
        <p:nvSpPr>
          <p:cNvPr id="198" name="Rectangle 1030"/>
          <p:cNvSpPr>
            <a:spLocks noChangeArrowheads="1"/>
          </p:cNvSpPr>
          <p:nvPr/>
        </p:nvSpPr>
        <p:spPr bwMode="auto">
          <a:xfrm>
            <a:off x="520700" y="3962400"/>
            <a:ext cx="9220200" cy="76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Text Box 1029"/>
          <p:cNvSpPr txBox="1">
            <a:spLocks noChangeArrowheads="1"/>
          </p:cNvSpPr>
          <p:nvPr/>
        </p:nvSpPr>
        <p:spPr bwMode="auto">
          <a:xfrm>
            <a:off x="895028" y="3477424"/>
            <a:ext cx="8282508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 dirty="0">
                <a:ln w="28575" cmpd="sng">
                  <a:solidFill>
                    <a:srgbClr val="80FF00">
                      <a:alpha val="75000"/>
                    </a:srgbClr>
                  </a:solidFill>
                  <a:prstDash val="solid"/>
                  <a:miter lim="800000"/>
                </a:ln>
                <a:noFill/>
                <a:effectLst>
                  <a:glow rad="25400">
                    <a:srgbClr val="80FF00">
                      <a:alpha val="29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Golden hour</a:t>
            </a:r>
          </a:p>
        </p:txBody>
      </p:sp>
      <p:sp>
        <p:nvSpPr>
          <p:cNvPr id="199" name="WordArt 1031"/>
          <p:cNvSpPr>
            <a:spLocks noChangeArrowheads="1" noChangeShapeType="1" noTextEdit="1"/>
          </p:cNvSpPr>
          <p:nvPr/>
        </p:nvSpPr>
        <p:spPr bwMode="auto">
          <a:xfrm>
            <a:off x="1365250" y="4114800"/>
            <a:ext cx="7556500" cy="5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Patient = packaged with no loose ends</a:t>
            </a:r>
          </a:p>
        </p:txBody>
      </p:sp>
      <p:pic>
        <p:nvPicPr>
          <p:cNvPr id="194" name="Picture 193" descr="Thomas in 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792"/>
            <a:ext cx="10287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898 -0.01991 L 1.17593 -0.01991 " pathEditMode="relative" ptsTypes="AA">
                                      <p:cBhvr>
                                        <p:cTn id="2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200" grpId="0"/>
      <p:bldP spid="1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64" y="125172"/>
            <a:ext cx="9649072" cy="783548"/>
          </a:xfrm>
        </p:spPr>
        <p:txBody>
          <a:bodyPr/>
          <a:lstStyle/>
          <a:p>
            <a:r>
              <a:rPr lang="en-US" dirty="0" smtClean="0"/>
              <a:t>Neurosurgery Derailing </a:t>
            </a:r>
            <a:r>
              <a:rPr lang="en-US" dirty="0" smtClean="0"/>
              <a:t>the Trauma </a:t>
            </a: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4" name="Picture 3" descr="Thomas Train Derail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600200"/>
            <a:ext cx="66548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2888" y="5530006"/>
            <a:ext cx="4521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Time is Brain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1932" y="292494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9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56356" y="214719"/>
            <a:ext cx="3812208" cy="6643282"/>
            <a:chOff x="56356" y="214719"/>
            <a:chExt cx="3812208" cy="6643282"/>
          </a:xfrm>
        </p:grpSpPr>
        <p:sp>
          <p:nvSpPr>
            <p:cNvPr id="4" name="Decision 3"/>
            <p:cNvSpPr/>
            <p:nvPr/>
          </p:nvSpPr>
          <p:spPr bwMode="auto">
            <a:xfrm>
              <a:off x="1759124" y="214719"/>
              <a:ext cx="2109440" cy="92211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Unequal pupils?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5" name="Decision 4"/>
            <p:cNvSpPr/>
            <p:nvPr/>
          </p:nvSpPr>
          <p:spPr bwMode="auto">
            <a:xfrm>
              <a:off x="1759124" y="1891119"/>
              <a:ext cx="2109440" cy="92211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Bilateral pupil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Dilation?</a:t>
              </a:r>
            </a:p>
          </p:txBody>
        </p:sp>
        <p:sp>
          <p:nvSpPr>
            <p:cNvPr id="6" name="Decision 5"/>
            <p:cNvSpPr/>
            <p:nvPr/>
          </p:nvSpPr>
          <p:spPr bwMode="auto">
            <a:xfrm>
              <a:off x="1759124" y="3567519"/>
              <a:ext cx="2109440" cy="92211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Neurological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Deterioration?</a:t>
              </a:r>
            </a:p>
          </p:txBody>
        </p:sp>
        <p:sp>
          <p:nvSpPr>
            <p:cNvPr id="7" name="Rectangular Callout 6"/>
            <p:cNvSpPr/>
            <p:nvPr/>
          </p:nvSpPr>
          <p:spPr bwMode="auto">
            <a:xfrm>
              <a:off x="56356" y="4509120"/>
              <a:ext cx="1558752" cy="1404540"/>
            </a:xfrm>
            <a:prstGeom prst="wedgeRectCallout">
              <a:avLst>
                <a:gd name="adj1" fmla="val 101239"/>
                <a:gd name="adj2" fmla="val -67301"/>
              </a:avLst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0" rIns="9144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Decrease GCS Score by ≥ 2 points) NOT explained by non-neurologic causes 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Decision 8"/>
            <p:cNvSpPr/>
            <p:nvPr/>
          </p:nvSpPr>
          <p:spPr bwMode="auto">
            <a:xfrm>
              <a:off x="1759124" y="5243919"/>
              <a:ext cx="2109440" cy="92211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What does the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CT show?</a:t>
              </a:r>
            </a:p>
          </p:txBody>
        </p:sp>
        <p:cxnSp>
          <p:nvCxnSpPr>
            <p:cNvPr id="11" name="Straight Arrow Connector 10"/>
            <p:cNvCxnSpPr>
              <a:stCxn id="4" idx="2"/>
              <a:endCxn id="5" idx="0"/>
            </p:cNvCxnSpPr>
            <p:nvPr/>
          </p:nvCxnSpPr>
          <p:spPr bwMode="auto">
            <a:xfrm>
              <a:off x="2813844" y="1136829"/>
              <a:ext cx="0" cy="75429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9" idx="2"/>
            </p:cNvCxnSpPr>
            <p:nvPr/>
          </p:nvCxnSpPr>
          <p:spPr bwMode="auto">
            <a:xfrm>
              <a:off x="2813844" y="6166029"/>
              <a:ext cx="794" cy="691972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0" name="Straight Arrow Connector 19"/>
            <p:cNvCxnSpPr>
              <a:stCxn id="6" idx="2"/>
              <a:endCxn id="9" idx="0"/>
            </p:cNvCxnSpPr>
            <p:nvPr/>
          </p:nvCxnSpPr>
          <p:spPr bwMode="auto">
            <a:xfrm>
              <a:off x="2813844" y="4489629"/>
              <a:ext cx="0" cy="75429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5" idx="2"/>
            </p:cNvCxnSpPr>
            <p:nvPr/>
          </p:nvCxnSpPr>
          <p:spPr bwMode="auto">
            <a:xfrm flipH="1">
              <a:off x="2813052" y="2813229"/>
              <a:ext cx="792" cy="616565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rminator 22"/>
            <p:cNvSpPr/>
            <p:nvPr/>
          </p:nvSpPr>
          <p:spPr bwMode="auto">
            <a:xfrm>
              <a:off x="102940" y="2111648"/>
              <a:ext cx="1136104" cy="486902"/>
            </a:xfrm>
            <a:prstGeom prst="flowChartTerminator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Type A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55068" y="3429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88444" y="121920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No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55068" y="2057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88444" y="289560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No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55068" y="3733800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88444" y="45720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No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5" idx="1"/>
              <a:endCxn id="23" idx="3"/>
            </p:cNvCxnSpPr>
            <p:nvPr/>
          </p:nvCxnSpPr>
          <p:spPr bwMode="auto">
            <a:xfrm flipH="1">
              <a:off x="1239044" y="2352174"/>
              <a:ext cx="520080" cy="2925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Elbow Connector 23"/>
            <p:cNvCxnSpPr>
              <a:stCxn id="4" idx="1"/>
              <a:endCxn id="23" idx="0"/>
            </p:cNvCxnSpPr>
            <p:nvPr/>
          </p:nvCxnSpPr>
          <p:spPr bwMode="auto">
            <a:xfrm rot="10800000" flipV="1">
              <a:off x="670992" y="675774"/>
              <a:ext cx="1088132" cy="1435874"/>
            </a:xfrm>
            <a:prstGeom prst="bentConnector2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Elbow Connector 30"/>
            <p:cNvCxnSpPr>
              <a:stCxn id="6" idx="1"/>
              <a:endCxn id="23" idx="2"/>
            </p:cNvCxnSpPr>
            <p:nvPr/>
          </p:nvCxnSpPr>
          <p:spPr bwMode="auto">
            <a:xfrm rot="10800000">
              <a:off x="670992" y="2598550"/>
              <a:ext cx="1088132" cy="1430024"/>
            </a:xfrm>
            <a:prstGeom prst="bentConnector2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4023048" y="369718"/>
            <a:ext cx="6194920" cy="6042362"/>
            <a:chOff x="4023048" y="369718"/>
            <a:chExt cx="6194920" cy="6042362"/>
          </a:xfrm>
        </p:grpSpPr>
        <p:sp>
          <p:nvSpPr>
            <p:cNvPr id="79" name="Decision 78"/>
            <p:cNvSpPr/>
            <p:nvPr/>
          </p:nvSpPr>
          <p:spPr bwMode="auto">
            <a:xfrm>
              <a:off x="6303020" y="378232"/>
              <a:ext cx="1609576" cy="76200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Clot thickness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&gt; 10 mm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80" name="Terminator 79"/>
            <p:cNvSpPr/>
            <p:nvPr/>
          </p:nvSpPr>
          <p:spPr bwMode="auto">
            <a:xfrm>
              <a:off x="4023048" y="1272837"/>
              <a:ext cx="1945332" cy="1558052"/>
            </a:xfrm>
            <a:prstGeom prst="flowChartTerminator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</a:rPr>
                <a:t>Type A if: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EDH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SDH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ICH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Diffuse Injury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Penetrating Injury</a:t>
              </a:r>
            </a:p>
          </p:txBody>
        </p:sp>
        <p:sp>
          <p:nvSpPr>
            <p:cNvPr id="81" name="Decision 80"/>
            <p:cNvSpPr/>
            <p:nvPr/>
          </p:nvSpPr>
          <p:spPr bwMode="auto">
            <a:xfrm>
              <a:off x="6303020" y="1670863"/>
              <a:ext cx="1609576" cy="76200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Midline Shift ≥ 5 mm?</a:t>
              </a:r>
            </a:p>
          </p:txBody>
        </p:sp>
        <p:sp>
          <p:nvSpPr>
            <p:cNvPr id="82" name="Decision 81"/>
            <p:cNvSpPr/>
            <p:nvPr/>
          </p:nvSpPr>
          <p:spPr bwMode="auto">
            <a:xfrm>
              <a:off x="6303020" y="4364526"/>
              <a:ext cx="1609576" cy="76200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GCS ≤ 12?</a:t>
              </a:r>
            </a:p>
          </p:txBody>
        </p:sp>
        <p:sp>
          <p:nvSpPr>
            <p:cNvPr id="83" name="Decision 82"/>
            <p:cNvSpPr/>
            <p:nvPr/>
          </p:nvSpPr>
          <p:spPr bwMode="auto">
            <a:xfrm>
              <a:off x="6303020" y="5641568"/>
              <a:ext cx="1609576" cy="76200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Post Fossa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Injury?</a:t>
              </a:r>
            </a:p>
          </p:txBody>
        </p:sp>
        <p:sp>
          <p:nvSpPr>
            <p:cNvPr id="84" name="Decision 83"/>
            <p:cNvSpPr/>
            <p:nvPr/>
          </p:nvSpPr>
          <p:spPr bwMode="auto">
            <a:xfrm>
              <a:off x="6303020" y="3011284"/>
              <a:ext cx="1609576" cy="762000"/>
            </a:xfrm>
            <a:prstGeom prst="flowChartDecision">
              <a:avLst/>
            </a:prstGeom>
            <a:solidFill>
              <a:srgbClr val="000000"/>
            </a:solidFill>
            <a:ln w="127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</a:rPr>
                <a:t>GCS ≤ 8?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85" name="Terminator 84"/>
            <p:cNvSpPr/>
            <p:nvPr/>
          </p:nvSpPr>
          <p:spPr bwMode="auto">
            <a:xfrm>
              <a:off x="8272636" y="3132608"/>
              <a:ext cx="1945332" cy="519351"/>
            </a:xfrm>
            <a:prstGeom prst="flowChartTerminator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tabLst/>
              </a:pPr>
              <a:r>
                <a:rPr lang="en-US" sz="1200" dirty="0" smtClean="0">
                  <a:solidFill>
                    <a:srgbClr val="FFFFFF"/>
                  </a:solidFill>
                </a:rPr>
                <a:t>Type A if:</a:t>
              </a:r>
            </a:p>
            <a:p>
              <a:pPr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</a:t>
              </a:r>
              <a:r>
                <a:rPr lang="en-US" sz="1200" dirty="0">
                  <a:solidFill>
                    <a:srgbClr val="FFFFFF"/>
                  </a:solidFill>
                </a:rPr>
                <a:t>EDH</a:t>
              </a:r>
              <a:endParaRPr lang="en-US" sz="12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6" name="Terminator 85"/>
            <p:cNvSpPr/>
            <p:nvPr/>
          </p:nvSpPr>
          <p:spPr bwMode="auto">
            <a:xfrm>
              <a:off x="8272636" y="5633054"/>
              <a:ext cx="1945332" cy="779026"/>
            </a:xfrm>
            <a:prstGeom prst="flowChartTerminator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</a:rPr>
                <a:t>Type A if: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ICH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Penetrating Injury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87" name="Terminator 86"/>
            <p:cNvSpPr/>
            <p:nvPr/>
          </p:nvSpPr>
          <p:spPr bwMode="auto">
            <a:xfrm>
              <a:off x="8272636" y="369718"/>
              <a:ext cx="1945332" cy="779026"/>
            </a:xfrm>
            <a:prstGeom prst="flowChartTerminator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elvetica" pitchFamily="-107" charset="0"/>
                </a:rPr>
                <a:t>Type A if: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EDH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elvetica" pitchFamily="-107" charset="0"/>
                </a:rPr>
                <a:t>	• SDH</a:t>
              </a:r>
            </a:p>
          </p:txBody>
        </p:sp>
        <p:sp>
          <p:nvSpPr>
            <p:cNvPr id="88" name="Terminator 87"/>
            <p:cNvSpPr/>
            <p:nvPr/>
          </p:nvSpPr>
          <p:spPr bwMode="auto">
            <a:xfrm>
              <a:off x="4023048" y="4485850"/>
              <a:ext cx="1945332" cy="519351"/>
            </a:xfrm>
            <a:prstGeom prst="flowChartTerminator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</a:rPr>
                <a:t>Type A if:</a:t>
              </a:r>
            </a:p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>
                  <a:tab pos="228600" algn="l"/>
                </a:tabLst>
              </a:pPr>
              <a:r>
                <a:rPr lang="en-US" sz="1200" dirty="0" smtClean="0">
                  <a:solidFill>
                    <a:srgbClr val="FFFFFF"/>
                  </a:solidFill>
                </a:rPr>
                <a:t>	• Penetrating Injury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79" idx="2"/>
              <a:endCxn id="81" idx="0"/>
            </p:cNvCxnSpPr>
            <p:nvPr/>
          </p:nvCxnSpPr>
          <p:spPr bwMode="auto">
            <a:xfrm>
              <a:off x="7107808" y="1140232"/>
              <a:ext cx="0" cy="530631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90" name="Straight Arrow Connector 89"/>
            <p:cNvCxnSpPr>
              <a:stCxn id="81" idx="2"/>
              <a:endCxn id="84" idx="0"/>
            </p:cNvCxnSpPr>
            <p:nvPr/>
          </p:nvCxnSpPr>
          <p:spPr bwMode="auto">
            <a:xfrm>
              <a:off x="7107808" y="2432863"/>
              <a:ext cx="0" cy="578421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91" name="Straight Arrow Connector 90"/>
            <p:cNvCxnSpPr>
              <a:stCxn id="84" idx="2"/>
              <a:endCxn id="82" idx="0"/>
            </p:cNvCxnSpPr>
            <p:nvPr/>
          </p:nvCxnSpPr>
          <p:spPr bwMode="auto">
            <a:xfrm>
              <a:off x="7107808" y="3773284"/>
              <a:ext cx="0" cy="591242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92" name="Straight Arrow Connector 91"/>
            <p:cNvCxnSpPr>
              <a:stCxn id="82" idx="2"/>
              <a:endCxn id="83" idx="0"/>
            </p:cNvCxnSpPr>
            <p:nvPr/>
          </p:nvCxnSpPr>
          <p:spPr bwMode="auto">
            <a:xfrm>
              <a:off x="7107808" y="5126526"/>
              <a:ext cx="0" cy="515042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7120508" y="11430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No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712968" y="4572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712968" y="3121223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712968" y="57150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909940" y="17526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120508" y="24384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No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120508" y="37338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No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120508" y="51054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No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986140" y="57150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No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909940" y="44196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Yes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03" name="Terminator 102"/>
            <p:cNvSpPr/>
            <p:nvPr/>
          </p:nvSpPr>
          <p:spPr bwMode="auto">
            <a:xfrm>
              <a:off x="4374332" y="5676900"/>
              <a:ext cx="1378024" cy="685800"/>
            </a:xfrm>
            <a:prstGeom prst="flowChartTerminator">
              <a:avLst/>
            </a:prstGeom>
            <a:solidFill>
              <a:srgbClr val="0000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Not Type A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cxnSp>
          <p:nvCxnSpPr>
            <p:cNvPr id="104" name="Straight Arrow Connector 103"/>
            <p:cNvCxnSpPr>
              <a:stCxn id="81" idx="1"/>
              <a:endCxn id="80" idx="3"/>
            </p:cNvCxnSpPr>
            <p:nvPr/>
          </p:nvCxnSpPr>
          <p:spPr bwMode="auto">
            <a:xfrm flipH="1">
              <a:off x="5968380" y="2051863"/>
              <a:ext cx="334640" cy="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5" name="Straight Arrow Connector 104"/>
            <p:cNvCxnSpPr>
              <a:stCxn id="84" idx="3"/>
              <a:endCxn id="85" idx="1"/>
            </p:cNvCxnSpPr>
            <p:nvPr/>
          </p:nvCxnSpPr>
          <p:spPr bwMode="auto">
            <a:xfrm>
              <a:off x="7912596" y="3392284"/>
              <a:ext cx="360040" cy="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6" name="Straight Arrow Connector 105"/>
            <p:cNvCxnSpPr>
              <a:stCxn id="82" idx="1"/>
              <a:endCxn id="88" idx="3"/>
            </p:cNvCxnSpPr>
            <p:nvPr/>
          </p:nvCxnSpPr>
          <p:spPr bwMode="auto">
            <a:xfrm flipH="1">
              <a:off x="5968380" y="4745526"/>
              <a:ext cx="334640" cy="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83" idx="1"/>
              <a:endCxn id="103" idx="3"/>
            </p:cNvCxnSpPr>
            <p:nvPr/>
          </p:nvCxnSpPr>
          <p:spPr bwMode="auto">
            <a:xfrm flipH="1" flipV="1">
              <a:off x="5752356" y="6019800"/>
              <a:ext cx="550664" cy="2768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8" name="Straight Arrow Connector 107"/>
            <p:cNvCxnSpPr>
              <a:stCxn id="83" idx="3"/>
              <a:endCxn id="86" idx="1"/>
            </p:cNvCxnSpPr>
            <p:nvPr/>
          </p:nvCxnSpPr>
          <p:spPr bwMode="auto">
            <a:xfrm flipV="1">
              <a:off x="7912596" y="6022567"/>
              <a:ext cx="360040" cy="1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9" name="Straight Arrow Connector 108"/>
            <p:cNvCxnSpPr>
              <a:stCxn id="79" idx="3"/>
              <a:endCxn id="87" idx="1"/>
            </p:cNvCxnSpPr>
            <p:nvPr/>
          </p:nvCxnSpPr>
          <p:spPr bwMode="auto">
            <a:xfrm flipV="1">
              <a:off x="7912596" y="759231"/>
              <a:ext cx="360040" cy="1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30" name="Rectangle 129"/>
          <p:cNvSpPr/>
          <p:nvPr/>
        </p:nvSpPr>
        <p:spPr>
          <a:xfrm>
            <a:off x="3055682" y="1916832"/>
            <a:ext cx="417564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57150" cmpd="sng">
                  <a:solidFill>
                    <a:srgbClr val="00FFFF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Type A</a:t>
            </a:r>
          </a:p>
          <a:p>
            <a:pPr algn="ctr"/>
            <a:r>
              <a:rPr lang="en-US" sz="8000" b="1" dirty="0" smtClean="0">
                <a:ln w="57150" cmpd="sng">
                  <a:solidFill>
                    <a:srgbClr val="00FFFF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Patients</a:t>
            </a:r>
            <a:endParaRPr lang="en-US" sz="8000" b="1" dirty="0">
              <a:ln w="57150" cmpd="sng">
                <a:solidFill>
                  <a:srgbClr val="00FFFF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40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356" y="214719"/>
            <a:ext cx="10161612" cy="6643282"/>
            <a:chOff x="56356" y="214719"/>
            <a:chExt cx="10161612" cy="6643282"/>
          </a:xfrm>
        </p:grpSpPr>
        <p:grpSp>
          <p:nvGrpSpPr>
            <p:cNvPr id="34" name="Group 33"/>
            <p:cNvGrpSpPr/>
            <p:nvPr/>
          </p:nvGrpSpPr>
          <p:grpSpPr>
            <a:xfrm>
              <a:off x="56356" y="214719"/>
              <a:ext cx="3812208" cy="6643282"/>
              <a:chOff x="56356" y="214719"/>
              <a:chExt cx="3812208" cy="6643282"/>
            </a:xfrm>
          </p:grpSpPr>
          <p:sp>
            <p:nvSpPr>
              <p:cNvPr id="4" name="Decision 3"/>
              <p:cNvSpPr/>
              <p:nvPr/>
            </p:nvSpPr>
            <p:spPr bwMode="auto">
              <a:xfrm>
                <a:off x="1759124" y="214719"/>
                <a:ext cx="2109440" cy="92211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Unequal pupils?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Decision 4"/>
              <p:cNvSpPr/>
              <p:nvPr/>
            </p:nvSpPr>
            <p:spPr bwMode="auto">
              <a:xfrm>
                <a:off x="1759124" y="1891119"/>
                <a:ext cx="2109440" cy="92211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Bilateral pupil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Dilation?</a:t>
                </a:r>
              </a:p>
            </p:txBody>
          </p:sp>
          <p:sp>
            <p:nvSpPr>
              <p:cNvPr id="6" name="Decision 5"/>
              <p:cNvSpPr/>
              <p:nvPr/>
            </p:nvSpPr>
            <p:spPr bwMode="auto">
              <a:xfrm>
                <a:off x="1759124" y="3567519"/>
                <a:ext cx="2109440" cy="92211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Neurological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Deterioration?</a:t>
                </a:r>
              </a:p>
            </p:txBody>
          </p:sp>
          <p:sp>
            <p:nvSpPr>
              <p:cNvPr id="7" name="Rectangular Callout 6"/>
              <p:cNvSpPr/>
              <p:nvPr/>
            </p:nvSpPr>
            <p:spPr bwMode="auto">
              <a:xfrm>
                <a:off x="56356" y="4509120"/>
                <a:ext cx="1558752" cy="1404540"/>
              </a:xfrm>
              <a:prstGeom prst="wedgeRectCallout">
                <a:avLst>
                  <a:gd name="adj1" fmla="val 101239"/>
                  <a:gd name="adj2" fmla="val -67301"/>
                </a:avLst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0" rIns="9144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Decrease GCS Score by ≥ 2 points) NOT explained by non-neurologic causes 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Decision 8"/>
              <p:cNvSpPr/>
              <p:nvPr/>
            </p:nvSpPr>
            <p:spPr bwMode="auto">
              <a:xfrm>
                <a:off x="1759124" y="5243919"/>
                <a:ext cx="2109440" cy="92211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What does the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CT show?</a:t>
                </a:r>
              </a:p>
            </p:txBody>
          </p:sp>
          <p:cxnSp>
            <p:nvCxnSpPr>
              <p:cNvPr id="11" name="Straight Arrow Connector 10"/>
              <p:cNvCxnSpPr>
                <a:stCxn id="4" idx="2"/>
                <a:endCxn id="5" idx="0"/>
              </p:cNvCxnSpPr>
              <p:nvPr/>
            </p:nvCxnSpPr>
            <p:spPr bwMode="auto">
              <a:xfrm>
                <a:off x="2813844" y="1136829"/>
                <a:ext cx="0" cy="75429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>
                <a:stCxn id="9" idx="2"/>
              </p:cNvCxnSpPr>
              <p:nvPr/>
            </p:nvCxnSpPr>
            <p:spPr bwMode="auto">
              <a:xfrm>
                <a:off x="2813844" y="6166029"/>
                <a:ext cx="794" cy="691972"/>
              </a:xfrm>
              <a:prstGeom prst="straightConnector1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0" name="Straight Arrow Connector 19"/>
              <p:cNvCxnSpPr>
                <a:stCxn id="6" idx="2"/>
                <a:endCxn id="9" idx="0"/>
              </p:cNvCxnSpPr>
              <p:nvPr/>
            </p:nvCxnSpPr>
            <p:spPr bwMode="auto">
              <a:xfrm>
                <a:off x="2813844" y="4489629"/>
                <a:ext cx="0" cy="75429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>
                <a:stCxn id="5" idx="2"/>
              </p:cNvCxnSpPr>
              <p:nvPr/>
            </p:nvCxnSpPr>
            <p:spPr bwMode="auto">
              <a:xfrm flipH="1">
                <a:off x="2813052" y="2813229"/>
                <a:ext cx="792" cy="616565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Terminator 22"/>
              <p:cNvSpPr/>
              <p:nvPr/>
            </p:nvSpPr>
            <p:spPr bwMode="auto">
              <a:xfrm>
                <a:off x="102940" y="2111648"/>
                <a:ext cx="1136104" cy="486902"/>
              </a:xfrm>
              <a:prstGeom prst="flowChartTerminator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07" charset="0"/>
                  </a:rPr>
                  <a:t>Type A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255068" y="3429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788444" y="1219200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No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55068" y="20574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788444" y="2895600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No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55068" y="3733800"/>
                <a:ext cx="533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Yes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788444" y="457200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No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Arrow Connector 18"/>
              <p:cNvCxnSpPr>
                <a:stCxn id="5" idx="1"/>
                <a:endCxn id="23" idx="3"/>
              </p:cNvCxnSpPr>
              <p:nvPr/>
            </p:nvCxnSpPr>
            <p:spPr bwMode="auto">
              <a:xfrm flipH="1">
                <a:off x="1239044" y="2352174"/>
                <a:ext cx="520080" cy="2925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Elbow Connector 23"/>
              <p:cNvCxnSpPr>
                <a:stCxn id="4" idx="1"/>
                <a:endCxn id="23" idx="0"/>
              </p:cNvCxnSpPr>
              <p:nvPr/>
            </p:nvCxnSpPr>
            <p:spPr bwMode="auto">
              <a:xfrm rot="10800000" flipV="1">
                <a:off x="670992" y="675774"/>
                <a:ext cx="1088132" cy="1435874"/>
              </a:xfrm>
              <a:prstGeom prst="bentConnector2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Elbow Connector 30"/>
              <p:cNvCxnSpPr>
                <a:stCxn id="6" idx="1"/>
                <a:endCxn id="23" idx="2"/>
              </p:cNvCxnSpPr>
              <p:nvPr/>
            </p:nvCxnSpPr>
            <p:spPr bwMode="auto">
              <a:xfrm rot="10800000">
                <a:off x="670992" y="2598550"/>
                <a:ext cx="1088132" cy="1430024"/>
              </a:xfrm>
              <a:prstGeom prst="bentConnector2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3" name="Group 32"/>
            <p:cNvGrpSpPr/>
            <p:nvPr/>
          </p:nvGrpSpPr>
          <p:grpSpPr>
            <a:xfrm>
              <a:off x="4023048" y="369718"/>
              <a:ext cx="6194920" cy="6042362"/>
              <a:chOff x="4023048" y="369718"/>
              <a:chExt cx="6194920" cy="6042362"/>
            </a:xfrm>
          </p:grpSpPr>
          <p:sp>
            <p:nvSpPr>
              <p:cNvPr id="79" name="Decision 78"/>
              <p:cNvSpPr/>
              <p:nvPr/>
            </p:nvSpPr>
            <p:spPr bwMode="auto">
              <a:xfrm>
                <a:off x="6303020" y="378232"/>
                <a:ext cx="1609576" cy="76200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Clot thickness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&gt; 10 mm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Terminator 79"/>
              <p:cNvSpPr/>
              <p:nvPr/>
            </p:nvSpPr>
            <p:spPr bwMode="auto">
              <a:xfrm>
                <a:off x="4023048" y="1272837"/>
                <a:ext cx="1945332" cy="1558052"/>
              </a:xfrm>
              <a:prstGeom prst="flowChartTerminator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Type A if: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EDH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SDH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ICH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Diffuse Injury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Penetrating Injury</a:t>
                </a:r>
              </a:p>
            </p:txBody>
          </p:sp>
          <p:sp>
            <p:nvSpPr>
              <p:cNvPr id="81" name="Decision 80"/>
              <p:cNvSpPr/>
              <p:nvPr/>
            </p:nvSpPr>
            <p:spPr bwMode="auto">
              <a:xfrm>
                <a:off x="6303020" y="1670863"/>
                <a:ext cx="1609576" cy="76200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Midline Shift ≥ 5 mm?</a:t>
                </a:r>
              </a:p>
            </p:txBody>
          </p:sp>
          <p:sp>
            <p:nvSpPr>
              <p:cNvPr id="82" name="Decision 81"/>
              <p:cNvSpPr/>
              <p:nvPr/>
            </p:nvSpPr>
            <p:spPr bwMode="auto">
              <a:xfrm>
                <a:off x="6303020" y="4364526"/>
                <a:ext cx="1609576" cy="76200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GCS ≤ 12?</a:t>
                </a:r>
              </a:p>
            </p:txBody>
          </p:sp>
          <p:sp>
            <p:nvSpPr>
              <p:cNvPr id="83" name="Decision 82"/>
              <p:cNvSpPr/>
              <p:nvPr/>
            </p:nvSpPr>
            <p:spPr bwMode="auto">
              <a:xfrm>
                <a:off x="6303020" y="5641568"/>
                <a:ext cx="1609576" cy="76200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Post Fossa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Injury?</a:t>
                </a:r>
              </a:p>
            </p:txBody>
          </p:sp>
          <p:sp>
            <p:nvSpPr>
              <p:cNvPr id="84" name="Decision 83"/>
              <p:cNvSpPr/>
              <p:nvPr/>
            </p:nvSpPr>
            <p:spPr bwMode="auto">
              <a:xfrm>
                <a:off x="6303020" y="3011284"/>
                <a:ext cx="1609576" cy="762000"/>
              </a:xfrm>
              <a:prstGeom prst="flowChartDecision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GCS ≤ 8?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Terminator 84"/>
              <p:cNvSpPr/>
              <p:nvPr/>
            </p:nvSpPr>
            <p:spPr bwMode="auto">
              <a:xfrm>
                <a:off x="8272636" y="3132608"/>
                <a:ext cx="1945332" cy="519351"/>
              </a:xfrm>
              <a:prstGeom prst="flowChartTerminator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tabLst/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Type A if:</a:t>
                </a:r>
              </a:p>
              <a:p>
                <a:pPr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</a:t>
                </a:r>
                <a:r>
                  <a:rPr lang="en-US" sz="1200" dirty="0">
                    <a:solidFill>
                      <a:srgbClr val="FFFFFF"/>
                    </a:solidFill>
                  </a:rPr>
                  <a:t>EDH</a:t>
                </a:r>
                <a:endParaRPr lang="en-US" sz="12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Terminator 85"/>
              <p:cNvSpPr/>
              <p:nvPr/>
            </p:nvSpPr>
            <p:spPr bwMode="auto">
              <a:xfrm>
                <a:off x="8272636" y="5633054"/>
                <a:ext cx="1945332" cy="779026"/>
              </a:xfrm>
              <a:prstGeom prst="flowChartTerminator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Type A if: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ICH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Penetrating Injury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Terminator 86"/>
              <p:cNvSpPr/>
              <p:nvPr/>
            </p:nvSpPr>
            <p:spPr bwMode="auto">
              <a:xfrm>
                <a:off x="8272636" y="369718"/>
                <a:ext cx="1945332" cy="779026"/>
              </a:xfrm>
              <a:prstGeom prst="flowChartTerminator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Helvetica" pitchFamily="-107" charset="0"/>
                  </a:rPr>
                  <a:t>Type A if: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EDH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Helvetica" pitchFamily="-107" charset="0"/>
                  </a:rPr>
                  <a:t>	• SDH</a:t>
                </a:r>
              </a:p>
            </p:txBody>
          </p:sp>
          <p:sp>
            <p:nvSpPr>
              <p:cNvPr id="88" name="Terminator 87"/>
              <p:cNvSpPr/>
              <p:nvPr/>
            </p:nvSpPr>
            <p:spPr bwMode="auto">
              <a:xfrm>
                <a:off x="4023048" y="4485850"/>
                <a:ext cx="1945332" cy="519351"/>
              </a:xfrm>
              <a:prstGeom prst="flowChartTerminator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Type A if:</a:t>
                </a:r>
              </a:p>
              <a:p>
                <a:pPr marL="0" marR="0" indent="0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>
                    <a:tab pos="228600" algn="l"/>
                  </a:tabLst>
                </a:pPr>
                <a:r>
                  <a:rPr lang="en-US" sz="1200" dirty="0" smtClean="0">
                    <a:solidFill>
                      <a:srgbClr val="FFFFFF"/>
                    </a:solidFill>
                  </a:rPr>
                  <a:t>	• Penetrating Injury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9" name="Straight Arrow Connector 88"/>
              <p:cNvCxnSpPr>
                <a:stCxn id="79" idx="2"/>
                <a:endCxn id="81" idx="0"/>
              </p:cNvCxnSpPr>
              <p:nvPr/>
            </p:nvCxnSpPr>
            <p:spPr bwMode="auto">
              <a:xfrm>
                <a:off x="7107808" y="1140232"/>
                <a:ext cx="0" cy="530631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0" name="Straight Arrow Connector 89"/>
              <p:cNvCxnSpPr>
                <a:stCxn id="81" idx="2"/>
                <a:endCxn id="84" idx="0"/>
              </p:cNvCxnSpPr>
              <p:nvPr/>
            </p:nvCxnSpPr>
            <p:spPr bwMode="auto">
              <a:xfrm>
                <a:off x="7107808" y="2432863"/>
                <a:ext cx="0" cy="578421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1" name="Straight Arrow Connector 90"/>
              <p:cNvCxnSpPr>
                <a:stCxn id="84" idx="2"/>
                <a:endCxn id="82" idx="0"/>
              </p:cNvCxnSpPr>
              <p:nvPr/>
            </p:nvCxnSpPr>
            <p:spPr bwMode="auto">
              <a:xfrm>
                <a:off x="7107808" y="3773284"/>
                <a:ext cx="0" cy="591242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2" name="Straight Arrow Connector 91"/>
              <p:cNvCxnSpPr>
                <a:stCxn id="82" idx="2"/>
                <a:endCxn id="83" idx="0"/>
              </p:cNvCxnSpPr>
              <p:nvPr/>
            </p:nvCxnSpPr>
            <p:spPr bwMode="auto">
              <a:xfrm>
                <a:off x="7107808" y="5126526"/>
                <a:ext cx="0" cy="515042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80FF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93" name="TextBox 92"/>
              <p:cNvSpPr txBox="1"/>
              <p:nvPr/>
            </p:nvSpPr>
            <p:spPr>
              <a:xfrm>
                <a:off x="7120508" y="114300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No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712968" y="4572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712968" y="3121223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712968" y="57150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909940" y="17526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120508" y="243840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No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120508" y="373380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No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120508" y="510540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No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5986140" y="571500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No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909940" y="44196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Yes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rminator 102"/>
              <p:cNvSpPr/>
              <p:nvPr/>
            </p:nvSpPr>
            <p:spPr bwMode="auto">
              <a:xfrm>
                <a:off x="4374332" y="5676900"/>
                <a:ext cx="1378024" cy="685800"/>
              </a:xfrm>
              <a:prstGeom prst="flowChartTerminator">
                <a:avLst/>
              </a:prstGeom>
              <a:solidFill>
                <a:srgbClr val="0000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07" charset="0"/>
                  </a:rPr>
                  <a:t>Not Type A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endParaRPr>
              </a:p>
            </p:txBody>
          </p:sp>
          <p:cxnSp>
            <p:nvCxnSpPr>
              <p:cNvPr id="104" name="Straight Arrow Connector 103"/>
              <p:cNvCxnSpPr>
                <a:stCxn id="81" idx="1"/>
                <a:endCxn id="80" idx="3"/>
              </p:cNvCxnSpPr>
              <p:nvPr/>
            </p:nvCxnSpPr>
            <p:spPr bwMode="auto">
              <a:xfrm flipH="1">
                <a:off x="5968380" y="2051863"/>
                <a:ext cx="334640" cy="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84" idx="3"/>
                <a:endCxn id="85" idx="1"/>
              </p:cNvCxnSpPr>
              <p:nvPr/>
            </p:nvCxnSpPr>
            <p:spPr bwMode="auto">
              <a:xfrm>
                <a:off x="7912596" y="3392284"/>
                <a:ext cx="360040" cy="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stCxn id="82" idx="1"/>
                <a:endCxn id="88" idx="3"/>
              </p:cNvCxnSpPr>
              <p:nvPr/>
            </p:nvCxnSpPr>
            <p:spPr bwMode="auto">
              <a:xfrm flipH="1">
                <a:off x="5968380" y="4745526"/>
                <a:ext cx="334640" cy="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7" name="Straight Arrow Connector 106"/>
              <p:cNvCxnSpPr>
                <a:stCxn id="83" idx="1"/>
                <a:endCxn id="103" idx="3"/>
              </p:cNvCxnSpPr>
              <p:nvPr/>
            </p:nvCxnSpPr>
            <p:spPr bwMode="auto">
              <a:xfrm flipH="1" flipV="1">
                <a:off x="5752356" y="6019800"/>
                <a:ext cx="550664" cy="2768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8" name="Straight Arrow Connector 107"/>
              <p:cNvCxnSpPr>
                <a:stCxn id="83" idx="3"/>
                <a:endCxn id="86" idx="1"/>
              </p:cNvCxnSpPr>
              <p:nvPr/>
            </p:nvCxnSpPr>
            <p:spPr bwMode="auto">
              <a:xfrm flipV="1">
                <a:off x="7912596" y="6022567"/>
                <a:ext cx="360040" cy="1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9" name="Straight Arrow Connector 108"/>
              <p:cNvCxnSpPr>
                <a:stCxn id="79" idx="3"/>
                <a:endCxn id="87" idx="1"/>
              </p:cNvCxnSpPr>
              <p:nvPr/>
            </p:nvCxnSpPr>
            <p:spPr bwMode="auto">
              <a:xfrm flipV="1">
                <a:off x="7912596" y="759231"/>
                <a:ext cx="360040" cy="1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3" name="Picture 2" descr="Red 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15864"/>
            <a:ext cx="2197100" cy="4089400"/>
          </a:xfrm>
          <a:prstGeom prst="rect">
            <a:avLst/>
          </a:prstGeom>
        </p:spPr>
      </p:pic>
      <p:pic>
        <p:nvPicPr>
          <p:cNvPr id="8" name="Picture 7" descr="Anisocoria_blown pup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68" y="125186"/>
            <a:ext cx="4189164" cy="14316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26797" y="5661248"/>
            <a:ext cx="8033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rgbClr val="FF0000"/>
                    </a:gs>
                    <a:gs pos="60000">
                      <a:schemeClr val="tx1"/>
                    </a:gs>
                    <a:gs pos="100000">
                      <a:srgbClr val="FF0000"/>
                    </a:gs>
                    <a:gs pos="50000">
                      <a:srgbClr val="FF0000"/>
                    </a:gs>
                    <a:gs pos="70000">
                      <a:srgbClr val="FF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5400" b="1" smtClean="0">
                <a:ln w="190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rgbClr val="FF0000"/>
                    </a:gs>
                    <a:gs pos="60000">
                      <a:schemeClr val="tx1"/>
                    </a:gs>
                    <a:gs pos="100000">
                      <a:srgbClr val="FF0000"/>
                    </a:gs>
                    <a:gs pos="50000">
                      <a:srgbClr val="FF0000"/>
                    </a:gs>
                    <a:gs pos="70000">
                      <a:srgbClr val="FF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“Herniation Phone</a:t>
            </a:r>
            <a:r>
              <a:rPr lang="en-US" sz="5400" b="1" dirty="0" smtClean="0">
                <a:ln w="190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rgbClr val="FF0000"/>
                    </a:gs>
                    <a:gs pos="60000">
                      <a:schemeClr val="tx1"/>
                    </a:gs>
                    <a:gs pos="100000">
                      <a:srgbClr val="FF0000"/>
                    </a:gs>
                    <a:gs pos="50000">
                      <a:srgbClr val="FF0000"/>
                    </a:gs>
                    <a:gs pos="70000">
                      <a:srgbClr val="FF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en-US" sz="5400" b="1" dirty="0">
              <a:ln w="1905">
                <a:solidFill>
                  <a:schemeClr val="accent6">
                    <a:lumMod val="40000"/>
                    <a:lumOff val="60000"/>
                  </a:schemeClr>
                </a:solidFill>
              </a:ln>
              <a:gradFill>
                <a:gsLst>
                  <a:gs pos="0">
                    <a:srgbClr val="FF0000"/>
                  </a:gs>
                  <a:gs pos="60000">
                    <a:schemeClr val="tx1"/>
                  </a:gs>
                  <a:gs pos="100000">
                    <a:srgbClr val="FF0000"/>
                  </a:gs>
                  <a:gs pos="50000">
                    <a:srgbClr val="FF0000"/>
                  </a:gs>
                  <a:gs pos="70000">
                    <a:srgbClr val="FF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133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15864"/>
            <a:ext cx="2197100" cy="4089400"/>
          </a:xfrm>
          <a:prstGeom prst="rect">
            <a:avLst/>
          </a:prstGeom>
        </p:spPr>
      </p:pic>
      <p:pic>
        <p:nvPicPr>
          <p:cNvPr id="8" name="Picture 7" descr="Anisocoria_blown pup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68" y="125186"/>
            <a:ext cx="4189164" cy="14316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26797" y="5661248"/>
            <a:ext cx="8033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rgbClr val="FF0000"/>
                    </a:gs>
                    <a:gs pos="60000">
                      <a:schemeClr val="tx1"/>
                    </a:gs>
                    <a:gs pos="100000">
                      <a:srgbClr val="FF0000"/>
                    </a:gs>
                    <a:gs pos="50000">
                      <a:srgbClr val="FF0000"/>
                    </a:gs>
                    <a:gs pos="70000">
                      <a:srgbClr val="FF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“Herniation Phone”</a:t>
            </a:r>
            <a:endParaRPr lang="en-US" sz="5400" b="1" dirty="0">
              <a:ln w="1905">
                <a:solidFill>
                  <a:schemeClr val="accent6">
                    <a:lumMod val="40000"/>
                    <a:lumOff val="60000"/>
                  </a:schemeClr>
                </a:solidFill>
              </a:ln>
              <a:gradFill>
                <a:gsLst>
                  <a:gs pos="0">
                    <a:srgbClr val="FF0000"/>
                  </a:gs>
                  <a:gs pos="60000">
                    <a:schemeClr val="tx1"/>
                  </a:gs>
                  <a:gs pos="100000">
                    <a:srgbClr val="FF0000"/>
                  </a:gs>
                  <a:gs pos="50000">
                    <a:srgbClr val="FF0000"/>
                  </a:gs>
                  <a:gs pos="70000">
                    <a:srgbClr val="FF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9" name="Picture 58" descr="Thomas Train Derailme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0"/>
          <a:stretch/>
        </p:blipFill>
        <p:spPr>
          <a:xfrm>
            <a:off x="9128" y="2276872"/>
            <a:ext cx="3064272" cy="2304256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318500" y="15621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874185" y="4653136"/>
            <a:ext cx="17114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&lt; 2 min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Body Scan_Rapid CT Surv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1" y="2411028"/>
            <a:ext cx="3050628" cy="2287972"/>
          </a:xfrm>
          <a:prstGeom prst="rect">
            <a:avLst/>
          </a:prstGeom>
        </p:spPr>
      </p:pic>
      <p:pic>
        <p:nvPicPr>
          <p:cNvPr id="11" name="Picture 10" descr="Bart Simpson in Hospita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94" y="2226928"/>
            <a:ext cx="3902022" cy="28361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06722" y="3378628"/>
            <a:ext cx="797513" cy="696698"/>
            <a:chOff x="5006722" y="3378628"/>
            <a:chExt cx="797513" cy="696698"/>
          </a:xfrm>
        </p:grpSpPr>
        <p:pic>
          <p:nvPicPr>
            <p:cNvPr id="18" name="Picture 17" descr="Camino bolt_straight_tran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9196">
              <a:off x="5387461" y="3378628"/>
              <a:ext cx="416774" cy="43699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 bwMode="auto">
            <a:xfrm flipV="1">
              <a:off x="5287516" y="3986014"/>
              <a:ext cx="89312" cy="89312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flipV="1">
              <a:off x="5006722" y="3955152"/>
              <a:ext cx="45720" cy="4572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13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et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44" y="1628800"/>
            <a:ext cx="3657600" cy="4191000"/>
          </a:xfrm>
          <a:prstGeom prst="rect">
            <a:avLst/>
          </a:prstGeom>
        </p:spPr>
      </p:pic>
      <p:pic>
        <p:nvPicPr>
          <p:cNvPr id="5" name="Picture 4" descr="Hudson Br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0" y="1639322"/>
            <a:ext cx="1745952" cy="4021926"/>
          </a:xfrm>
          <a:prstGeom prst="rect">
            <a:avLst/>
          </a:prstGeom>
        </p:spPr>
      </p:pic>
      <p:pic>
        <p:nvPicPr>
          <p:cNvPr id="6" name="Picture 5" descr="Camino bolt_straight_tra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70">
            <a:off x="3339462" y="656481"/>
            <a:ext cx="2484472" cy="2604988"/>
          </a:xfrm>
          <a:prstGeom prst="rect">
            <a:avLst/>
          </a:prstGeom>
        </p:spPr>
      </p:pic>
      <p:grpSp>
        <p:nvGrpSpPr>
          <p:cNvPr id="19" name="Group 27"/>
          <p:cNvGrpSpPr>
            <a:grpSpLocks/>
          </p:cNvGrpSpPr>
          <p:nvPr/>
        </p:nvGrpSpPr>
        <p:grpSpPr bwMode="auto">
          <a:xfrm>
            <a:off x="2752750" y="3276600"/>
            <a:ext cx="3619500" cy="1524000"/>
            <a:chOff x="864" y="2064"/>
            <a:chExt cx="2280" cy="960"/>
          </a:xfrm>
        </p:grpSpPr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864" y="2064"/>
              <a:ext cx="992" cy="9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2152" y="2064"/>
              <a:ext cx="992" cy="9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1112" y="2304"/>
              <a:ext cx="496" cy="48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2400" y="2304"/>
              <a:ext cx="496" cy="48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33"/>
          <p:cNvGrpSpPr>
            <a:grpSpLocks/>
          </p:cNvGrpSpPr>
          <p:nvPr/>
        </p:nvGrpSpPr>
        <p:grpSpPr bwMode="auto">
          <a:xfrm>
            <a:off x="2752750" y="3276600"/>
            <a:ext cx="3619500" cy="1524000"/>
            <a:chOff x="3528" y="2160"/>
            <a:chExt cx="2280" cy="960"/>
          </a:xfrm>
        </p:grpSpPr>
        <p:sp>
          <p:nvSpPr>
            <p:cNvPr id="25" name="Oval 29"/>
            <p:cNvSpPr>
              <a:spLocks noChangeArrowheads="1"/>
            </p:cNvSpPr>
            <p:nvPr/>
          </p:nvSpPr>
          <p:spPr bwMode="auto">
            <a:xfrm>
              <a:off x="3528" y="2160"/>
              <a:ext cx="992" cy="9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4816" y="2160"/>
              <a:ext cx="992" cy="9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3912" y="2532"/>
              <a:ext cx="224" cy="216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5200" y="2532"/>
              <a:ext cx="224" cy="216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AutoShape 21"/>
          <p:cNvSpPr>
            <a:spLocks noChangeArrowheads="1"/>
          </p:cNvSpPr>
          <p:nvPr/>
        </p:nvSpPr>
        <p:spPr bwMode="auto">
          <a:xfrm flipV="1">
            <a:off x="3343300" y="4343400"/>
            <a:ext cx="2438400" cy="1447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7863" y="5410200"/>
            <a:ext cx="549275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78181" y="-27384"/>
            <a:ext cx="8930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Direct to OR – No Head CT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93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etom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44" y="1628800"/>
            <a:ext cx="3657600" cy="4191000"/>
          </a:xfrm>
          <a:prstGeom prst="rect">
            <a:avLst/>
          </a:prstGeom>
        </p:spPr>
      </p:pic>
      <p:pic>
        <p:nvPicPr>
          <p:cNvPr id="5" name="Picture 4" descr="Hudson Brace.pn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0" y="1639322"/>
            <a:ext cx="1745952" cy="4021926"/>
          </a:xfrm>
          <a:prstGeom prst="rect">
            <a:avLst/>
          </a:prstGeom>
        </p:spPr>
      </p:pic>
      <p:pic>
        <p:nvPicPr>
          <p:cNvPr id="6" name="Picture 5" descr="Camino bolt_straight_trans.pn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70">
            <a:off x="3339462" y="656481"/>
            <a:ext cx="2484472" cy="26049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2750" y="3276600"/>
            <a:ext cx="3619500" cy="3505200"/>
            <a:chOff x="2752750" y="3276600"/>
            <a:chExt cx="3619500" cy="3505200"/>
          </a:xfrm>
        </p:grpSpPr>
        <p:sp>
          <p:nvSpPr>
            <p:cNvPr id="25" name="Oval 29"/>
            <p:cNvSpPr>
              <a:spLocks noChangeArrowheads="1"/>
            </p:cNvSpPr>
            <p:nvPr/>
          </p:nvSpPr>
          <p:spPr bwMode="auto">
            <a:xfrm>
              <a:off x="2752750" y="3276600"/>
              <a:ext cx="1574800" cy="1524000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12700">
              <a:solidFill>
                <a:schemeClr val="tx1">
                  <a:alpha val="3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4797450" y="3276600"/>
              <a:ext cx="1574800" cy="1524000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12700">
              <a:solidFill>
                <a:schemeClr val="tx1">
                  <a:alpha val="3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3362350" y="3867150"/>
              <a:ext cx="355600" cy="342900"/>
            </a:xfrm>
            <a:prstGeom prst="ellipse">
              <a:avLst/>
            </a:prstGeom>
            <a:solidFill>
              <a:schemeClr val="folHlink">
                <a:alpha val="30000"/>
              </a:schemeClr>
            </a:solidFill>
            <a:ln w="12700">
              <a:solidFill>
                <a:schemeClr val="folHlink">
                  <a:alpha val="3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5407050" y="3867150"/>
              <a:ext cx="355600" cy="342900"/>
            </a:xfrm>
            <a:prstGeom prst="ellipse">
              <a:avLst/>
            </a:prstGeom>
            <a:solidFill>
              <a:schemeClr val="folHlink">
                <a:alpha val="30000"/>
              </a:schemeClr>
            </a:solidFill>
            <a:ln w="12700">
              <a:solidFill>
                <a:schemeClr val="folHlink">
                  <a:alpha val="3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 flipV="1">
              <a:off x="3343300" y="4343400"/>
              <a:ext cx="2438400" cy="1447800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 w="12700">
              <a:solidFill>
                <a:schemeClr val="tx1">
                  <a:alpha val="3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9"/>
            <p:cNvPicPr>
              <a:picLocks noChangeAspect="1" noChangeArrowheads="1"/>
            </p:cNvPicPr>
            <p:nvPr/>
          </p:nvPicPr>
          <p:blipFill>
            <a:blip r:embed="rId5">
              <a:alphaModFix amt="30000"/>
            </a:blip>
            <a:srcRect/>
            <a:stretch>
              <a:fillRect/>
            </a:stretch>
          </p:blipFill>
          <p:spPr bwMode="auto">
            <a:xfrm>
              <a:off x="4287863" y="5410200"/>
              <a:ext cx="549275" cy="137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678181" y="-27384"/>
            <a:ext cx="8930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Direct to OR – No Head CT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1" name="Picture 30" descr="Gen Surg Crash with Ceretom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58" y="116632"/>
            <a:ext cx="512313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-27384"/>
            <a:ext cx="7162800" cy="779463"/>
          </a:xfrm>
        </p:spPr>
        <p:txBody>
          <a:bodyPr/>
          <a:lstStyle/>
          <a:p>
            <a:r>
              <a:rPr lang="en-US" dirty="0" smtClean="0"/>
              <a:t>SWOT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068" y="836712"/>
            <a:ext cx="8928992" cy="5084469"/>
          </a:xfrm>
        </p:spPr>
        <p:txBody>
          <a:bodyPr anchor="t" anchorCtr="0"/>
          <a:lstStyle/>
          <a:p>
            <a:pPr lvl="1"/>
            <a:r>
              <a:rPr lang="en-US" dirty="0" smtClean="0"/>
              <a:t>Dedication to top quality trauma care</a:t>
            </a:r>
          </a:p>
          <a:p>
            <a:pPr lvl="2"/>
            <a:r>
              <a:rPr lang="en-US" sz="2000" dirty="0" smtClean="0"/>
              <a:t>State, institution, and involved departments</a:t>
            </a:r>
          </a:p>
          <a:p>
            <a:pPr lvl="1"/>
            <a:r>
              <a:rPr lang="en-US" dirty="0" smtClean="0"/>
              <a:t>Ability of UW NSG </a:t>
            </a:r>
            <a:r>
              <a:rPr lang="en-US" dirty="0" err="1" smtClean="0"/>
              <a:t>Dept</a:t>
            </a:r>
            <a:r>
              <a:rPr lang="en-US" dirty="0" smtClean="0"/>
              <a:t> to attract top staff &amp; trainees</a:t>
            </a:r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Extremely high volume of very ill patients</a:t>
            </a:r>
          </a:p>
          <a:p>
            <a:pPr lvl="1"/>
            <a:r>
              <a:rPr lang="en-US" dirty="0" smtClean="0"/>
              <a:t>Limited resources</a:t>
            </a:r>
            <a:endParaRPr lang="en-US" dirty="0"/>
          </a:p>
          <a:p>
            <a:pPr lvl="2"/>
            <a:r>
              <a:rPr lang="en-US" sz="2000" dirty="0" smtClean="0"/>
              <a:t>Rooms, beds, bricks &amp; mortar, informatics</a:t>
            </a:r>
          </a:p>
          <a:p>
            <a:pPr lvl="1"/>
            <a:r>
              <a:rPr lang="en-US" dirty="0" smtClean="0"/>
              <a:t>Tenuous funding</a:t>
            </a:r>
          </a:p>
          <a:p>
            <a:endParaRPr lang="en-US" dirty="0"/>
          </a:p>
          <a:p>
            <a:pPr lvl="1"/>
            <a:r>
              <a:rPr lang="en-US" dirty="0" smtClean="0"/>
              <a:t>Mandate for efficiency</a:t>
            </a:r>
          </a:p>
          <a:p>
            <a:pPr lvl="1"/>
            <a:r>
              <a:rPr lang="en-US" dirty="0" smtClean="0"/>
              <a:t>Mandate for meticulousness</a:t>
            </a:r>
          </a:p>
        </p:txBody>
      </p:sp>
      <p:sp>
        <p:nvSpPr>
          <p:cNvPr id="4" name="Oval 3"/>
          <p:cNvSpPr/>
          <p:nvPr/>
        </p:nvSpPr>
        <p:spPr>
          <a:xfrm>
            <a:off x="174948" y="1217960"/>
            <a:ext cx="1607724" cy="864290"/>
          </a:xfrm>
          <a:prstGeom prst="ellipse">
            <a:avLst/>
          </a:prstGeom>
          <a:gradFill flip="none" rotWithShape="1">
            <a:gsLst>
              <a:gs pos="58000">
                <a:schemeClr val="tx1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57150" cmpd="thickThin"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Strengths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4948" y="2708920"/>
            <a:ext cx="1607724" cy="864290"/>
          </a:xfrm>
          <a:prstGeom prst="ellipse">
            <a:avLst/>
          </a:prstGeom>
          <a:gradFill flip="none" rotWithShape="1">
            <a:gsLst>
              <a:gs pos="58000">
                <a:schemeClr val="tx1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57150" cmpd="thickThin"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W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Weaknesses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74948" y="4513312"/>
            <a:ext cx="1607724" cy="864290"/>
          </a:xfrm>
          <a:prstGeom prst="ellipse">
            <a:avLst/>
          </a:prstGeom>
          <a:gradFill flip="none" rotWithShape="1">
            <a:gsLst>
              <a:gs pos="58000">
                <a:schemeClr val="tx1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57150" cmpd="thickThin"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O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Opportunities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4948" y="5233392"/>
            <a:ext cx="1607724" cy="864290"/>
          </a:xfrm>
          <a:prstGeom prst="ellipse">
            <a:avLst/>
          </a:prstGeom>
          <a:gradFill flip="none" rotWithShape="1">
            <a:gsLst>
              <a:gs pos="58000">
                <a:schemeClr val="tx1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57150" cmpd="thickThin"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T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Threats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4948" y="2721426"/>
            <a:ext cx="1607724" cy="864290"/>
          </a:xfrm>
          <a:prstGeom prst="ellipse">
            <a:avLst/>
          </a:prstGeom>
          <a:gradFill flip="none" rotWithShape="1">
            <a:gsLst>
              <a:gs pos="58000">
                <a:schemeClr val="tx1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57150" cmpd="thickThin"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C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Challenges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91572" y="4363008"/>
            <a:ext cx="5040560" cy="1851000"/>
            <a:chOff x="5791572" y="4363008"/>
            <a:chExt cx="5040560" cy="1851000"/>
          </a:xfrm>
        </p:grpSpPr>
        <p:sp>
          <p:nvSpPr>
            <p:cNvPr id="9" name="Right Brace 8"/>
            <p:cNvSpPr/>
            <p:nvPr/>
          </p:nvSpPr>
          <p:spPr bwMode="auto">
            <a:xfrm>
              <a:off x="5791572" y="4820456"/>
              <a:ext cx="360040" cy="936104"/>
            </a:xfrm>
            <a:prstGeom prst="rightBrace">
              <a:avLst/>
            </a:prstGeom>
            <a:noFill/>
            <a:ln w="381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79604" y="5057676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Innovation</a:t>
              </a:r>
              <a:endPara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Right Brace 10"/>
            <p:cNvSpPr/>
            <p:nvPr/>
          </p:nvSpPr>
          <p:spPr bwMode="auto">
            <a:xfrm flipH="1">
              <a:off x="7667972" y="4363008"/>
              <a:ext cx="360040" cy="1851000"/>
            </a:xfrm>
            <a:prstGeom prst="rightBrace">
              <a:avLst/>
            </a:prstGeom>
            <a:noFill/>
            <a:ln w="381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95828" y="4375934"/>
              <a:ext cx="273630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 smtClean="0">
                  <a:solidFill>
                    <a:srgbClr val="00FFFF"/>
                  </a:solidFill>
                </a:rPr>
                <a:t>Programmes</a:t>
              </a:r>
              <a:endParaRPr lang="en-US" sz="2400" dirty="0" smtClean="0">
                <a:solidFill>
                  <a:srgbClr val="00FFFF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smtClean="0">
                  <a:solidFill>
                    <a:srgbClr val="00FFFF"/>
                  </a:solidFill>
                </a:rPr>
                <a:t>Protocols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smtClean="0">
                  <a:solidFill>
                    <a:srgbClr val="00FFFF"/>
                  </a:solidFill>
                </a:rPr>
                <a:t>Treatments</a:t>
              </a:r>
              <a:endParaRPr lang="en-US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88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Surgery</a:t>
            </a:r>
            <a:endParaRPr lang="en-US" dirty="0"/>
          </a:p>
        </p:txBody>
      </p:sp>
      <p:pic>
        <p:nvPicPr>
          <p:cNvPr id="4" name="Picture 3" descr="Dual Head and Belly Surgery_OR Photo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" y="2064048"/>
            <a:ext cx="5880120" cy="441009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5" name="Picture 4" descr="Dual Head and Belly Surgery_OR Photo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8" y="1724810"/>
            <a:ext cx="3816424" cy="5088566"/>
          </a:xfrm>
          <a:prstGeom prst="rect">
            <a:avLst/>
          </a:prstGeom>
          <a:ln>
            <a:solidFill>
              <a:srgbClr val="00FFFF"/>
            </a:solidFill>
          </a:ln>
        </p:spPr>
      </p:pic>
    </p:spTree>
    <p:extLst>
      <p:ext uri="{BB962C8B-B14F-4D97-AF65-F5344CB8AC3E}">
        <p14:creationId xmlns:p14="http://schemas.microsoft.com/office/powerpoint/2010/main" val="90308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Surgery</a:t>
            </a:r>
            <a:endParaRPr lang="en-US" dirty="0"/>
          </a:p>
        </p:txBody>
      </p:sp>
      <p:pic>
        <p:nvPicPr>
          <p:cNvPr id="4" name="Picture 3" descr="Dual Head and Belly Surgery_OR Photo_2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" y="2064048"/>
            <a:ext cx="5880120" cy="4410090"/>
          </a:xfrm>
          <a:prstGeom prst="rect">
            <a:avLst/>
          </a:prstGeom>
          <a:ln>
            <a:solidFill>
              <a:srgbClr val="00FFFF">
                <a:alpha val="25000"/>
              </a:srgbClr>
            </a:solidFill>
          </a:ln>
        </p:spPr>
      </p:pic>
      <p:pic>
        <p:nvPicPr>
          <p:cNvPr id="5" name="Picture 4" descr="Dual Head and Belly Surgery_OR Photo_1.pn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8" y="1724810"/>
            <a:ext cx="3816424" cy="5088566"/>
          </a:xfrm>
          <a:prstGeom prst="rect">
            <a:avLst/>
          </a:prstGeom>
          <a:ln>
            <a:solidFill>
              <a:srgbClr val="00FFFF">
                <a:alpha val="25000"/>
              </a:srgbClr>
            </a:solidFill>
          </a:ln>
        </p:spPr>
      </p:pic>
      <p:pic>
        <p:nvPicPr>
          <p:cNvPr id="6" name="Picture 5" descr="Gen Surg Neurosurg Combined C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12" y="70696"/>
            <a:ext cx="5194178" cy="67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5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d C Spine Reduction Algorith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0" y="530392"/>
            <a:ext cx="4347238" cy="5778928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88768" y="-99392"/>
            <a:ext cx="5067300" cy="1282146"/>
          </a:xfrm>
        </p:spPr>
        <p:txBody>
          <a:bodyPr/>
          <a:lstStyle/>
          <a:p>
            <a:r>
              <a:rPr lang="en-US" dirty="0" smtClean="0"/>
              <a:t>Manual Reduction of Jumped Facets</a:t>
            </a:r>
            <a:endParaRPr lang="en-US" dirty="0"/>
          </a:p>
        </p:txBody>
      </p:sp>
      <p:pic>
        <p:nvPicPr>
          <p:cNvPr id="7" name="Picture 6" descr="Manual Reduction of Jumped Facets_P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20" y="973064"/>
            <a:ext cx="2529840" cy="3176016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8" name="Picture 7" descr="Manual Reduction of Jumped Facets_M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76" y="2335970"/>
            <a:ext cx="2529840" cy="3176016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9" name="Picture 8" descr="Manual Reduction of Jumped Facets_Po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332" y="3698876"/>
            <a:ext cx="2529840" cy="3176016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83460" y="580526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&lt; 10 minutes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89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940" y="44624"/>
            <a:ext cx="10081120" cy="1282146"/>
          </a:xfrm>
        </p:spPr>
        <p:txBody>
          <a:bodyPr/>
          <a:lstStyle/>
          <a:p>
            <a:r>
              <a:rPr lang="en-US" dirty="0" smtClean="0"/>
              <a:t>HMC Coördination of Critical Care and Neurotrauma Service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6956" y="1412776"/>
            <a:ext cx="6048672" cy="2683812"/>
          </a:xfrm>
        </p:spPr>
        <p:txBody>
          <a:bodyPr lIns="182880" anchor="t" anchorCtr="0"/>
          <a:lstStyle/>
          <a:p>
            <a:r>
              <a:rPr lang="en-US" dirty="0" smtClean="0"/>
              <a:t>Harborview is too busy to have </a:t>
            </a:r>
            <a:r>
              <a:rPr lang="en-US" dirty="0" smtClean="0">
                <a:solidFill>
                  <a:srgbClr val="00FFFF"/>
                </a:solidFill>
              </a:rPr>
              <a:t>ONE</a:t>
            </a:r>
            <a:r>
              <a:rPr lang="en-US" dirty="0" smtClean="0"/>
              <a:t> Neurosurgeon doing </a:t>
            </a:r>
            <a:r>
              <a:rPr lang="en-US" dirty="0" smtClean="0">
                <a:solidFill>
                  <a:srgbClr val="00FFFF"/>
                </a:solidFill>
              </a:rPr>
              <a:t>BOTH</a:t>
            </a:r>
            <a:r>
              <a:rPr lang="en-US" dirty="0" smtClean="0"/>
              <a:t> Critical Care and running the Neurotrauma Service</a:t>
            </a:r>
          </a:p>
          <a:p>
            <a:pPr lvl="3"/>
            <a:r>
              <a:rPr lang="en-US" dirty="0" smtClean="0"/>
              <a:t>Two Neurocritical Services</a:t>
            </a:r>
          </a:p>
          <a:p>
            <a:pPr lvl="3"/>
            <a:r>
              <a:rPr lang="en-US" dirty="0" smtClean="0"/>
              <a:t>Patients in Trauma, </a:t>
            </a:r>
            <a:r>
              <a:rPr lang="en-US" dirty="0" err="1" smtClean="0"/>
              <a:t>Paediatrics</a:t>
            </a:r>
            <a:r>
              <a:rPr lang="en-US" dirty="0" smtClean="0"/>
              <a:t>, ± Medicine ICUs</a:t>
            </a:r>
          </a:p>
        </p:txBody>
      </p:sp>
      <p:pic>
        <p:nvPicPr>
          <p:cNvPr id="5" name="Picture 4" descr="HMC Neurosurgery_Critical Care Team Model Cart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30" y="1245454"/>
            <a:ext cx="3913738" cy="2615594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246956" y="3730733"/>
            <a:ext cx="9793088" cy="27946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82880" tIns="228600" rIns="92075" bIns="22860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FFFFF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C0E5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DC0E5"/>
                </a:solidFill>
                <a:latin typeface="+mn-lt"/>
                <a:ea typeface="ＭＳ Ｐゴシック" pitchFamily="-107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Times" pitchFamily="-107" charset="0"/>
              <a:buChar char="•"/>
              <a:defRPr sz="2400" b="0">
                <a:solidFill>
                  <a:schemeClr val="tx2"/>
                </a:solidFill>
                <a:latin typeface="+mn-lt"/>
                <a:ea typeface="ＭＳ Ｐゴシック" pitchFamily="-107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/>
            <a:r>
              <a:rPr lang="en-US" dirty="0" smtClean="0"/>
              <a:t>¡Neurosurgery needs to manage the brain care!</a:t>
            </a:r>
          </a:p>
          <a:p>
            <a:pPr lvl="2"/>
            <a:r>
              <a:rPr lang="en-US" dirty="0" smtClean="0"/>
              <a:t>All final brain-related treatments must be </a:t>
            </a:r>
            <a:r>
              <a:rPr lang="en-US" dirty="0" err="1" smtClean="0"/>
              <a:t>finalised</a:t>
            </a:r>
            <a:r>
              <a:rPr lang="en-US" dirty="0" smtClean="0"/>
              <a:t> by the Neurotrauma Service</a:t>
            </a:r>
          </a:p>
          <a:p>
            <a:pPr lvl="3"/>
            <a:r>
              <a:rPr lang="en-US" dirty="0" smtClean="0"/>
              <a:t>ICU team is at bedside and may (¡should!) make suggestions</a:t>
            </a:r>
          </a:p>
          <a:p>
            <a:pPr lvl="4"/>
            <a:r>
              <a:rPr lang="en-US" dirty="0" smtClean="0"/>
              <a:t>No “suggestions” </a:t>
            </a:r>
            <a:r>
              <a:rPr lang="en-US" dirty="0" smtClean="0"/>
              <a:t>become orders unless OK’d </a:t>
            </a:r>
            <a:r>
              <a:rPr lang="en-US" dirty="0" smtClean="0"/>
              <a:t>by us</a:t>
            </a:r>
            <a:endParaRPr lang="en-US" dirty="0"/>
          </a:p>
        </p:txBody>
      </p:sp>
      <p:pic>
        <p:nvPicPr>
          <p:cNvPr id="7" name="Picture 6" descr="Shaking Hands_outline_green.png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0287000" cy="59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BI Patient with MMM_Hedgeh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70" y="31838"/>
            <a:ext cx="4113490" cy="27490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4624"/>
            <a:ext cx="7162800" cy="779463"/>
          </a:xfrm>
        </p:spPr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5680" y="738569"/>
            <a:ext cx="5904656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Optimised</a:t>
            </a:r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TBI care through targeted treatment based on multimodality monitoring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606996" y="2996953"/>
            <a:ext cx="9073008" cy="2160240"/>
          </a:xfrm>
          <a:prstGeom prst="rect">
            <a:avLst/>
          </a:prstGeom>
          <a:solidFill>
            <a:srgbClr val="000000"/>
          </a:solidFill>
          <a:ln>
            <a:solidFill>
              <a:srgbClr val="00FFFF"/>
            </a:solidFill>
          </a:ln>
        </p:spPr>
        <p:txBody>
          <a:bodyPr/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FFFFF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C0E5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DC0E5"/>
                </a:solidFill>
                <a:latin typeface="+mn-lt"/>
                <a:ea typeface="ＭＳ Ｐゴシック" pitchFamily="-107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Times" pitchFamily="-107" charset="0"/>
              <a:buChar char="•"/>
              <a:defRPr sz="2400" b="0">
                <a:solidFill>
                  <a:schemeClr val="tx2"/>
                </a:solidFill>
                <a:latin typeface="+mn-lt"/>
                <a:ea typeface="ＭＳ Ｐゴシック" pitchFamily="-107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dirty="0" smtClean="0"/>
              <a:t>Treating patient-specific physiology instead of “chasing numbers”</a:t>
            </a:r>
          </a:p>
          <a:p>
            <a:pPr lvl="1"/>
            <a:r>
              <a:rPr lang="en-US" dirty="0" smtClean="0"/>
              <a:t>Adjusting MAP and CPP targets</a:t>
            </a:r>
          </a:p>
          <a:p>
            <a:pPr lvl="2">
              <a:buClr>
                <a:srgbClr val="80FF00"/>
              </a:buClr>
            </a:pPr>
            <a:r>
              <a:rPr lang="en-US" sz="2000" dirty="0">
                <a:solidFill>
                  <a:srgbClr val="80FF00"/>
                </a:solidFill>
              </a:rPr>
              <a:t>Based on autoregulation, CBF, </a:t>
            </a:r>
            <a:r>
              <a:rPr lang="en-US" sz="2000" dirty="0" smtClean="0">
                <a:solidFill>
                  <a:srgbClr val="80FF00"/>
                </a:solidFill>
              </a:rPr>
              <a:t>P</a:t>
            </a:r>
            <a:r>
              <a:rPr lang="en-US" sz="2000" baseline="-25000" dirty="0" smtClean="0">
                <a:solidFill>
                  <a:srgbClr val="80FF00"/>
                </a:solidFill>
              </a:rPr>
              <a:t>bt</a:t>
            </a:r>
            <a:r>
              <a:rPr lang="en-US" sz="2000" dirty="0" smtClean="0">
                <a:solidFill>
                  <a:srgbClr val="80FF00"/>
                </a:solidFill>
              </a:rPr>
              <a:t>O</a:t>
            </a:r>
            <a:r>
              <a:rPr lang="en-US" sz="2000" baseline="-25000" dirty="0" smtClean="0">
                <a:solidFill>
                  <a:srgbClr val="80FF00"/>
                </a:solidFill>
              </a:rPr>
              <a:t>2</a:t>
            </a:r>
            <a:r>
              <a:rPr lang="en-US" sz="2000" dirty="0">
                <a:solidFill>
                  <a:srgbClr val="80FF00"/>
                </a:solidFill>
              </a:rPr>
              <a:t>, EEG, </a:t>
            </a:r>
            <a:r>
              <a:rPr lang="en-US" sz="2000" dirty="0" smtClean="0">
                <a:solidFill>
                  <a:srgbClr val="80FF00"/>
                </a:solidFill>
              </a:rPr>
              <a:t>J</a:t>
            </a:r>
            <a:r>
              <a:rPr lang="en-US" sz="2000" baseline="-25000" dirty="0" smtClean="0">
                <a:solidFill>
                  <a:srgbClr val="80FF00"/>
                </a:solidFill>
              </a:rPr>
              <a:t>v</a:t>
            </a:r>
            <a:r>
              <a:rPr lang="en-US" sz="2000" dirty="0" smtClean="0">
                <a:solidFill>
                  <a:srgbClr val="80FF00"/>
                </a:solidFill>
              </a:rPr>
              <a:t>sO</a:t>
            </a:r>
            <a:r>
              <a:rPr lang="en-US" sz="2000" baseline="-25000" dirty="0" smtClean="0">
                <a:solidFill>
                  <a:srgbClr val="80FF00"/>
                </a:solidFill>
              </a:rPr>
              <a:t>2</a:t>
            </a:r>
            <a:r>
              <a:rPr lang="en-US" sz="2000" dirty="0" smtClean="0">
                <a:solidFill>
                  <a:srgbClr val="80FF00"/>
                </a:solidFill>
              </a:rPr>
              <a:t> </a:t>
            </a:r>
            <a:r>
              <a:rPr lang="en-US" sz="2000" dirty="0">
                <a:solidFill>
                  <a:srgbClr val="80FF00"/>
                </a:solidFill>
              </a:rPr>
              <a:t>monitoring</a:t>
            </a:r>
          </a:p>
          <a:p>
            <a:pPr lvl="1"/>
            <a:r>
              <a:rPr lang="en-US" dirty="0" smtClean="0"/>
              <a:t>Adjusting ICP target</a:t>
            </a:r>
          </a:p>
          <a:p>
            <a:pPr lvl="2">
              <a:buClr>
                <a:srgbClr val="80FF00"/>
              </a:buClr>
            </a:pPr>
            <a:r>
              <a:rPr lang="en-US" sz="2000" dirty="0">
                <a:solidFill>
                  <a:srgbClr val="80FF00"/>
                </a:solidFill>
              </a:rPr>
              <a:t>B</a:t>
            </a:r>
            <a:r>
              <a:rPr lang="en-US" sz="2000" dirty="0" smtClean="0">
                <a:solidFill>
                  <a:srgbClr val="80FF00"/>
                </a:solidFill>
              </a:rPr>
              <a:t>ased on compliance, </a:t>
            </a:r>
            <a:r>
              <a:rPr lang="en-US" sz="2000" dirty="0" err="1" smtClean="0">
                <a:solidFill>
                  <a:srgbClr val="80FF00"/>
                </a:solidFill>
              </a:rPr>
              <a:t>pupillometry</a:t>
            </a:r>
            <a:r>
              <a:rPr lang="en-US" sz="2000" dirty="0" smtClean="0">
                <a:solidFill>
                  <a:srgbClr val="80FF00"/>
                </a:solidFill>
              </a:rPr>
              <a:t>, and imaging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-32097" y="5457418"/>
            <a:ext cx="103512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Avoid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Undertreatment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AND Overtreatment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Picture 5" descr="Target with Arrows.png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6" y="2276872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pic>
        <p:nvPicPr>
          <p:cNvPr id="6" name="Picture 5" descr="Crystall Ball_Full Slide Width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59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972" y="980728"/>
            <a:ext cx="90314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• Improve existing protocols (QA loops)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972" y="2096852"/>
            <a:ext cx="5782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• </a:t>
            </a:r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Innovate new protocols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972" y="3212976"/>
            <a:ext cx="74064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• </a:t>
            </a:r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Educate Neurotrauma Fellows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972" y="4329100"/>
            <a:ext cx="86307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• </a:t>
            </a:r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Educate CAST/UCNS NCC Fellows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0972" y="5445224"/>
            <a:ext cx="95351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• </a:t>
            </a:r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Develop an effective informatics system</a:t>
            </a:r>
            <a:endParaRPr lang="en-US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13" descr="Crystall Ball_Full Slide Wid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5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62100" y="44624"/>
            <a:ext cx="7162800" cy="779463"/>
          </a:xfrm>
        </p:spPr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0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en Dad and Gilbert with black eye on pit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0"/>
            <a:ext cx="712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29"/>
          <p:cNvSpPr>
            <a:spLocks noChangeArrowheads="1" noChangeShapeType="1" noTextEdit="1"/>
          </p:cNvSpPr>
          <p:nvPr/>
        </p:nvSpPr>
        <p:spPr bwMode="auto">
          <a:xfrm>
            <a:off x="1143000" y="1700808"/>
            <a:ext cx="7581900" cy="1708150"/>
          </a:xfrm>
          <a:prstGeom prst="rect">
            <a:avLst/>
          </a:prstGeom>
        </p:spPr>
        <p:txBody>
          <a:bodyPr wrap="none" lIns="91374" tIns="45687" rIns="91374" bIns="45687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9600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blurRad="63500" dist="125724" dir="18900000" algn="ctr" rotWithShape="0">
                    <a:srgbClr val="000099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Thank You!</a:t>
            </a:r>
            <a:endParaRPr lang="en-US" sz="9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blurRad="63500" dist="125724" dir="18900000" algn="ctr" rotWithShape="0">
                  <a:srgbClr val="000099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326162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HMC"/>
          <p:cNvPicPr>
            <a:picLocks noChangeAspect="1" noChangeArrowheads="1"/>
          </p:cNvPicPr>
          <p:nvPr/>
        </p:nvPicPr>
        <p:blipFill>
          <a:blip r:embed="rId3"/>
          <a:srcRect r="13414"/>
          <a:stretch>
            <a:fillRect/>
          </a:stretch>
        </p:blipFill>
        <p:spPr bwMode="auto">
          <a:xfrm>
            <a:off x="152400" y="381000"/>
            <a:ext cx="5410200" cy="6096000"/>
          </a:xfrm>
          <a:prstGeom prst="rect">
            <a:avLst/>
          </a:prstGeom>
          <a:noFill/>
        </p:spPr>
      </p:pic>
      <p:pic>
        <p:nvPicPr>
          <p:cNvPr id="369667" name="Picture 3" descr="HMC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81000"/>
            <a:ext cx="4019550" cy="6096000"/>
          </a:xfrm>
          <a:prstGeom prst="rect">
            <a:avLst/>
          </a:prstGeom>
          <a:noFill/>
        </p:spPr>
      </p:pic>
      <p:pic>
        <p:nvPicPr>
          <p:cNvPr id="369668" name="Picture 4" descr="MedicOne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5075" y="4419600"/>
            <a:ext cx="4429125" cy="2374900"/>
          </a:xfrm>
          <a:prstGeom prst="rect">
            <a:avLst/>
          </a:prstGeom>
          <a:noFill/>
        </p:spPr>
      </p:pic>
      <p:pic>
        <p:nvPicPr>
          <p:cNvPr id="369669" name="Picture 5" descr="hmc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88900"/>
            <a:ext cx="3209925" cy="1663700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49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USA Map with states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2" y="908720"/>
            <a:ext cx="9776860" cy="5760640"/>
          </a:xfrm>
          <a:prstGeom prst="rect">
            <a:avLst/>
          </a:prstGeom>
        </p:spPr>
      </p:pic>
      <p:pic>
        <p:nvPicPr>
          <p:cNvPr id="9" name="Picture 8" descr="WAMI st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4" y="908720"/>
            <a:ext cx="9776860" cy="5760640"/>
          </a:xfrm>
          <a:prstGeom prst="rect">
            <a:avLst/>
          </a:prstGeom>
        </p:spPr>
      </p:pic>
      <p:pic>
        <p:nvPicPr>
          <p:cNvPr id="8" name="Picture 7" descr="USA Map with sta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4" y="908720"/>
            <a:ext cx="9776860" cy="576064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29000" y="1248916"/>
            <a:ext cx="565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</a:rPr>
              <a:t>WA</a:t>
            </a:r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238500" y="1033016"/>
            <a:ext cx="457200" cy="457200"/>
          </a:xfrm>
          <a:prstGeom prst="star4">
            <a:avLst>
              <a:gd name="adj" fmla="val 12500"/>
            </a:avLst>
          </a:prstGeom>
          <a:solidFill>
            <a:srgbClr val="00FFFF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083050" y="1934493"/>
            <a:ext cx="4127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</a:rPr>
              <a:t>ID</a:t>
            </a:r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14850" y="1340768"/>
            <a:ext cx="5524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</a:rPr>
              <a:t>MO</a:t>
            </a:r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314450" y="3521993"/>
            <a:ext cx="5143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</a:rPr>
              <a:t>AK</a:t>
            </a:r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829175" y="2117056"/>
            <a:ext cx="552450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</a:rPr>
              <a:t>WY</a:t>
            </a:r>
            <a:endParaRPr lang="en-US"/>
          </a:p>
        </p:txBody>
      </p:sp>
      <p:sp>
        <p:nvSpPr>
          <p:cNvPr id="16" name="WordArt 12"/>
          <p:cNvSpPr>
            <a:spLocks noChangeArrowheads="1" noChangeShapeType="1" noTextEdit="1"/>
          </p:cNvSpPr>
          <p:nvPr/>
        </p:nvSpPr>
        <p:spPr bwMode="auto">
          <a:xfrm>
            <a:off x="1612900" y="96838"/>
            <a:ext cx="70739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27% 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of the US Land Mass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43500" y="2820310"/>
            <a:ext cx="1107996" cy="3056962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</a:t>
            </a:r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ashington</a:t>
            </a:r>
            <a:endParaRPr lang="en-US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79604" y="2814836"/>
            <a:ext cx="1107996" cy="2318478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</a:t>
            </a:r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yoming</a:t>
            </a:r>
            <a:endParaRPr lang="en-US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71692" y="2797848"/>
            <a:ext cx="1107996" cy="2012004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laska</a:t>
            </a:r>
            <a:endParaRPr lang="en-US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02478" y="2818585"/>
            <a:ext cx="1107996" cy="2160683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</a:t>
            </a:r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ontana</a:t>
            </a:r>
            <a:endParaRPr lang="en-US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37368" y="2803455"/>
            <a:ext cx="1107996" cy="1786181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daho</a:t>
            </a:r>
            <a:endParaRPr lang="en-US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36972" y="2636912"/>
            <a:ext cx="37760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 W A M I</a:t>
            </a:r>
            <a:endParaRPr lang="en-US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152400" y="88900"/>
            <a:ext cx="10039350" cy="6705600"/>
            <a:chOff x="96" y="56"/>
            <a:chExt cx="6324" cy="4224"/>
          </a:xfrm>
        </p:grpSpPr>
        <p:pic>
          <p:nvPicPr>
            <p:cNvPr id="31" name="Picture 14" descr="HMC"/>
            <p:cNvPicPr>
              <a:picLocks noChangeAspect="1" noChangeArrowheads="1"/>
            </p:cNvPicPr>
            <p:nvPr/>
          </p:nvPicPr>
          <p:blipFill>
            <a:blip r:embed="rId4"/>
            <a:srcRect r="13414"/>
            <a:stretch>
              <a:fillRect/>
            </a:stretch>
          </p:blipFill>
          <p:spPr bwMode="auto">
            <a:xfrm>
              <a:off x="96" y="240"/>
              <a:ext cx="3408" cy="3840"/>
            </a:xfrm>
            <a:prstGeom prst="rect">
              <a:avLst/>
            </a:prstGeom>
            <a:noFill/>
          </p:spPr>
        </p:pic>
        <p:pic>
          <p:nvPicPr>
            <p:cNvPr id="32" name="Picture 15" descr="HMC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8" y="240"/>
              <a:ext cx="2532" cy="3840"/>
            </a:xfrm>
            <a:prstGeom prst="rect">
              <a:avLst/>
            </a:prstGeom>
            <a:noFill/>
          </p:spPr>
        </p:pic>
        <p:pic>
          <p:nvPicPr>
            <p:cNvPr id="33" name="Picture 16" descr="MedicOne_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78" y="2784"/>
              <a:ext cx="2790" cy="1496"/>
            </a:xfrm>
            <a:prstGeom prst="rect">
              <a:avLst/>
            </a:prstGeom>
            <a:noFill/>
          </p:spPr>
        </p:pic>
        <p:pic>
          <p:nvPicPr>
            <p:cNvPr id="34" name="Picture 17" descr="hmc_log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56" y="56"/>
              <a:ext cx="2022" cy="1048"/>
            </a:xfrm>
            <a:prstGeom prst="rect">
              <a:avLst/>
            </a:prstGeom>
            <a:noFill/>
            <a:ln w="57150" cmpd="thinThick">
              <a:solidFill>
                <a:schemeClr val="accent2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9796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/>
      <p:bldP spid="11" grpId="0" autoUpdateAnimBg="0"/>
      <p:bldP spid="12" grpId="0" autoUpdateAnimBg="0"/>
      <p:bldP spid="13" grpId="0" autoUpdateAnimBg="0"/>
      <p:bldP spid="14" grpId="0" autoUpdateAnimBg="0"/>
      <p:bldP spid="16" grpId="0" animBg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MC and the US-20%.png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2" y="890860"/>
            <a:ext cx="9779000" cy="5778500"/>
          </a:xfrm>
          <a:prstGeom prst="rect">
            <a:avLst/>
          </a:prstGeom>
        </p:spPr>
      </p:pic>
      <p:sp>
        <p:nvSpPr>
          <p:cNvPr id="16" name="WordArt 12"/>
          <p:cNvSpPr>
            <a:spLocks noChangeArrowheads="1" noChangeShapeType="1" noTextEdit="1"/>
          </p:cNvSpPr>
          <p:nvPr/>
        </p:nvSpPr>
        <p:spPr bwMode="auto">
          <a:xfrm>
            <a:off x="1612900" y="96838"/>
            <a:ext cx="70739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27% 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of the US Land Mass</a:t>
            </a:r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125424"/>
              </p:ext>
            </p:extLst>
          </p:nvPr>
        </p:nvGraphicFramePr>
        <p:xfrm>
          <a:off x="0" y="1124744"/>
          <a:ext cx="10006156" cy="5028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495428" y="2545159"/>
            <a:ext cx="131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</a:rPr>
              <a:t>Mean = 5312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95428" y="5301208"/>
            <a:ext cx="131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FF"/>
                </a:solidFill>
              </a:rPr>
              <a:t>Mean = 850</a:t>
            </a:r>
            <a:endParaRPr lang="en-US" dirty="0">
              <a:solidFill>
                <a:srgbClr val="FF66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5428" y="1556792"/>
            <a:ext cx="131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FF00"/>
                </a:solidFill>
              </a:rPr>
              <a:t>Mean = 6170</a:t>
            </a:r>
            <a:endParaRPr lang="en-US" dirty="0">
              <a:solidFill>
                <a:srgbClr val="80FF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687116" y="3501008"/>
            <a:ext cx="3456384" cy="794058"/>
            <a:chOff x="2191172" y="3676962"/>
            <a:chExt cx="3456384" cy="794058"/>
          </a:xfrm>
        </p:grpSpPr>
        <p:sp>
          <p:nvSpPr>
            <p:cNvPr id="40" name="TextBox 39"/>
            <p:cNvSpPr txBox="1"/>
            <p:nvPr/>
          </p:nvSpPr>
          <p:spPr>
            <a:xfrm>
              <a:off x="2191172" y="3676962"/>
              <a:ext cx="3456384" cy="40011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FFFF"/>
                  </a:solidFill>
                </a:rPr>
                <a:t>Adult </a:t>
              </a:r>
              <a:r>
                <a:rPr lang="mr-IN" sz="2000" dirty="0" smtClean="0">
                  <a:solidFill>
                    <a:srgbClr val="00FFFF"/>
                  </a:solidFill>
                </a:rPr>
                <a:t>–</a:t>
              </a:r>
              <a:r>
                <a:rPr lang="en-US" sz="2000" dirty="0" smtClean="0">
                  <a:solidFill>
                    <a:srgbClr val="00FFFF"/>
                  </a:solidFill>
                </a:rPr>
                <a:t> 20% = GCS ≤ 8</a:t>
              </a:r>
              <a:endParaRPr lang="en-US" sz="2000" dirty="0">
                <a:solidFill>
                  <a:srgbClr val="00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91172" y="4070910"/>
              <a:ext cx="3456384" cy="40011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66FF"/>
                  </a:solidFill>
                </a:rPr>
                <a:t>Paediatric </a:t>
              </a:r>
              <a:r>
                <a:rPr lang="mr-IN" sz="2000" dirty="0" smtClean="0">
                  <a:solidFill>
                    <a:srgbClr val="FF66FF"/>
                  </a:solidFill>
                </a:rPr>
                <a:t>–</a:t>
              </a:r>
              <a:r>
                <a:rPr lang="en-US" sz="2000" dirty="0" smtClean="0">
                  <a:solidFill>
                    <a:srgbClr val="FF66FF"/>
                  </a:solidFill>
                </a:rPr>
                <a:t> 16% = GCS ≤ 8</a:t>
              </a:r>
              <a:endParaRPr lang="en-US" sz="2000" dirty="0">
                <a:solidFill>
                  <a:srgbClr val="FF66FF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5248" y="649709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Trauma Registry Entries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  <p:bldP spid="36" grpId="0"/>
      <p:bldP spid="37" grpId="0"/>
      <p:bldP spid="38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MC and the US-20%.png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2" y="890860"/>
            <a:ext cx="9779000" cy="5778500"/>
          </a:xfrm>
          <a:prstGeom prst="rect">
            <a:avLst/>
          </a:prstGeom>
        </p:spPr>
      </p:pic>
      <p:sp>
        <p:nvSpPr>
          <p:cNvPr id="16" name="WordArt 12"/>
          <p:cNvSpPr>
            <a:spLocks noChangeArrowheads="1" noChangeShapeType="1" noTextEdit="1"/>
          </p:cNvSpPr>
          <p:nvPr/>
        </p:nvSpPr>
        <p:spPr bwMode="auto">
          <a:xfrm>
            <a:off x="1612900" y="96838"/>
            <a:ext cx="70739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27% 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of the US Land Mass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248" y="649709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Trauma Registry Entries</a:t>
            </a:r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028700" y="1288036"/>
            <a:ext cx="8229600" cy="2573012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FFFFF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C0E5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DC0E5"/>
                </a:solidFill>
                <a:latin typeface="+mn-lt"/>
                <a:ea typeface="ＭＳ Ｐゴシック" pitchFamily="-107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Times" pitchFamily="-107" charset="0"/>
              <a:buChar char="•"/>
              <a:defRPr sz="2400" b="0">
                <a:solidFill>
                  <a:schemeClr val="tx2"/>
                </a:solidFill>
                <a:latin typeface="+mn-lt"/>
                <a:ea typeface="ＭＳ Ｐゴシック" pitchFamily="-107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dirty="0" smtClean="0"/>
              <a:t>HMC Neurotrauma Service in 2018</a:t>
            </a:r>
          </a:p>
          <a:p>
            <a:pPr lvl="1"/>
            <a:r>
              <a:rPr lang="en-US" dirty="0" smtClean="0"/>
              <a:t>Involved in the management of 1538 TBI patients</a:t>
            </a:r>
          </a:p>
          <a:p>
            <a:pPr lvl="2"/>
            <a:r>
              <a:rPr lang="en-US" dirty="0" smtClean="0"/>
              <a:t>418 admitted to the Neurotrauma Service</a:t>
            </a:r>
          </a:p>
          <a:p>
            <a:pPr lvl="3"/>
            <a:r>
              <a:rPr lang="en-US" dirty="0" smtClean="0"/>
              <a:t>346 directly to NICU</a:t>
            </a:r>
          </a:p>
          <a:p>
            <a:pPr lvl="2"/>
            <a:r>
              <a:rPr lang="en-US" dirty="0" smtClean="0"/>
              <a:t>1120 managed as consultants on other services</a:t>
            </a:r>
          </a:p>
          <a:p>
            <a:pPr lvl="1"/>
            <a:r>
              <a:rPr lang="en-US" dirty="0" smtClean="0"/>
              <a:t>356 craniotomies for TBI</a:t>
            </a:r>
          </a:p>
          <a:p>
            <a:pPr lvl="1"/>
            <a:r>
              <a:rPr lang="en-US" dirty="0" smtClean="0"/>
              <a:t>116 reconstruction procedures for TBI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 </a:t>
            </a:r>
            <a:r>
              <a:rPr lang="en-US" dirty="0" err="1"/>
              <a:t>C</a:t>
            </a:r>
            <a:r>
              <a:rPr lang="en-US" dirty="0" err="1" smtClean="0"/>
              <a:t>ranioplasties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9004" y="5367406"/>
            <a:ext cx="2808312" cy="830997"/>
          </a:xfrm>
          <a:prstGeom prst="rect">
            <a:avLst/>
          </a:prstGeom>
          <a:solidFill>
            <a:srgbClr val="000000"/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FF00"/>
                </a:solidFill>
              </a:rPr>
              <a:t>179 ICP monitors inserted</a:t>
            </a:r>
            <a:endParaRPr lang="en-US" sz="2400" dirty="0">
              <a:solidFill>
                <a:srgbClr val="8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7716" y="5406315"/>
            <a:ext cx="2808312" cy="830997"/>
          </a:xfrm>
          <a:prstGeom prst="rect">
            <a:avLst/>
          </a:prstGeom>
          <a:solidFill>
            <a:srgbClr val="000000"/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FF00"/>
                </a:solidFill>
              </a:rPr>
              <a:t>118 P</a:t>
            </a:r>
            <a:r>
              <a:rPr lang="en-US" sz="2400" baseline="-25000" dirty="0" smtClean="0">
                <a:solidFill>
                  <a:srgbClr val="80FF00"/>
                </a:solidFill>
              </a:rPr>
              <a:t>bt</a:t>
            </a:r>
            <a:r>
              <a:rPr lang="en-US" sz="2400" dirty="0" smtClean="0">
                <a:solidFill>
                  <a:srgbClr val="80FF00"/>
                </a:solidFill>
              </a:rPr>
              <a:t>O</a:t>
            </a:r>
            <a:r>
              <a:rPr lang="en-US" sz="2400" baseline="-25000" dirty="0" smtClean="0">
                <a:solidFill>
                  <a:srgbClr val="80FF00"/>
                </a:solidFill>
              </a:rPr>
              <a:t>2</a:t>
            </a:r>
            <a:r>
              <a:rPr lang="en-US" sz="2400" dirty="0" smtClean="0">
                <a:solidFill>
                  <a:srgbClr val="80FF00"/>
                </a:solidFill>
              </a:rPr>
              <a:t> monitors inserted</a:t>
            </a:r>
            <a:endParaRPr lang="en-US" sz="2400" dirty="0">
              <a:solidFill>
                <a:srgbClr val="80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2940" y="1841686"/>
            <a:ext cx="1080120" cy="3387514"/>
            <a:chOff x="12452" y="1628800"/>
            <a:chExt cx="1080120" cy="3387514"/>
          </a:xfrm>
        </p:grpSpPr>
        <p:pic>
          <p:nvPicPr>
            <p:cNvPr id="15" name="Picture 14" descr="Adult 2019 TQIP Adjusted Mortality for TB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15" y="1628800"/>
              <a:ext cx="851594" cy="2880320"/>
            </a:xfrm>
            <a:prstGeom prst="rect">
              <a:avLst/>
            </a:prstGeom>
            <a:ln w="19050" cmpd="sng">
              <a:solidFill>
                <a:srgbClr val="FF0000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2452" y="4493094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Adults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59924" y="1841686"/>
            <a:ext cx="1080120" cy="3387514"/>
            <a:chOff x="1812652" y="1628800"/>
            <a:chExt cx="1080120" cy="3387514"/>
          </a:xfrm>
        </p:grpSpPr>
        <p:pic>
          <p:nvPicPr>
            <p:cNvPr id="18" name="Picture 17" descr="Paeds 2019 TQIP Adjusted Mortality for TBI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1"/>
            <a:stretch/>
          </p:blipFill>
          <p:spPr>
            <a:xfrm>
              <a:off x="1855230" y="1628800"/>
              <a:ext cx="994964" cy="2880320"/>
            </a:xfrm>
            <a:prstGeom prst="rect">
              <a:avLst/>
            </a:prstGeom>
            <a:ln w="19050" cmpd="sng">
              <a:solidFill>
                <a:srgbClr val="FF0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812652" y="4493094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Paediatrics</a:t>
              </a:r>
              <a:endParaRPr lang="en-US" dirty="0" smtClean="0"/>
            </a:p>
            <a:p>
              <a:pPr algn="ctr"/>
              <a:r>
                <a:rPr lang="en-US" dirty="0" smtClean="0"/>
                <a:t>(0 </a:t>
              </a:r>
              <a:r>
                <a:rPr lang="mr-IN" dirty="0" smtClean="0"/>
                <a:t>–</a:t>
              </a:r>
              <a:r>
                <a:rPr lang="en-US" dirty="0" smtClean="0"/>
                <a:t> 18)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515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3" grpId="0"/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MC and the US-20%.png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4" y="908720"/>
            <a:ext cx="9779000" cy="5778500"/>
          </a:xfrm>
          <a:prstGeom prst="rect">
            <a:avLst/>
          </a:prstGeom>
        </p:spPr>
      </p:pic>
      <p:sp>
        <p:nvSpPr>
          <p:cNvPr id="16" name="WordArt 12"/>
          <p:cNvSpPr>
            <a:spLocks noChangeArrowheads="1" noChangeShapeType="1" noTextEdit="1"/>
          </p:cNvSpPr>
          <p:nvPr/>
        </p:nvSpPr>
        <p:spPr bwMode="auto">
          <a:xfrm>
            <a:off x="1612900" y="96838"/>
            <a:ext cx="70739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27% 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of the US Land Mass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248" y="649709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Trauma Registry Entries</a:t>
            </a:r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028700" y="1288036"/>
            <a:ext cx="8229600" cy="3509116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FFFFF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C0E5"/>
              </a:buClr>
              <a:buSzPct val="80000"/>
              <a:buFont typeface="Times" pitchFamily="-107" charset="0"/>
              <a:buChar char="•"/>
              <a:defRPr sz="2400" b="0">
                <a:solidFill>
                  <a:srgbClr val="FDC0E5"/>
                </a:solidFill>
                <a:latin typeface="+mn-lt"/>
                <a:ea typeface="ＭＳ Ｐゴシック" pitchFamily="-107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Times" pitchFamily="-107" charset="0"/>
              <a:buChar char="•"/>
              <a:defRPr sz="2400" b="0">
                <a:solidFill>
                  <a:schemeClr val="tx2"/>
                </a:solidFill>
                <a:latin typeface="+mn-lt"/>
                <a:ea typeface="ＭＳ Ｐゴシック" pitchFamily="-107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dirty="0" smtClean="0"/>
              <a:t>HMC Neurotrauma Service in 2018</a:t>
            </a:r>
          </a:p>
          <a:p>
            <a:pPr lvl="1"/>
            <a:r>
              <a:rPr lang="en-US" dirty="0" smtClean="0"/>
              <a:t>Spinal Trauma management*</a:t>
            </a:r>
          </a:p>
          <a:p>
            <a:pPr lvl="2"/>
            <a:r>
              <a:rPr lang="en-US" dirty="0" smtClean="0"/>
              <a:t>1300 - 1500 </a:t>
            </a:r>
            <a:r>
              <a:rPr lang="en-US" dirty="0"/>
              <a:t>spine trauma admissions per year</a:t>
            </a:r>
          </a:p>
          <a:p>
            <a:pPr lvl="2"/>
            <a:r>
              <a:rPr lang="en-US" dirty="0" smtClean="0"/>
              <a:t>350 - 400 </a:t>
            </a:r>
            <a:r>
              <a:rPr lang="en-US" dirty="0"/>
              <a:t>spine trauma </a:t>
            </a:r>
            <a:r>
              <a:rPr lang="en-US" dirty="0" smtClean="0"/>
              <a:t>surgeries </a:t>
            </a:r>
            <a:r>
              <a:rPr lang="en-US" dirty="0"/>
              <a:t>per </a:t>
            </a:r>
            <a:r>
              <a:rPr lang="en-US" dirty="0" smtClean="0"/>
              <a:t>year by Neurotrauma Spine Service</a:t>
            </a:r>
          </a:p>
          <a:p>
            <a:pPr lvl="3"/>
            <a:r>
              <a:rPr lang="en-US" dirty="0" smtClean="0"/>
              <a:t>39% Cervical</a:t>
            </a:r>
          </a:p>
          <a:p>
            <a:pPr lvl="3"/>
            <a:r>
              <a:rPr lang="en-US" dirty="0" smtClean="0"/>
              <a:t>38% Thoracic</a:t>
            </a:r>
          </a:p>
          <a:p>
            <a:pPr lvl="3"/>
            <a:r>
              <a:rPr lang="en-US" dirty="0" smtClean="0"/>
              <a:t>23% Lumbar</a:t>
            </a:r>
          </a:p>
        </p:txBody>
      </p:sp>
      <p:pic>
        <p:nvPicPr>
          <p:cNvPr id="14" name="Picture 3" descr="CT Sag Right P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t="4688" r="37109" b="20951"/>
          <a:stretch/>
        </p:blipFill>
        <p:spPr bwMode="auto">
          <a:xfrm>
            <a:off x="102940" y="2418532"/>
            <a:ext cx="1669728" cy="353074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OC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3660" y="3356992"/>
            <a:ext cx="2587625" cy="31559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6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BI Patient with MMM_Hedgeh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113490" cy="2749090"/>
          </a:xfrm>
          <a:prstGeom prst="rect">
            <a:avLst/>
          </a:prstGeom>
        </p:spPr>
      </p:pic>
      <p:pic>
        <p:nvPicPr>
          <p:cNvPr id="5" name="Picture 4" descr="HMC Neurosurgery_Critical Care Team Model Cart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78" y="2996952"/>
            <a:ext cx="3913738" cy="26155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14679" y="1268760"/>
            <a:ext cx="2622344" cy="3801516"/>
            <a:chOff x="7214679" y="1571700"/>
            <a:chExt cx="2622344" cy="3801516"/>
          </a:xfrm>
        </p:grpSpPr>
        <p:pic>
          <p:nvPicPr>
            <p:cNvPr id="6" name="Picture 5" descr="Holy Bib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679" y="1571700"/>
              <a:ext cx="2622344" cy="38015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00351" y="3789040"/>
              <a:ext cx="1851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CC66"/>
                  </a:solidFill>
                  <a:latin typeface="Book Antiqua"/>
                  <a:cs typeface="Book Antiqua"/>
                </a:rPr>
                <a:t>HMC NSG</a:t>
              </a:r>
            </a:p>
            <a:p>
              <a:pPr algn="ctr"/>
              <a:r>
                <a:rPr lang="en-US" sz="2400" dirty="0" smtClean="0">
                  <a:solidFill>
                    <a:srgbClr val="FFCC66"/>
                  </a:solidFill>
                  <a:latin typeface="Book Antiqua"/>
                  <a:cs typeface="Book Antiqua"/>
                </a:rPr>
                <a:t>Protocols</a:t>
              </a:r>
              <a:endParaRPr lang="en-US" sz="2400" dirty="0">
                <a:solidFill>
                  <a:srgbClr val="FFCC66"/>
                </a:solidFill>
                <a:latin typeface="Book Antiqua"/>
                <a:cs typeface="Book Antiqua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09575"/>
            <a:ext cx="7162800" cy="779463"/>
          </a:xfrm>
        </p:spPr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33296" y="5589240"/>
            <a:ext cx="78821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Attending-supervised “Hybrid” service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000" y="6237312"/>
            <a:ext cx="7337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Responsibility + Volume + Mentorship = Success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869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036" y="409575"/>
            <a:ext cx="8352928" cy="779463"/>
          </a:xfrm>
        </p:spPr>
        <p:txBody>
          <a:bodyPr/>
          <a:lstStyle/>
          <a:p>
            <a:r>
              <a:rPr lang="en-US" dirty="0" smtClean="0"/>
              <a:t>Tactical Neurotrauma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2" y="1124744"/>
            <a:ext cx="8229600" cy="1243417"/>
          </a:xfrm>
        </p:spPr>
        <p:txBody>
          <a:bodyPr/>
          <a:lstStyle/>
          <a:p>
            <a:r>
              <a:rPr lang="en-US" dirty="0" smtClean="0"/>
              <a:t>The Neurotrauma Service is often a rate-limiting step:</a:t>
            </a:r>
          </a:p>
          <a:p>
            <a:pPr lvl="1"/>
            <a:r>
              <a:rPr lang="en-US" dirty="0" smtClean="0"/>
              <a:t>Clearing patients for non-emergent surgeries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915808" y="1772816"/>
            <a:ext cx="1944216" cy="50405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rPr>
              <a:t>Medical Student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915808" y="2276872"/>
            <a:ext cx="1944216" cy="1098122"/>
            <a:chOff x="7915808" y="2276872"/>
            <a:chExt cx="1944216" cy="1098122"/>
          </a:xfrm>
        </p:grpSpPr>
        <p:sp>
          <p:nvSpPr>
            <p:cNvPr id="5" name="Rectangle 4"/>
            <p:cNvSpPr/>
            <p:nvPr/>
          </p:nvSpPr>
          <p:spPr bwMode="auto">
            <a:xfrm>
              <a:off x="7915808" y="2870938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Intern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cxnSp>
          <p:nvCxnSpPr>
            <p:cNvPr id="15" name="Straight Arrow Connector 14"/>
            <p:cNvCxnSpPr>
              <a:stCxn id="4" idx="2"/>
              <a:endCxn id="5" idx="0"/>
            </p:cNvCxnSpPr>
            <p:nvPr/>
          </p:nvCxnSpPr>
          <p:spPr bwMode="auto">
            <a:xfrm>
              <a:off x="8887916" y="2276872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7915808" y="3374994"/>
            <a:ext cx="1944216" cy="1098122"/>
            <a:chOff x="7915808" y="3374994"/>
            <a:chExt cx="1944216" cy="1098122"/>
          </a:xfrm>
        </p:grpSpPr>
        <p:sp>
          <p:nvSpPr>
            <p:cNvPr id="6" name="Rectangle 5"/>
            <p:cNvSpPr/>
            <p:nvPr/>
          </p:nvSpPr>
          <p:spPr bwMode="auto">
            <a:xfrm>
              <a:off x="7915808" y="3969060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Junior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 Resident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cxnSp>
          <p:nvCxnSpPr>
            <p:cNvPr id="17" name="Straight Arrow Connector 16"/>
            <p:cNvCxnSpPr>
              <a:stCxn id="5" idx="2"/>
              <a:endCxn id="6" idx="0"/>
            </p:cNvCxnSpPr>
            <p:nvPr/>
          </p:nvCxnSpPr>
          <p:spPr bwMode="auto">
            <a:xfrm>
              <a:off x="8887916" y="3374994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7915808" y="4473116"/>
            <a:ext cx="1944216" cy="1098122"/>
            <a:chOff x="7915808" y="4473116"/>
            <a:chExt cx="1944216" cy="1098122"/>
          </a:xfrm>
        </p:grpSpPr>
        <p:sp>
          <p:nvSpPr>
            <p:cNvPr id="7" name="Rectangle 6"/>
            <p:cNvSpPr/>
            <p:nvPr/>
          </p:nvSpPr>
          <p:spPr bwMode="auto">
            <a:xfrm>
              <a:off x="7915808" y="5067182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800" dirty="0" smtClean="0"/>
                <a:t>Chief Resident</a:t>
              </a:r>
              <a:endParaRPr lang="en-US" sz="1800" dirty="0"/>
            </a:p>
          </p:txBody>
        </p:sp>
        <p:cxnSp>
          <p:nvCxnSpPr>
            <p:cNvPr id="19" name="Straight Arrow Connector 18"/>
            <p:cNvCxnSpPr>
              <a:stCxn id="6" idx="2"/>
              <a:endCxn id="7" idx="0"/>
            </p:cNvCxnSpPr>
            <p:nvPr/>
          </p:nvCxnSpPr>
          <p:spPr bwMode="auto">
            <a:xfrm>
              <a:off x="8887916" y="4473116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7915808" y="5571238"/>
            <a:ext cx="1944216" cy="1098122"/>
            <a:chOff x="7915808" y="5571238"/>
            <a:chExt cx="1944216" cy="1098122"/>
          </a:xfrm>
        </p:grpSpPr>
        <p:sp>
          <p:nvSpPr>
            <p:cNvPr id="8" name="Rectangle 7"/>
            <p:cNvSpPr/>
            <p:nvPr/>
          </p:nvSpPr>
          <p:spPr bwMode="auto">
            <a:xfrm>
              <a:off x="7915808" y="6165304"/>
              <a:ext cx="1944216" cy="50405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r>
                <a:rPr lang="en-US" sz="1800" dirty="0" smtClean="0"/>
                <a:t>Attending</a:t>
              </a:r>
              <a:endParaRPr lang="en-US" sz="1800" dirty="0"/>
            </a:p>
          </p:txBody>
        </p:sp>
        <p:cxnSp>
          <p:nvCxnSpPr>
            <p:cNvPr id="21" name="Straight Arrow Connector 20"/>
            <p:cNvCxnSpPr>
              <a:stCxn id="7" idx="2"/>
              <a:endCxn id="8" idx="0"/>
            </p:cNvCxnSpPr>
            <p:nvPr/>
          </p:nvCxnSpPr>
          <p:spPr bwMode="auto">
            <a:xfrm>
              <a:off x="8887916" y="5571238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8887916" y="2276872"/>
            <a:ext cx="0" cy="3888432"/>
            <a:chOff x="9319964" y="2276872"/>
            <a:chExt cx="0" cy="3888432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9319964" y="2276872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9319964" y="3374994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9319964" y="4473116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9319964" y="5571238"/>
              <a:ext cx="0" cy="59406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1" name="Picture 30" descr="animated-clo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80" y="3068960"/>
            <a:ext cx="2448272" cy="24482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48" y="2526314"/>
            <a:ext cx="3507838" cy="2630878"/>
          </a:xfrm>
          <a:prstGeom prst="rect">
            <a:avLst/>
          </a:prstGeom>
          <a:noFill/>
          <a:ln w="9525" cmpd="sng">
            <a:solidFill>
              <a:srgbClr val="00FFFF"/>
            </a:solidFill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3631349" y="2687591"/>
            <a:ext cx="39604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0600</a:t>
            </a:r>
          </a:p>
          <a:p>
            <a:pPr algn="ct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Attending-level Neurotrauma Rounds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Curved Down Ribbon 8"/>
          <p:cNvSpPr/>
          <p:nvPr/>
        </p:nvSpPr>
        <p:spPr bwMode="auto">
          <a:xfrm>
            <a:off x="7807796" y="1556792"/>
            <a:ext cx="2160240" cy="792088"/>
          </a:xfrm>
          <a:prstGeom prst="ellipseRibbon">
            <a:avLst/>
          </a:prstGeom>
          <a:gradFill flip="none" rotWithShape="1">
            <a:gsLst>
              <a:gs pos="0">
                <a:srgbClr val="FF0000"/>
              </a:gs>
              <a:gs pos="25000">
                <a:srgbClr val="000000"/>
              </a:gs>
              <a:gs pos="100000">
                <a:srgbClr val="FF0000"/>
              </a:gs>
              <a:gs pos="75000">
                <a:srgbClr val="000000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80FF00"/>
                </a:solidFill>
                <a:effectLst/>
                <a:latin typeface="Times"/>
                <a:cs typeface="Times"/>
              </a:rPr>
              <a:t>Actual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80FF00"/>
                </a:solidFill>
                <a:latin typeface="Times"/>
                <a:cs typeface="Times"/>
              </a:rPr>
              <a:t>Plan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80FF00"/>
              </a:solidFill>
              <a:effectLst/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179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9" grpId="0" animBg="1"/>
    </p:bldLst>
  </p:timing>
</p:sld>
</file>

<file path=ppt/theme/theme1.xml><?xml version="1.0" encoding="utf-8"?>
<a:theme xmlns:a="http://schemas.openxmlformats.org/drawingml/2006/main" name="  Rugby Skier NoFill">
  <a:themeElements>
    <a:clrScheme name="">
      <a:dk1>
        <a:srgbClr val="00279F"/>
      </a:dk1>
      <a:lt1>
        <a:srgbClr val="FAFD00"/>
      </a:lt1>
      <a:dk2>
        <a:srgbClr val="063DE8"/>
      </a:dk2>
      <a:lt2>
        <a:srgbClr val="C1CEFF"/>
      </a:lt2>
      <a:accent1>
        <a:srgbClr val="BC3700"/>
      </a:accent1>
      <a:accent2>
        <a:srgbClr val="DC0081"/>
      </a:accent2>
      <a:accent3>
        <a:srgbClr val="AAAFF2"/>
      </a:accent3>
      <a:accent4>
        <a:srgbClr val="D6D800"/>
      </a:accent4>
      <a:accent5>
        <a:srgbClr val="DAAEAA"/>
      </a:accent5>
      <a:accent6>
        <a:srgbClr val="C70074"/>
      </a:accent6>
      <a:hlink>
        <a:srgbClr val="00FF00"/>
      </a:hlink>
      <a:folHlink>
        <a:srgbClr val="000000"/>
      </a:folHlink>
    </a:clrScheme>
    <a:fontScheme name="RMC Skier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RMC Ski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MC Ski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MC Ski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MC Ski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MC Ski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MC Ski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MC Ski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MC Ski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MC Ski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MC Ski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MC Ski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MC Ski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plate_light-background_3-21-12 (1)">
  <a:themeElements>
    <a:clrScheme name="Custom 5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7030A0"/>
      </a:accent2>
      <a:accent3>
        <a:srgbClr val="A18346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279F"/>
    </a:dk1>
    <a:lt1>
      <a:srgbClr val="FAFD00"/>
    </a:lt1>
    <a:dk2>
      <a:srgbClr val="063DE8"/>
    </a:dk2>
    <a:lt2>
      <a:srgbClr val="C1CEFF"/>
    </a:lt2>
    <a:accent1>
      <a:srgbClr val="BC3700"/>
    </a:accent1>
    <a:accent2>
      <a:srgbClr val="DC0081"/>
    </a:accent2>
    <a:accent3>
      <a:srgbClr val="AAAFF2"/>
    </a:accent3>
    <a:accent4>
      <a:srgbClr val="D6D800"/>
    </a:accent4>
    <a:accent5>
      <a:srgbClr val="DAAEAA"/>
    </a:accent5>
    <a:accent6>
      <a:srgbClr val="C70074"/>
    </a:accent6>
    <a:hlink>
      <a:srgbClr val="00FF00"/>
    </a:hlink>
    <a:folHlink>
      <a:srgbClr val="000000"/>
    </a:folHlink>
  </a:clrScheme>
  <a:fontScheme name="RMC Skier">
    <a:majorFont>
      <a:latin typeface="Arial"/>
      <a:ea typeface=""/>
      <a:cs typeface=""/>
    </a:majorFont>
    <a:minorFont>
      <a:latin typeface="Helvetic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  Rugby Skier NoFill.potx</Template>
  <TotalTime>40204</TotalTime>
  <Words>874</Words>
  <Application>Microsoft Macintosh PowerPoint</Application>
  <PresentationFormat>35mm Slides</PresentationFormat>
  <Paragraphs>254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  Rugby Skier NoFill</vt:lpstr>
      <vt:lpstr>2_Template_light-background_3-21-12 (1)</vt:lpstr>
      <vt:lpstr>PowerPoint Presentation</vt:lpstr>
      <vt:lpstr>SWOT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 Do It</vt:lpstr>
      <vt:lpstr>Tactical Neurotrauma Management</vt:lpstr>
      <vt:lpstr>Tactical Neurotrauma Management</vt:lpstr>
      <vt:lpstr>Tactical Neurotrauma Management</vt:lpstr>
      <vt:lpstr>How We Do It</vt:lpstr>
      <vt:lpstr>Trauma Resuscitation</vt:lpstr>
      <vt:lpstr>Neurosurgery Derailing the Trauma Train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Simultaneous Surgery</vt:lpstr>
      <vt:lpstr>Simultaneous Surgery</vt:lpstr>
      <vt:lpstr>Manual Reduction of Jumped Facets</vt:lpstr>
      <vt:lpstr>HMC Coördination of Critical Care and Neurotrauma Service </vt:lpstr>
      <vt:lpstr>How We Do It</vt:lpstr>
      <vt:lpstr>The Future</vt:lpstr>
      <vt:lpstr>PowerPoint Presentation</vt:lpstr>
    </vt:vector>
  </TitlesOfParts>
  <Company>UW Neurosurgery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Chesnut Adventures unLTD</dc:creator>
  <cp:lastModifiedBy>RANDALL CHESNUT MD</cp:lastModifiedBy>
  <cp:revision>94</cp:revision>
  <dcterms:created xsi:type="dcterms:W3CDTF">2008-11-14T00:04:59Z</dcterms:created>
  <dcterms:modified xsi:type="dcterms:W3CDTF">2019-05-16T22:28:38Z</dcterms:modified>
</cp:coreProperties>
</file>