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2" r:id="rId1"/>
    <p:sldMasterId id="2147483718" r:id="rId2"/>
  </p:sldMasterIdLst>
  <p:notesMasterIdLst>
    <p:notesMasterId r:id="rId25"/>
  </p:notesMasterIdLst>
  <p:handoutMasterIdLst>
    <p:handoutMasterId r:id="rId26"/>
  </p:handoutMasterIdLst>
  <p:sldIdLst>
    <p:sldId id="257" r:id="rId3"/>
    <p:sldId id="676" r:id="rId4"/>
    <p:sldId id="753" r:id="rId5"/>
    <p:sldId id="750" r:id="rId6"/>
    <p:sldId id="743" r:id="rId7"/>
    <p:sldId id="746" r:id="rId8"/>
    <p:sldId id="747" r:id="rId9"/>
    <p:sldId id="644" r:id="rId10"/>
    <p:sldId id="748" r:id="rId11"/>
    <p:sldId id="703" r:id="rId12"/>
    <p:sldId id="730" r:id="rId13"/>
    <p:sldId id="731" r:id="rId14"/>
    <p:sldId id="732" r:id="rId15"/>
    <p:sldId id="733" r:id="rId16"/>
    <p:sldId id="734" r:id="rId17"/>
    <p:sldId id="735" r:id="rId18"/>
    <p:sldId id="736" r:id="rId19"/>
    <p:sldId id="737" r:id="rId20"/>
    <p:sldId id="738" r:id="rId21"/>
    <p:sldId id="739" r:id="rId22"/>
    <p:sldId id="740" r:id="rId23"/>
    <p:sldId id="651" r:id="rId24"/>
  </p:sldIdLst>
  <p:sldSz cx="9144000" cy="6858000" type="screen4x3"/>
  <p:notesSz cx="7010400" cy="9296400"/>
  <p:custDataLst>
    <p:tags r:id="rId27"/>
  </p:custDataLst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2000" b="1" kern="1200">
        <a:solidFill>
          <a:schemeClr val="bg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b="1" kern="1200">
        <a:solidFill>
          <a:schemeClr val="bg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  <p:clrMru>
    <a:srgbClr val="931130"/>
    <a:srgbClr val="FAFA3C"/>
    <a:srgbClr val="FCFC80"/>
    <a:srgbClr val="EA2516"/>
    <a:srgbClr val="E0F010"/>
    <a:srgbClr val="EF11CF"/>
    <a:srgbClr val="00FF00"/>
    <a:srgbClr val="092F6D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10" autoAdjust="0"/>
    <p:restoredTop sz="97568" autoAdjust="0"/>
  </p:normalViewPr>
  <p:slideViewPr>
    <p:cSldViewPr snapToGrid="0">
      <p:cViewPr varScale="1">
        <p:scale>
          <a:sx n="84" d="100"/>
          <a:sy n="84" d="100"/>
        </p:scale>
        <p:origin x="-8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3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634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title>
      <c:tx>
        <c:rich>
          <a:bodyPr/>
          <a:lstStyle/>
          <a:p>
            <a:pPr>
              <a:defRPr sz="3121" b="1" i="0" u="none" strike="noStrike" baseline="0">
                <a:solidFill>
                  <a:srgbClr val="800000"/>
                </a:solidFill>
                <a:latin typeface="Arial"/>
                <a:ea typeface="Arial"/>
                <a:cs typeface="Arial"/>
              </a:defRPr>
            </a:pPr>
            <a:r>
              <a:rPr lang="en-US"/>
              <a:t>Unfilled Positions: First Two Days </a:t>
            </a:r>
          </a:p>
        </c:rich>
      </c:tx>
      <c:layout>
        <c:manualLayout>
          <c:xMode val="edge"/>
          <c:yMode val="edge"/>
          <c:x val="0.11035416722400071"/>
          <c:y val="0"/>
        </c:manualLayout>
      </c:layout>
      <c:spPr>
        <a:noFill/>
        <a:ln w="30503">
          <a:noFill/>
        </a:ln>
      </c:spPr>
    </c:title>
    <c:plotArea>
      <c:layout>
        <c:manualLayout>
          <c:layoutTarget val="inner"/>
          <c:xMode val="edge"/>
          <c:yMode val="edge"/>
          <c:x val="0.10217983651226158"/>
          <c:y val="0.11205073995771672"/>
          <c:w val="0.88828337874659369"/>
          <c:h val="0.71881606765327899"/>
        </c:manualLayout>
      </c:layout>
      <c:lineChart>
        <c:grouping val="standard"/>
        <c:ser>
          <c:idx val="0"/>
          <c:order val="0"/>
          <c:tx>
            <c:strRef>
              <c:f>Sheet1!$B$1</c:f>
              <c:strCache>
                <c:ptCount val="1"/>
                <c:pt idx="0">
                  <c:v>2008</c:v>
                </c:pt>
              </c:strCache>
            </c:strRef>
          </c:tx>
          <c:spPr>
            <a:ln w="45754">
              <a:solidFill>
                <a:srgbClr val="008080"/>
              </a:solidFill>
              <a:prstDash val="solid"/>
            </a:ln>
          </c:spPr>
          <c:marker>
            <c:symbol val="none"/>
          </c:marker>
          <c:cat>
            <c:strRef>
              <c:f>Sheet1!$A$2:$A$50</c:f>
              <c:strCache>
                <c:ptCount val="49"/>
                <c:pt idx="0">
                  <c:v>12:00 p.m.</c:v>
                </c:pt>
                <c:pt idx="1">
                  <c:v>1:00 p.m.</c:v>
                </c:pt>
                <c:pt idx="2">
                  <c:v>2:00 p.m.</c:v>
                </c:pt>
                <c:pt idx="3">
                  <c:v>3:00 p.m.</c:v>
                </c:pt>
                <c:pt idx="4">
                  <c:v>4:00 p.m.</c:v>
                </c:pt>
                <c:pt idx="5">
                  <c:v>5:00 p.m.</c:v>
                </c:pt>
                <c:pt idx="6">
                  <c:v>6:00 p.m.</c:v>
                </c:pt>
                <c:pt idx="7">
                  <c:v>7:00 p.m.</c:v>
                </c:pt>
                <c:pt idx="8">
                  <c:v>8:00 p.m.</c:v>
                </c:pt>
                <c:pt idx="9">
                  <c:v>9:00 p.m.</c:v>
                </c:pt>
                <c:pt idx="10">
                  <c:v>10:00 p.m.</c:v>
                </c:pt>
                <c:pt idx="11">
                  <c:v>11:00 p.m.</c:v>
                </c:pt>
                <c:pt idx="12">
                  <c:v>12:00 a.m.</c:v>
                </c:pt>
                <c:pt idx="13">
                  <c:v>1:00 a.m.</c:v>
                </c:pt>
                <c:pt idx="14">
                  <c:v>2:00 a.m.</c:v>
                </c:pt>
                <c:pt idx="15">
                  <c:v>3:00 a.m.</c:v>
                </c:pt>
                <c:pt idx="16">
                  <c:v>4:00 a.m.</c:v>
                </c:pt>
                <c:pt idx="17">
                  <c:v>5:00 a.m.</c:v>
                </c:pt>
                <c:pt idx="18">
                  <c:v>5:00 a.m.</c:v>
                </c:pt>
                <c:pt idx="19">
                  <c:v>7:00 a.m.</c:v>
                </c:pt>
                <c:pt idx="20">
                  <c:v>8:00 a.m.</c:v>
                </c:pt>
                <c:pt idx="21">
                  <c:v>9:00 a.m.</c:v>
                </c:pt>
                <c:pt idx="22">
                  <c:v>10:00 a.m.</c:v>
                </c:pt>
                <c:pt idx="23">
                  <c:v>11:00 a.m.</c:v>
                </c:pt>
                <c:pt idx="24">
                  <c:v>12:00 p.m.</c:v>
                </c:pt>
                <c:pt idx="25">
                  <c:v>1:00 p.m.</c:v>
                </c:pt>
                <c:pt idx="26">
                  <c:v>2:00 p.m.</c:v>
                </c:pt>
                <c:pt idx="27">
                  <c:v>3:00 p.m.</c:v>
                </c:pt>
                <c:pt idx="28">
                  <c:v>4:00 p.m.</c:v>
                </c:pt>
                <c:pt idx="29">
                  <c:v>5:00 p.m.</c:v>
                </c:pt>
                <c:pt idx="30">
                  <c:v>6:00 p.m.</c:v>
                </c:pt>
                <c:pt idx="31">
                  <c:v>7:00 p.m.</c:v>
                </c:pt>
                <c:pt idx="32">
                  <c:v>8:00 p.m.</c:v>
                </c:pt>
                <c:pt idx="33">
                  <c:v>9:00 p.m.</c:v>
                </c:pt>
                <c:pt idx="34">
                  <c:v>10:00 p.m.</c:v>
                </c:pt>
                <c:pt idx="35">
                  <c:v>11:00 p.m.</c:v>
                </c:pt>
                <c:pt idx="36">
                  <c:v>12:00 a.m.</c:v>
                </c:pt>
                <c:pt idx="37">
                  <c:v>1:00 a.m.</c:v>
                </c:pt>
                <c:pt idx="38">
                  <c:v>2:00 a.m.</c:v>
                </c:pt>
                <c:pt idx="39">
                  <c:v>3:00 a.m.</c:v>
                </c:pt>
                <c:pt idx="40">
                  <c:v>4:00 a.m.</c:v>
                </c:pt>
                <c:pt idx="41">
                  <c:v>5:00 a.m.</c:v>
                </c:pt>
                <c:pt idx="42">
                  <c:v>6:00 a.m.</c:v>
                </c:pt>
                <c:pt idx="43">
                  <c:v>7:00 a.m.</c:v>
                </c:pt>
                <c:pt idx="44">
                  <c:v>8:00 a.m.</c:v>
                </c:pt>
                <c:pt idx="45">
                  <c:v>9:00 a.m.</c:v>
                </c:pt>
                <c:pt idx="46">
                  <c:v>10:00 a.m.</c:v>
                </c:pt>
                <c:pt idx="47">
                  <c:v>11:00 a.m.</c:v>
                </c:pt>
                <c:pt idx="48">
                  <c:v>12:00 p.m.</c:v>
                </c:pt>
              </c:strCache>
            </c:strRef>
          </c:cat>
          <c:val>
            <c:numRef>
              <c:f>Sheet1!$B$2:$B$50</c:f>
              <c:numCache>
                <c:formatCode>General</c:formatCode>
                <c:ptCount val="49"/>
                <c:pt idx="0">
                  <c:v>1388</c:v>
                </c:pt>
                <c:pt idx="1">
                  <c:v>1136</c:v>
                </c:pt>
                <c:pt idx="2">
                  <c:v>946</c:v>
                </c:pt>
                <c:pt idx="3">
                  <c:v>754</c:v>
                </c:pt>
                <c:pt idx="4">
                  <c:v>620</c:v>
                </c:pt>
                <c:pt idx="5">
                  <c:v>517</c:v>
                </c:pt>
                <c:pt idx="6">
                  <c:v>448</c:v>
                </c:pt>
                <c:pt idx="7">
                  <c:v>425</c:v>
                </c:pt>
                <c:pt idx="8">
                  <c:v>421</c:v>
                </c:pt>
                <c:pt idx="9">
                  <c:v>410</c:v>
                </c:pt>
                <c:pt idx="10">
                  <c:v>399</c:v>
                </c:pt>
                <c:pt idx="11">
                  <c:v>397</c:v>
                </c:pt>
                <c:pt idx="12">
                  <c:v>393</c:v>
                </c:pt>
                <c:pt idx="13">
                  <c:v>389</c:v>
                </c:pt>
                <c:pt idx="14">
                  <c:v>389</c:v>
                </c:pt>
                <c:pt idx="15">
                  <c:v>389</c:v>
                </c:pt>
                <c:pt idx="16">
                  <c:v>389</c:v>
                </c:pt>
                <c:pt idx="17">
                  <c:v>389</c:v>
                </c:pt>
                <c:pt idx="18">
                  <c:v>385</c:v>
                </c:pt>
                <c:pt idx="19">
                  <c:v>385</c:v>
                </c:pt>
                <c:pt idx="20">
                  <c:v>372</c:v>
                </c:pt>
                <c:pt idx="21">
                  <c:v>345</c:v>
                </c:pt>
                <c:pt idx="22">
                  <c:v>327</c:v>
                </c:pt>
                <c:pt idx="23">
                  <c:v>287</c:v>
                </c:pt>
                <c:pt idx="24">
                  <c:v>274</c:v>
                </c:pt>
                <c:pt idx="25">
                  <c:v>259</c:v>
                </c:pt>
                <c:pt idx="26">
                  <c:v>235</c:v>
                </c:pt>
                <c:pt idx="27">
                  <c:v>223</c:v>
                </c:pt>
                <c:pt idx="28">
                  <c:v>214</c:v>
                </c:pt>
                <c:pt idx="29">
                  <c:v>188</c:v>
                </c:pt>
                <c:pt idx="30">
                  <c:v>179</c:v>
                </c:pt>
                <c:pt idx="31">
                  <c:v>172</c:v>
                </c:pt>
                <c:pt idx="32">
                  <c:v>172</c:v>
                </c:pt>
                <c:pt idx="33">
                  <c:v>172</c:v>
                </c:pt>
                <c:pt idx="34">
                  <c:v>172</c:v>
                </c:pt>
                <c:pt idx="35">
                  <c:v>172</c:v>
                </c:pt>
                <c:pt idx="36">
                  <c:v>172</c:v>
                </c:pt>
                <c:pt idx="37">
                  <c:v>172</c:v>
                </c:pt>
                <c:pt idx="38">
                  <c:v>172</c:v>
                </c:pt>
                <c:pt idx="39">
                  <c:v>172</c:v>
                </c:pt>
                <c:pt idx="40">
                  <c:v>172</c:v>
                </c:pt>
                <c:pt idx="41">
                  <c:v>172</c:v>
                </c:pt>
                <c:pt idx="42">
                  <c:v>172</c:v>
                </c:pt>
                <c:pt idx="43">
                  <c:v>172</c:v>
                </c:pt>
                <c:pt idx="44">
                  <c:v>172</c:v>
                </c:pt>
                <c:pt idx="45">
                  <c:v>166</c:v>
                </c:pt>
                <c:pt idx="46">
                  <c:v>161</c:v>
                </c:pt>
                <c:pt idx="47">
                  <c:v>150</c:v>
                </c:pt>
                <c:pt idx="48">
                  <c:v>147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2009</c:v>
                </c:pt>
              </c:strCache>
            </c:strRef>
          </c:tx>
          <c:spPr>
            <a:ln w="45754">
              <a:solidFill>
                <a:srgbClr val="800080"/>
              </a:solidFill>
              <a:prstDash val="solid"/>
            </a:ln>
          </c:spPr>
          <c:marker>
            <c:symbol val="none"/>
          </c:marker>
          <c:dLbls>
            <c:dLbl>
              <c:idx val="0"/>
              <c:layout>
                <c:manualLayout>
                  <c:x val="1.7880099813951097E-2"/>
                  <c:y val="1.36316408724771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1,142</a:t>
                    </a:r>
                  </a:p>
                </c:rich>
              </c:tx>
              <c:spPr>
                <a:noFill/>
                <a:ln w="30503">
                  <a:noFill/>
                </a:ln>
              </c:spPr>
              <c:dLblPos val="r"/>
            </c:dLbl>
            <c:dLbl>
              <c:idx val="4"/>
              <c:layout/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366</a:t>
                    </a:r>
                  </a:p>
                </c:rich>
              </c:tx>
              <c:spPr>
                <a:noFill/>
                <a:ln w="30503">
                  <a:noFill/>
                </a:ln>
              </c:spPr>
              <c:dLblPos val="b"/>
            </c:dLbl>
            <c:dLbl>
              <c:idx val="48"/>
              <c:layout>
                <c:manualLayout>
                  <c:x val="-5.1685681244677904E-3"/>
                  <c:y val="1.6752829458321281E-2"/>
                </c:manualLayout>
              </c:layout>
              <c:tx>
                <c:rich>
                  <a:bodyPr/>
                  <a:lstStyle/>
                  <a:p>
                    <a:pPr>
                      <a:defRPr sz="1200" b="1" i="0" u="none" strike="noStrike" baseline="0">
                        <a:solidFill>
                          <a:srgbClr val="800080"/>
                        </a:solidFill>
                        <a:latin typeface="Arial"/>
                        <a:ea typeface="Arial"/>
                        <a:cs typeface="Arial"/>
                      </a:defRPr>
                    </a:pPr>
                    <a:r>
                      <a:rPr lang="en-US" baseline="0" dirty="0">
                        <a:solidFill>
                          <a:schemeClr val="tx1"/>
                        </a:solidFill>
                      </a:rPr>
                      <a:t>71</a:t>
                    </a:r>
                  </a:p>
                </c:rich>
              </c:tx>
              <c:spPr>
                <a:noFill/>
                <a:ln w="30503">
                  <a:noFill/>
                </a:ln>
              </c:spPr>
              <c:dLblPos val="r"/>
            </c:dLbl>
            <c:delete val="1"/>
          </c:dLbls>
          <c:cat>
            <c:strRef>
              <c:f>Sheet1!$A$2:$A$50</c:f>
              <c:strCache>
                <c:ptCount val="49"/>
                <c:pt idx="0">
                  <c:v>12:00 p.m.</c:v>
                </c:pt>
                <c:pt idx="1">
                  <c:v>1:00 p.m.</c:v>
                </c:pt>
                <c:pt idx="2">
                  <c:v>2:00 p.m.</c:v>
                </c:pt>
                <c:pt idx="3">
                  <c:v>3:00 p.m.</c:v>
                </c:pt>
                <c:pt idx="4">
                  <c:v>4:00 p.m.</c:v>
                </c:pt>
                <c:pt idx="5">
                  <c:v>5:00 p.m.</c:v>
                </c:pt>
                <c:pt idx="6">
                  <c:v>6:00 p.m.</c:v>
                </c:pt>
                <c:pt idx="7">
                  <c:v>7:00 p.m.</c:v>
                </c:pt>
                <c:pt idx="8">
                  <c:v>8:00 p.m.</c:v>
                </c:pt>
                <c:pt idx="9">
                  <c:v>9:00 p.m.</c:v>
                </c:pt>
                <c:pt idx="10">
                  <c:v>10:00 p.m.</c:v>
                </c:pt>
                <c:pt idx="11">
                  <c:v>11:00 p.m.</c:v>
                </c:pt>
                <c:pt idx="12">
                  <c:v>12:00 a.m.</c:v>
                </c:pt>
                <c:pt idx="13">
                  <c:v>1:00 a.m.</c:v>
                </c:pt>
                <c:pt idx="14">
                  <c:v>2:00 a.m.</c:v>
                </c:pt>
                <c:pt idx="15">
                  <c:v>3:00 a.m.</c:v>
                </c:pt>
                <c:pt idx="16">
                  <c:v>4:00 a.m.</c:v>
                </c:pt>
                <c:pt idx="17">
                  <c:v>5:00 a.m.</c:v>
                </c:pt>
                <c:pt idx="18">
                  <c:v>5:00 a.m.</c:v>
                </c:pt>
                <c:pt idx="19">
                  <c:v>7:00 a.m.</c:v>
                </c:pt>
                <c:pt idx="20">
                  <c:v>8:00 a.m.</c:v>
                </c:pt>
                <c:pt idx="21">
                  <c:v>9:00 a.m.</c:v>
                </c:pt>
                <c:pt idx="22">
                  <c:v>10:00 a.m.</c:v>
                </c:pt>
                <c:pt idx="23">
                  <c:v>11:00 a.m.</c:v>
                </c:pt>
                <c:pt idx="24">
                  <c:v>12:00 p.m.</c:v>
                </c:pt>
                <c:pt idx="25">
                  <c:v>1:00 p.m.</c:v>
                </c:pt>
                <c:pt idx="26">
                  <c:v>2:00 p.m.</c:v>
                </c:pt>
                <c:pt idx="27">
                  <c:v>3:00 p.m.</c:v>
                </c:pt>
                <c:pt idx="28">
                  <c:v>4:00 p.m.</c:v>
                </c:pt>
                <c:pt idx="29">
                  <c:v>5:00 p.m.</c:v>
                </c:pt>
                <c:pt idx="30">
                  <c:v>6:00 p.m.</c:v>
                </c:pt>
                <c:pt idx="31">
                  <c:v>7:00 p.m.</c:v>
                </c:pt>
                <c:pt idx="32">
                  <c:v>8:00 p.m.</c:v>
                </c:pt>
                <c:pt idx="33">
                  <c:v>9:00 p.m.</c:v>
                </c:pt>
                <c:pt idx="34">
                  <c:v>10:00 p.m.</c:v>
                </c:pt>
                <c:pt idx="35">
                  <c:v>11:00 p.m.</c:v>
                </c:pt>
                <c:pt idx="36">
                  <c:v>12:00 a.m.</c:v>
                </c:pt>
                <c:pt idx="37">
                  <c:v>1:00 a.m.</c:v>
                </c:pt>
                <c:pt idx="38">
                  <c:v>2:00 a.m.</c:v>
                </c:pt>
                <c:pt idx="39">
                  <c:v>3:00 a.m.</c:v>
                </c:pt>
                <c:pt idx="40">
                  <c:v>4:00 a.m.</c:v>
                </c:pt>
                <c:pt idx="41">
                  <c:v>5:00 a.m.</c:v>
                </c:pt>
                <c:pt idx="42">
                  <c:v>6:00 a.m.</c:v>
                </c:pt>
                <c:pt idx="43">
                  <c:v>7:00 a.m.</c:v>
                </c:pt>
                <c:pt idx="44">
                  <c:v>8:00 a.m.</c:v>
                </c:pt>
                <c:pt idx="45">
                  <c:v>9:00 a.m.</c:v>
                </c:pt>
                <c:pt idx="46">
                  <c:v>10:00 a.m.</c:v>
                </c:pt>
                <c:pt idx="47">
                  <c:v>11:00 a.m.</c:v>
                </c:pt>
                <c:pt idx="48">
                  <c:v>12:00 p.m.</c:v>
                </c:pt>
              </c:strCache>
            </c:strRef>
          </c:cat>
          <c:val>
            <c:numRef>
              <c:f>Sheet1!$C$2:$C$50</c:f>
              <c:numCache>
                <c:formatCode>General</c:formatCode>
                <c:ptCount val="49"/>
                <c:pt idx="0">
                  <c:v>1146</c:v>
                </c:pt>
                <c:pt idx="1">
                  <c:v>876</c:v>
                </c:pt>
                <c:pt idx="2">
                  <c:v>725</c:v>
                </c:pt>
                <c:pt idx="3">
                  <c:v>581</c:v>
                </c:pt>
                <c:pt idx="4">
                  <c:v>388</c:v>
                </c:pt>
                <c:pt idx="5">
                  <c:v>339</c:v>
                </c:pt>
                <c:pt idx="6">
                  <c:v>286</c:v>
                </c:pt>
                <c:pt idx="7">
                  <c:v>281</c:v>
                </c:pt>
                <c:pt idx="8">
                  <c:v>280</c:v>
                </c:pt>
                <c:pt idx="9">
                  <c:v>279</c:v>
                </c:pt>
                <c:pt idx="10">
                  <c:v>278</c:v>
                </c:pt>
                <c:pt idx="11">
                  <c:v>277</c:v>
                </c:pt>
                <c:pt idx="12">
                  <c:v>276</c:v>
                </c:pt>
                <c:pt idx="13">
                  <c:v>275</c:v>
                </c:pt>
                <c:pt idx="14">
                  <c:v>275</c:v>
                </c:pt>
                <c:pt idx="15">
                  <c:v>275</c:v>
                </c:pt>
                <c:pt idx="16">
                  <c:v>275</c:v>
                </c:pt>
                <c:pt idx="17">
                  <c:v>275</c:v>
                </c:pt>
                <c:pt idx="18">
                  <c:v>275</c:v>
                </c:pt>
                <c:pt idx="19">
                  <c:v>268</c:v>
                </c:pt>
                <c:pt idx="20">
                  <c:v>261</c:v>
                </c:pt>
                <c:pt idx="21">
                  <c:v>240</c:v>
                </c:pt>
                <c:pt idx="22">
                  <c:v>220</c:v>
                </c:pt>
                <c:pt idx="23">
                  <c:v>192</c:v>
                </c:pt>
                <c:pt idx="24">
                  <c:v>172</c:v>
                </c:pt>
                <c:pt idx="25">
                  <c:v>152</c:v>
                </c:pt>
                <c:pt idx="26">
                  <c:v>137</c:v>
                </c:pt>
                <c:pt idx="27">
                  <c:v>128</c:v>
                </c:pt>
                <c:pt idx="28">
                  <c:v>120</c:v>
                </c:pt>
                <c:pt idx="29">
                  <c:v>113</c:v>
                </c:pt>
                <c:pt idx="30">
                  <c:v>109</c:v>
                </c:pt>
                <c:pt idx="31">
                  <c:v>105</c:v>
                </c:pt>
                <c:pt idx="32">
                  <c:v>103</c:v>
                </c:pt>
                <c:pt idx="33">
                  <c:v>95</c:v>
                </c:pt>
                <c:pt idx="34">
                  <c:v>95</c:v>
                </c:pt>
                <c:pt idx="35">
                  <c:v>95</c:v>
                </c:pt>
                <c:pt idx="36">
                  <c:v>95</c:v>
                </c:pt>
                <c:pt idx="37">
                  <c:v>95</c:v>
                </c:pt>
                <c:pt idx="38">
                  <c:v>95</c:v>
                </c:pt>
                <c:pt idx="39">
                  <c:v>95</c:v>
                </c:pt>
                <c:pt idx="40">
                  <c:v>95</c:v>
                </c:pt>
                <c:pt idx="41">
                  <c:v>95</c:v>
                </c:pt>
                <c:pt idx="42">
                  <c:v>95</c:v>
                </c:pt>
                <c:pt idx="43">
                  <c:v>95</c:v>
                </c:pt>
                <c:pt idx="44">
                  <c:v>95</c:v>
                </c:pt>
                <c:pt idx="45">
                  <c:v>93</c:v>
                </c:pt>
                <c:pt idx="46">
                  <c:v>84</c:v>
                </c:pt>
                <c:pt idx="47">
                  <c:v>81</c:v>
                </c:pt>
                <c:pt idx="48">
                  <c:v>79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2010</c:v>
                </c:pt>
              </c:strCache>
            </c:strRef>
          </c:tx>
          <c:spPr>
            <a:ln w="45754">
              <a:solidFill>
                <a:srgbClr val="000080"/>
              </a:solidFill>
              <a:prstDash val="solid"/>
            </a:ln>
          </c:spPr>
          <c:marker>
            <c:symbol val="dot"/>
            <c:size val="6"/>
            <c:spPr>
              <a:solidFill>
                <a:srgbClr val="000080"/>
              </a:solidFill>
              <a:ln>
                <a:solidFill>
                  <a:srgbClr val="000080"/>
                </a:solidFill>
                <a:prstDash val="solid"/>
              </a:ln>
            </c:spPr>
          </c:marker>
          <c:cat>
            <c:strRef>
              <c:f>Sheet1!$A$2:$A$50</c:f>
              <c:strCache>
                <c:ptCount val="49"/>
                <c:pt idx="0">
                  <c:v>12:00 p.m.</c:v>
                </c:pt>
                <c:pt idx="1">
                  <c:v>1:00 p.m.</c:v>
                </c:pt>
                <c:pt idx="2">
                  <c:v>2:00 p.m.</c:v>
                </c:pt>
                <c:pt idx="3">
                  <c:v>3:00 p.m.</c:v>
                </c:pt>
                <c:pt idx="4">
                  <c:v>4:00 p.m.</c:v>
                </c:pt>
                <c:pt idx="5">
                  <c:v>5:00 p.m.</c:v>
                </c:pt>
                <c:pt idx="6">
                  <c:v>6:00 p.m.</c:v>
                </c:pt>
                <c:pt idx="7">
                  <c:v>7:00 p.m.</c:v>
                </c:pt>
                <c:pt idx="8">
                  <c:v>8:00 p.m.</c:v>
                </c:pt>
                <c:pt idx="9">
                  <c:v>9:00 p.m.</c:v>
                </c:pt>
                <c:pt idx="10">
                  <c:v>10:00 p.m.</c:v>
                </c:pt>
                <c:pt idx="11">
                  <c:v>11:00 p.m.</c:v>
                </c:pt>
                <c:pt idx="12">
                  <c:v>12:00 a.m.</c:v>
                </c:pt>
                <c:pt idx="13">
                  <c:v>1:00 a.m.</c:v>
                </c:pt>
                <c:pt idx="14">
                  <c:v>2:00 a.m.</c:v>
                </c:pt>
                <c:pt idx="15">
                  <c:v>3:00 a.m.</c:v>
                </c:pt>
                <c:pt idx="16">
                  <c:v>4:00 a.m.</c:v>
                </c:pt>
                <c:pt idx="17">
                  <c:v>5:00 a.m.</c:v>
                </c:pt>
                <c:pt idx="18">
                  <c:v>5:00 a.m.</c:v>
                </c:pt>
                <c:pt idx="19">
                  <c:v>7:00 a.m.</c:v>
                </c:pt>
                <c:pt idx="20">
                  <c:v>8:00 a.m.</c:v>
                </c:pt>
                <c:pt idx="21">
                  <c:v>9:00 a.m.</c:v>
                </c:pt>
                <c:pt idx="22">
                  <c:v>10:00 a.m.</c:v>
                </c:pt>
                <c:pt idx="23">
                  <c:v>11:00 a.m.</c:v>
                </c:pt>
                <c:pt idx="24">
                  <c:v>12:00 p.m.</c:v>
                </c:pt>
                <c:pt idx="25">
                  <c:v>1:00 p.m.</c:v>
                </c:pt>
                <c:pt idx="26">
                  <c:v>2:00 p.m.</c:v>
                </c:pt>
                <c:pt idx="27">
                  <c:v>3:00 p.m.</c:v>
                </c:pt>
                <c:pt idx="28">
                  <c:v>4:00 p.m.</c:v>
                </c:pt>
                <c:pt idx="29">
                  <c:v>5:00 p.m.</c:v>
                </c:pt>
                <c:pt idx="30">
                  <c:v>6:00 p.m.</c:v>
                </c:pt>
                <c:pt idx="31">
                  <c:v>7:00 p.m.</c:v>
                </c:pt>
                <c:pt idx="32">
                  <c:v>8:00 p.m.</c:v>
                </c:pt>
                <c:pt idx="33">
                  <c:v>9:00 p.m.</c:v>
                </c:pt>
                <c:pt idx="34">
                  <c:v>10:00 p.m.</c:v>
                </c:pt>
                <c:pt idx="35">
                  <c:v>11:00 p.m.</c:v>
                </c:pt>
                <c:pt idx="36">
                  <c:v>12:00 a.m.</c:v>
                </c:pt>
                <c:pt idx="37">
                  <c:v>1:00 a.m.</c:v>
                </c:pt>
                <c:pt idx="38">
                  <c:v>2:00 a.m.</c:v>
                </c:pt>
                <c:pt idx="39">
                  <c:v>3:00 a.m.</c:v>
                </c:pt>
                <c:pt idx="40">
                  <c:v>4:00 a.m.</c:v>
                </c:pt>
                <c:pt idx="41">
                  <c:v>5:00 a.m.</c:v>
                </c:pt>
                <c:pt idx="42">
                  <c:v>6:00 a.m.</c:v>
                </c:pt>
                <c:pt idx="43">
                  <c:v>7:00 a.m.</c:v>
                </c:pt>
                <c:pt idx="44">
                  <c:v>8:00 a.m.</c:v>
                </c:pt>
                <c:pt idx="45">
                  <c:v>9:00 a.m.</c:v>
                </c:pt>
                <c:pt idx="46">
                  <c:v>10:00 a.m.</c:v>
                </c:pt>
                <c:pt idx="47">
                  <c:v>11:00 a.m.</c:v>
                </c:pt>
                <c:pt idx="48">
                  <c:v>12:00 p.m.</c:v>
                </c:pt>
              </c:strCache>
            </c:strRef>
          </c:cat>
          <c:val>
            <c:numRef>
              <c:f>Sheet1!$D$2:$D$50</c:f>
              <c:numCache>
                <c:formatCode>General</c:formatCode>
                <c:ptCount val="49"/>
                <c:pt idx="0">
                  <c:v>1142</c:v>
                </c:pt>
                <c:pt idx="1">
                  <c:v>919</c:v>
                </c:pt>
                <c:pt idx="2">
                  <c:v>715</c:v>
                </c:pt>
                <c:pt idx="3">
                  <c:v>565</c:v>
                </c:pt>
                <c:pt idx="4">
                  <c:v>439</c:v>
                </c:pt>
                <c:pt idx="5">
                  <c:v>366</c:v>
                </c:pt>
                <c:pt idx="6">
                  <c:v>336</c:v>
                </c:pt>
                <c:pt idx="7">
                  <c:v>302</c:v>
                </c:pt>
                <c:pt idx="8">
                  <c:v>289</c:v>
                </c:pt>
                <c:pt idx="9">
                  <c:v>289</c:v>
                </c:pt>
                <c:pt idx="10">
                  <c:v>289</c:v>
                </c:pt>
                <c:pt idx="11">
                  <c:v>289</c:v>
                </c:pt>
                <c:pt idx="12">
                  <c:v>289</c:v>
                </c:pt>
                <c:pt idx="13">
                  <c:v>289</c:v>
                </c:pt>
                <c:pt idx="14">
                  <c:v>289</c:v>
                </c:pt>
                <c:pt idx="15">
                  <c:v>289</c:v>
                </c:pt>
                <c:pt idx="16">
                  <c:v>289</c:v>
                </c:pt>
                <c:pt idx="17">
                  <c:v>289</c:v>
                </c:pt>
                <c:pt idx="18">
                  <c:v>289</c:v>
                </c:pt>
                <c:pt idx="19">
                  <c:v>289</c:v>
                </c:pt>
                <c:pt idx="20">
                  <c:v>261</c:v>
                </c:pt>
                <c:pt idx="21">
                  <c:v>245</c:v>
                </c:pt>
                <c:pt idx="22">
                  <c:v>206</c:v>
                </c:pt>
                <c:pt idx="23">
                  <c:v>190</c:v>
                </c:pt>
                <c:pt idx="24">
                  <c:v>154</c:v>
                </c:pt>
                <c:pt idx="25">
                  <c:v>149</c:v>
                </c:pt>
                <c:pt idx="26">
                  <c:v>135</c:v>
                </c:pt>
                <c:pt idx="27">
                  <c:v>128</c:v>
                </c:pt>
                <c:pt idx="28">
                  <c:v>128</c:v>
                </c:pt>
                <c:pt idx="29">
                  <c:v>128</c:v>
                </c:pt>
                <c:pt idx="30">
                  <c:v>93</c:v>
                </c:pt>
                <c:pt idx="31">
                  <c:v>93</c:v>
                </c:pt>
                <c:pt idx="32">
                  <c:v>93</c:v>
                </c:pt>
                <c:pt idx="33">
                  <c:v>93</c:v>
                </c:pt>
                <c:pt idx="34">
                  <c:v>93</c:v>
                </c:pt>
                <c:pt idx="35">
                  <c:v>93</c:v>
                </c:pt>
                <c:pt idx="36">
                  <c:v>93</c:v>
                </c:pt>
                <c:pt idx="37">
                  <c:v>93</c:v>
                </c:pt>
                <c:pt idx="38">
                  <c:v>93</c:v>
                </c:pt>
                <c:pt idx="39">
                  <c:v>93</c:v>
                </c:pt>
                <c:pt idx="40">
                  <c:v>93</c:v>
                </c:pt>
                <c:pt idx="41">
                  <c:v>93</c:v>
                </c:pt>
                <c:pt idx="42">
                  <c:v>93</c:v>
                </c:pt>
                <c:pt idx="43">
                  <c:v>93</c:v>
                </c:pt>
                <c:pt idx="44">
                  <c:v>93</c:v>
                </c:pt>
                <c:pt idx="45">
                  <c:v>93</c:v>
                </c:pt>
                <c:pt idx="46">
                  <c:v>77</c:v>
                </c:pt>
                <c:pt idx="47">
                  <c:v>71</c:v>
                </c:pt>
                <c:pt idx="48">
                  <c:v>71</c:v>
                </c:pt>
              </c:numCache>
            </c:numRef>
          </c:val>
        </c:ser>
        <c:marker val="1"/>
        <c:axId val="117509504"/>
        <c:axId val="117536256"/>
      </c:lineChart>
      <c:catAx>
        <c:axId val="117509504"/>
        <c:scaling>
          <c:orientation val="minMax"/>
        </c:scaling>
        <c:axPos val="b"/>
        <c:numFmt formatCode="General" sourceLinked="1"/>
        <c:tickLblPos val="nextTo"/>
        <c:spPr>
          <a:ln w="3815">
            <a:solidFill>
              <a:schemeClr val="tx1"/>
            </a:solidFill>
            <a:prstDash val="solid"/>
          </a:ln>
        </c:spPr>
        <c:txPr>
          <a:bodyPr rot="-2700000" vert="horz"/>
          <a:lstStyle/>
          <a:p>
            <a:pPr>
              <a:defRPr sz="120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536256"/>
        <c:crosses val="autoZero"/>
        <c:auto val="1"/>
        <c:lblAlgn val="ctr"/>
        <c:lblOffset val="100"/>
        <c:tickLblSkip val="2"/>
        <c:tickMarkSkip val="1"/>
      </c:catAx>
      <c:valAx>
        <c:axId val="117536256"/>
        <c:scaling>
          <c:orientation val="minMax"/>
        </c:scaling>
        <c:axPos val="l"/>
        <c:numFmt formatCode="#,##0_);[Red]\(#,##0\)" sourceLinked="0"/>
        <c:tickLblPos val="nextTo"/>
        <c:spPr>
          <a:ln w="3815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440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117509504"/>
        <c:crosses val="autoZero"/>
        <c:crossBetween val="between"/>
      </c:valAx>
      <c:spPr>
        <a:noFill/>
        <a:ln w="25403">
          <a:noFill/>
        </a:ln>
      </c:spPr>
    </c:plotArea>
    <c:legend>
      <c:legendPos val="r"/>
      <c:layout>
        <c:manualLayout>
          <c:xMode val="edge"/>
          <c:yMode val="edge"/>
          <c:x val="0.70708447401039765"/>
          <c:y val="0.17547561817930651"/>
          <c:w val="0.21117164997636884"/>
          <c:h val="9.5137449924022774E-2"/>
        </c:manualLayout>
      </c:layout>
      <c:spPr>
        <a:noFill/>
        <a:ln w="30503">
          <a:noFill/>
        </a:ln>
      </c:spPr>
      <c:txPr>
        <a:bodyPr/>
        <a:lstStyle/>
        <a:p>
          <a:pPr>
            <a:defRPr sz="1320" b="1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en-US"/>
        </a:p>
      </c:txPr>
    </c:legend>
    <c:plotVisOnly val="1"/>
    <c:dispBlanksAs val="gap"/>
  </c:chart>
  <c:spPr>
    <a:noFill/>
    <a:ln>
      <a:noFill/>
    </a:ln>
  </c:spPr>
  <c:txPr>
    <a:bodyPr/>
    <a:lstStyle/>
    <a:p>
      <a:pPr>
        <a:defRPr sz="2431" b="1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en-US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-14288"/>
            <a:ext cx="76041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algn="l" defTabSz="931863">
              <a:defRPr sz="1200" b="0"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005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096000" y="-14288"/>
            <a:ext cx="914400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t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 b="0"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005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021763"/>
            <a:ext cx="6778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algn="l" defTabSz="931863">
              <a:defRPr sz="1200" b="0"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1005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6637338" y="9021763"/>
            <a:ext cx="3730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3177" tIns="46589" rIns="93177" bIns="46589" numCol="1" anchor="b" anchorCtr="0" compatLnSpc="1">
            <a:prstTxWarp prst="textNoShape">
              <a:avLst/>
            </a:prstTxWarp>
            <a:spAutoFit/>
          </a:bodyPr>
          <a:lstStyle>
            <a:lvl1pPr algn="r" defTabSz="931863">
              <a:defRPr sz="1200" b="0">
                <a:solidFill>
                  <a:srgbClr val="474747"/>
                </a:solidFill>
              </a:defRPr>
            </a:lvl1pPr>
          </a:lstStyle>
          <a:p>
            <a:pPr>
              <a:defRPr/>
            </a:pPr>
            <a:fld id="{D068F346-F171-4D55-94F8-DA398FE0B0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rgbClr val="00005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1925" y="0"/>
            <a:ext cx="3038475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rgbClr val="00005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88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6425"/>
            <a:ext cx="5140325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88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defTabSz="931863">
              <a:defRPr sz="1200" b="0">
                <a:solidFill>
                  <a:srgbClr val="00005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88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defTabSz="931863">
              <a:defRPr sz="1200" b="0">
                <a:solidFill>
                  <a:srgbClr val="000052"/>
                </a:solidFill>
              </a:defRPr>
            </a:lvl1pPr>
          </a:lstStyle>
          <a:p>
            <a:pPr>
              <a:defRPr/>
            </a:pPr>
            <a:fld id="{3DB6B95F-13A5-4CA0-BE4D-EAEC6531E2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AC38598-7EAC-4806-8DDF-CD1B76010596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96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7F15C48-FDAC-432C-A5A6-47E35DAEFAD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B99032-1B3E-4127-84F5-AD109C450043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5A55445-2430-4A14-86A7-E7CD03AC80E6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440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F9CDD68-0CC4-4B0B-9267-36355C7FDEC1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F67E26BB-57F6-4DB8-B981-0247E48AAC48}" type="slidenum">
              <a:rPr lang="en-US" sz="1200" b="0">
                <a:solidFill>
                  <a:srgbClr val="000052"/>
                </a:solidFill>
              </a:rPr>
              <a:pPr algn="r" defTabSz="931863"/>
              <a:t>16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93A8CC9B-630F-452A-86D7-27B9E6E593B4}" type="slidenum">
              <a:rPr lang="en-US" sz="1200" b="0">
                <a:solidFill>
                  <a:srgbClr val="000052"/>
                </a:solidFill>
              </a:rPr>
              <a:pPr algn="r" defTabSz="931863"/>
              <a:t>17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471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4B52DCA7-11BD-4EEF-B2BD-70CA5BFD3D97}" type="slidenum">
              <a:rPr lang="en-US" sz="1200" b="0">
                <a:solidFill>
                  <a:srgbClr val="000052"/>
                </a:solidFill>
              </a:rPr>
              <a:pPr algn="r" defTabSz="931863"/>
              <a:t>18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998D9C86-D6B0-4A80-99E7-27E6FF24D7BE}" type="slidenum">
              <a:rPr lang="en-US" sz="1200" b="0">
                <a:solidFill>
                  <a:srgbClr val="000052"/>
                </a:solidFill>
              </a:rPr>
              <a:pPr algn="r" defTabSz="931863"/>
              <a:t>19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28CFDB-571B-4953-B574-0645592C6B8B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307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07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FD0145BD-C6B2-4DF7-A608-2F159EBB3F25}" type="slidenum">
              <a:rPr lang="en-US" sz="1200" b="0">
                <a:solidFill>
                  <a:srgbClr val="000052"/>
                </a:solidFill>
              </a:rPr>
              <a:pPr algn="r" defTabSz="931863"/>
              <a:t>20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637F2E3F-4C6C-43A2-843D-D285ED9BD51E}" type="slidenum">
              <a:rPr lang="en-US" sz="1200" b="0">
                <a:solidFill>
                  <a:srgbClr val="000052"/>
                </a:solidFill>
              </a:rPr>
              <a:pPr algn="r" defTabSz="931863"/>
              <a:t>21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CA50226-6FD8-4C50-8D26-04DCD1105E32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5222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174A398E-1919-40A1-9FF0-8AFADB677FC2}" type="slidenum">
              <a:rPr lang="en-US" sz="1200" b="0">
                <a:solidFill>
                  <a:srgbClr val="000052"/>
                </a:solidFill>
              </a:rPr>
              <a:pPr algn="r" defTabSz="931863"/>
              <a:t>3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Offered: 22240</a:t>
            </a:r>
          </a:p>
          <a:p>
            <a:r>
              <a:rPr lang="en-US" smtClean="0"/>
              <a:t>Filled:  20940</a:t>
            </a:r>
          </a:p>
          <a:p>
            <a:r>
              <a:rPr lang="en-US" smtClean="0"/>
              <a:t>Filled Seniors:  14359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174A398E-1919-40A1-9FF0-8AFADB677FC2}" type="slidenum">
              <a:rPr lang="en-US" sz="1200" b="0">
                <a:solidFill>
                  <a:srgbClr val="000052"/>
                </a:solidFill>
              </a:rPr>
              <a:pPr algn="r" defTabSz="931863"/>
              <a:t>4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317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Offered: 22240</a:t>
            </a:r>
          </a:p>
          <a:p>
            <a:r>
              <a:rPr lang="en-US" smtClean="0"/>
              <a:t>Filled:  20940</a:t>
            </a:r>
          </a:p>
          <a:p>
            <a:r>
              <a:rPr lang="en-US" smtClean="0"/>
              <a:t>Filled Seniors:  14359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89F6B3CE-3128-492F-BFA4-3E6A7A1ECE4A}" type="slidenum">
              <a:rPr lang="en-US" b="0">
                <a:solidFill>
                  <a:srgbClr val="000052"/>
                </a:solidFill>
              </a:rPr>
              <a:pPr algn="r" defTabSz="931863"/>
              <a:t>5</a:t>
            </a:fld>
            <a:endParaRPr lang="en-US" b="0">
              <a:solidFill>
                <a:srgbClr val="000052"/>
              </a:solidFill>
            </a:endParaRPr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Seniors: 15242 (up 35)</a:t>
            </a:r>
          </a:p>
          <a:p>
            <a:r>
              <a:rPr lang="en-US" smtClean="0"/>
              <a:t>US Physicians:  1184 (down 80)</a:t>
            </a:r>
          </a:p>
          <a:p>
            <a:r>
              <a:rPr lang="en-US" smtClean="0"/>
              <a:t>US IMGs:  2969 (up 275)</a:t>
            </a:r>
          </a:p>
          <a:p>
            <a:r>
              <a:rPr lang="en-US" smtClean="0"/>
              <a:t>IMGs:  7335 (up 340)</a:t>
            </a:r>
          </a:p>
          <a:p>
            <a:r>
              <a:rPr lang="en-US" smtClean="0"/>
              <a:t>Osteo:  1870 (up 220)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00F5BD33-6AD2-42FF-8772-6CB3F0155B14}" type="slidenum">
              <a:rPr lang="en-US" b="0">
                <a:solidFill>
                  <a:srgbClr val="000052"/>
                </a:solidFill>
              </a:rPr>
              <a:pPr algn="r" defTabSz="931863"/>
              <a:t>6</a:t>
            </a:fld>
            <a:endParaRPr lang="en-US" b="0">
              <a:solidFill>
                <a:srgbClr val="000052"/>
              </a:solidFill>
            </a:endParaRPr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Seniors: 15242 (up 35)</a:t>
            </a:r>
          </a:p>
          <a:p>
            <a:r>
              <a:rPr lang="en-US" smtClean="0"/>
              <a:t>US Physicians:  1184 (down 80)</a:t>
            </a:r>
          </a:p>
          <a:p>
            <a:r>
              <a:rPr lang="en-US" smtClean="0"/>
              <a:t>US IMGs:  2969 (up 275)</a:t>
            </a:r>
          </a:p>
          <a:p>
            <a:r>
              <a:rPr lang="en-US" smtClean="0"/>
              <a:t>IMGs:  7335 (up 340)</a:t>
            </a:r>
          </a:p>
          <a:p>
            <a:r>
              <a:rPr lang="en-US" smtClean="0"/>
              <a:t>Osteo:  1870 (up 220)</a:t>
            </a:r>
          </a:p>
          <a:p>
            <a:endParaRPr lang="en-US" smtClean="0"/>
          </a:p>
          <a:p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FDA0BD4D-51C3-45D3-96DA-2C0E9D5D3BE2}" type="slidenum">
              <a:rPr lang="en-US" sz="1200" b="0">
                <a:solidFill>
                  <a:srgbClr val="000052"/>
                </a:solidFill>
              </a:rPr>
              <a:pPr algn="r" defTabSz="931863"/>
              <a:t>7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/>
              <a:t>12% decline in number of unmatched seniors compared to 2007</a:t>
            </a: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6FC3416-FC6F-4964-AF01-A52FFAB8048F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 txBox="1">
            <a:spLocks noGrp="1" noChangeArrowheads="1"/>
          </p:cNvSpPr>
          <p:nvPr/>
        </p:nvSpPr>
        <p:spPr bwMode="auto">
          <a:xfrm>
            <a:off x="3971925" y="8831263"/>
            <a:ext cx="3038475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77" tIns="46589" rIns="93177" bIns="46589" anchor="b"/>
          <a:lstStyle/>
          <a:p>
            <a:pPr algn="r" defTabSz="931863"/>
            <a:fld id="{940BB719-A0BC-42DB-B715-7647ACFBE38D}" type="slidenum">
              <a:rPr lang="en-US" sz="1200" b="0">
                <a:solidFill>
                  <a:srgbClr val="000052"/>
                </a:solidFill>
              </a:rPr>
              <a:pPr algn="r" defTabSz="931863"/>
              <a:t>9</a:t>
            </a:fld>
            <a:endParaRPr lang="en-US" sz="1200" b="0">
              <a:solidFill>
                <a:srgbClr val="000052"/>
              </a:solidFill>
            </a:endParaRPr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85850" y="4740275"/>
            <a:ext cx="1282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066800">
              <a:spcBef>
                <a:spcPct val="50000"/>
              </a:spcBef>
              <a:defRPr/>
            </a:pPr>
            <a:endParaRPr lang="en-US" b="0">
              <a:solidFill>
                <a:srgbClr val="474747"/>
              </a:solidFill>
            </a:endParaRPr>
          </a:p>
        </p:txBody>
      </p:sp>
      <p:pic>
        <p:nvPicPr>
          <p:cNvPr id="5" name="Picture 5" descr="NRMP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2850" y="2436813"/>
            <a:ext cx="3870325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71469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2459038"/>
            <a:ext cx="3524250" cy="1706562"/>
          </a:xfrm>
        </p:spPr>
        <p:txBody>
          <a:bodyPr anchor="t"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Enter title here</a:t>
            </a:r>
          </a:p>
        </p:txBody>
      </p:sp>
      <p:sp>
        <p:nvSpPr>
          <p:cNvPr id="971469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4667250"/>
            <a:ext cx="3540125" cy="1273175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2288" y="611188"/>
            <a:ext cx="2095500" cy="55578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81025" y="611188"/>
            <a:ext cx="6138863" cy="55578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025" y="611188"/>
            <a:ext cx="8386763" cy="6207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581025" y="1401763"/>
            <a:ext cx="7988300" cy="4767262"/>
          </a:xfrm>
        </p:spPr>
        <p:txBody>
          <a:bodyPr/>
          <a:lstStyle/>
          <a:p>
            <a:pPr lvl="0"/>
            <a:endParaRPr lang="en-US" noProof="0" smtClean="0"/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581025" y="611188"/>
            <a:ext cx="8386763" cy="5557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085850" y="4740275"/>
            <a:ext cx="1282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066800">
              <a:spcBef>
                <a:spcPct val="50000"/>
              </a:spcBef>
              <a:defRPr/>
            </a:pPr>
            <a:endParaRPr lang="en-US" b="0">
              <a:solidFill>
                <a:srgbClr val="474747"/>
              </a:solidFill>
            </a:endParaRPr>
          </a:p>
        </p:txBody>
      </p:sp>
      <p:pic>
        <p:nvPicPr>
          <p:cNvPr id="5" name="Picture 37" descr="NRMP-final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2850" y="2436813"/>
            <a:ext cx="3870325" cy="14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601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7838" y="2459038"/>
            <a:ext cx="3524250" cy="1706562"/>
          </a:xfrm>
        </p:spPr>
        <p:txBody>
          <a:bodyPr anchor="t"/>
          <a:lstStyle>
            <a:lvl1pPr>
              <a:lnSpc>
                <a:spcPct val="80000"/>
              </a:lnSpc>
              <a:defRPr/>
            </a:lvl1pPr>
          </a:lstStyle>
          <a:p>
            <a:r>
              <a:rPr lang="en-US"/>
              <a:t>Enter title here</a:t>
            </a:r>
          </a:p>
        </p:txBody>
      </p:sp>
      <p:sp>
        <p:nvSpPr>
          <p:cNvPr id="40601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08000" y="4667250"/>
            <a:ext cx="3540125" cy="1273175"/>
          </a:xfrm>
        </p:spPr>
        <p:txBody>
          <a:bodyPr/>
          <a:lstStyle>
            <a:lvl1pPr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025" y="1401763"/>
            <a:ext cx="3917950" cy="4767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1375" y="1401763"/>
            <a:ext cx="3917950" cy="47672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611188"/>
            <a:ext cx="838676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1401763"/>
            <a:ext cx="7988300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713668" name="Text Box 4"/>
          <p:cNvSpPr txBox="1">
            <a:spLocks noChangeArrowheads="1"/>
          </p:cNvSpPr>
          <p:nvPr/>
        </p:nvSpPr>
        <p:spPr bwMode="auto">
          <a:xfrm>
            <a:off x="1085850" y="4740275"/>
            <a:ext cx="1282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l" defTabSz="1066800">
              <a:spcBef>
                <a:spcPct val="50000"/>
              </a:spcBef>
              <a:defRPr/>
            </a:pPr>
            <a:endParaRPr lang="en-US" b="0">
              <a:solidFill>
                <a:srgbClr val="474747"/>
              </a:solidFill>
            </a:endParaRPr>
          </a:p>
        </p:txBody>
      </p:sp>
      <p:pic>
        <p:nvPicPr>
          <p:cNvPr id="7173" name="Picture 5" descr="NRMP-final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219075" y="6265863"/>
            <a:ext cx="1206500" cy="43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91" r:id="rId1"/>
    <p:sldLayoutId id="2147483979" r:id="rId2"/>
    <p:sldLayoutId id="2147483980" r:id="rId3"/>
    <p:sldLayoutId id="2147483981" r:id="rId4"/>
    <p:sldLayoutId id="2147483982" r:id="rId5"/>
    <p:sldLayoutId id="2147483983" r:id="rId6"/>
    <p:sldLayoutId id="2147483984" r:id="rId7"/>
    <p:sldLayoutId id="2147483985" r:id="rId8"/>
    <p:sldLayoutId id="2147483986" r:id="rId9"/>
    <p:sldLayoutId id="2147483987" r:id="rId10"/>
    <p:sldLayoutId id="2147483988" r:id="rId11"/>
    <p:sldLayoutId id="2147483989" r:id="rId12"/>
    <p:sldLayoutId id="2147483990" r:id="rId13"/>
  </p:sldLayoutIdLst>
  <p:transition/>
  <p:txStyles>
    <p:titleStyle>
      <a:lvl1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+mj-lt"/>
          <a:ea typeface="+mj-ea"/>
          <a:cs typeface="+mj-cs"/>
        </a:defRPr>
      </a:lvl1pPr>
      <a:lvl2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2pPr>
      <a:lvl3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3pPr>
      <a:lvl4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4pPr>
      <a:lvl5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5pPr>
      <a:lvl6pPr marL="4572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6pPr>
      <a:lvl7pPr marL="9144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7pPr>
      <a:lvl8pPr marL="13716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8pPr>
      <a:lvl9pPr marL="18288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rgbClr val="931130"/>
          </a:solidFill>
          <a:latin typeface="Arial Black" pitchFamily="34" charset="0"/>
        </a:defRPr>
      </a:lvl9pPr>
    </p:titleStyle>
    <p:bodyStyle>
      <a:lvl1pPr marL="342900" indent="-342900" algn="l" defTabSz="889000" rtl="0" eaLnBrk="0" fontAlgn="base" hangingPunct="0">
        <a:lnSpc>
          <a:spcPct val="88000"/>
        </a:lnSpc>
        <a:spcBef>
          <a:spcPct val="50000"/>
        </a:spcBef>
        <a:spcAft>
          <a:spcPct val="0"/>
        </a:spcAft>
        <a:buClr>
          <a:srgbClr val="DADDFE"/>
        </a:buClr>
        <a:buSzPct val="90000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398463" indent="-284163" algn="l" defTabSz="889000" rtl="0" eaLnBrk="0" fontAlgn="base" hangingPunct="0">
        <a:lnSpc>
          <a:spcPct val="88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+mn-lt"/>
        </a:defRPr>
      </a:lvl2pPr>
      <a:lvl3pPr marL="804863" indent="-292100" algn="l" defTabSz="889000" rtl="0" eaLnBrk="0" fontAlgn="base" hangingPunct="0">
        <a:lnSpc>
          <a:spcPct val="88000"/>
        </a:lnSpc>
        <a:spcBef>
          <a:spcPct val="25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2800">
          <a:solidFill>
            <a:schemeClr val="tx1"/>
          </a:solidFill>
          <a:latin typeface="+mn-lt"/>
        </a:defRPr>
      </a:lvl3pPr>
      <a:lvl4pPr marL="1201738" indent="-282575" algn="l" defTabSz="889000" rtl="0" eaLnBrk="0" fontAlgn="base" hangingPunct="0">
        <a:lnSpc>
          <a:spcPct val="88000"/>
        </a:lnSpc>
        <a:spcBef>
          <a:spcPct val="15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 sz="2800">
          <a:solidFill>
            <a:schemeClr val="tx1"/>
          </a:solidFill>
          <a:latin typeface="+mn-lt"/>
        </a:defRPr>
      </a:lvl4pPr>
      <a:lvl5pPr marL="16002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5pPr>
      <a:lvl6pPr marL="20574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6pPr>
      <a:lvl7pPr marL="25146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7pPr>
      <a:lvl8pPr marL="29718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8pPr>
      <a:lvl9pPr marL="34290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81025" y="611188"/>
            <a:ext cx="8386763" cy="620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195" name="Rectangle 31"/>
          <p:cNvSpPr>
            <a:spLocks noGrp="1" noChangeArrowheads="1"/>
          </p:cNvSpPr>
          <p:nvPr>
            <p:ph type="body" idx="1"/>
          </p:nvPr>
        </p:nvSpPr>
        <p:spPr bwMode="auto">
          <a:xfrm>
            <a:off x="581025" y="1401763"/>
            <a:ext cx="7988300" cy="4767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2" r:id="rId1"/>
  </p:sldLayoutIdLst>
  <p:transition/>
  <p:txStyles>
    <p:titleStyle>
      <a:lvl1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" charset="0"/>
          <a:ea typeface="+mj-ea"/>
          <a:cs typeface="+mj-cs"/>
        </a:defRPr>
      </a:lvl1pPr>
      <a:lvl2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" charset="0"/>
        </a:defRPr>
      </a:lvl2pPr>
      <a:lvl3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" charset="0"/>
        </a:defRPr>
      </a:lvl3pPr>
      <a:lvl4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" charset="0"/>
        </a:defRPr>
      </a:lvl4pPr>
      <a:lvl5pPr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" charset="0"/>
        </a:defRPr>
      </a:lvl5pPr>
      <a:lvl6pPr marL="4572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6pPr>
      <a:lvl7pPr marL="9144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7pPr>
      <a:lvl8pPr marL="13716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8pPr>
      <a:lvl9pPr marL="1828800" algn="l" defTabSz="889000" rtl="0" eaLnBrk="0" fontAlgn="base" hangingPunct="0">
        <a:lnSpc>
          <a:spcPct val="85000"/>
        </a:lnSpc>
        <a:spcBef>
          <a:spcPct val="0"/>
        </a:spcBef>
        <a:spcAft>
          <a:spcPct val="0"/>
        </a:spcAft>
        <a:buClr>
          <a:srgbClr val="DADDFE"/>
        </a:buClr>
        <a:defRPr sz="36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defTabSz="889000" rtl="0" eaLnBrk="0" fontAlgn="base" hangingPunct="0">
        <a:lnSpc>
          <a:spcPct val="88000"/>
        </a:lnSpc>
        <a:spcBef>
          <a:spcPct val="50000"/>
        </a:spcBef>
        <a:spcAft>
          <a:spcPct val="0"/>
        </a:spcAft>
        <a:buClr>
          <a:srgbClr val="DADDFE"/>
        </a:buClr>
        <a:buSzPct val="90000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398463" indent="-284163" algn="l" defTabSz="889000" rtl="0" eaLnBrk="0" fontAlgn="base" hangingPunct="0">
        <a:lnSpc>
          <a:spcPct val="88000"/>
        </a:lnSpc>
        <a:spcBef>
          <a:spcPct val="35000"/>
        </a:spcBef>
        <a:spcAft>
          <a:spcPct val="0"/>
        </a:spcAft>
        <a:buClr>
          <a:schemeClr val="tx1"/>
        </a:buClr>
        <a:buChar char="•"/>
        <a:defRPr sz="2800">
          <a:solidFill>
            <a:schemeClr val="tx1"/>
          </a:solidFill>
          <a:latin typeface="Arial" charset="0"/>
        </a:defRPr>
      </a:lvl2pPr>
      <a:lvl3pPr marL="804863" indent="-292100" algn="l" defTabSz="889000" rtl="0" eaLnBrk="0" fontAlgn="base" hangingPunct="0">
        <a:lnSpc>
          <a:spcPct val="88000"/>
        </a:lnSpc>
        <a:spcBef>
          <a:spcPct val="25000"/>
        </a:spcBef>
        <a:spcAft>
          <a:spcPct val="0"/>
        </a:spcAft>
        <a:buClr>
          <a:schemeClr val="tx1"/>
        </a:buClr>
        <a:buSzPct val="90000"/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3pPr>
      <a:lvl4pPr marL="1201738" indent="-282575" algn="l" defTabSz="889000" rtl="0" eaLnBrk="0" fontAlgn="base" hangingPunct="0">
        <a:lnSpc>
          <a:spcPct val="88000"/>
        </a:lnSpc>
        <a:spcBef>
          <a:spcPct val="15000"/>
        </a:spcBef>
        <a:spcAft>
          <a:spcPct val="0"/>
        </a:spcAft>
        <a:buClr>
          <a:schemeClr val="tx1"/>
        </a:buClr>
        <a:buSzPct val="90000"/>
        <a:buFont typeface="Arial" charset="0"/>
        <a:buChar char="–"/>
        <a:defRPr sz="2800">
          <a:solidFill>
            <a:schemeClr val="tx1"/>
          </a:solidFill>
          <a:latin typeface="Arial" charset="0"/>
        </a:defRPr>
      </a:lvl4pPr>
      <a:lvl5pPr marL="16002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Arial" charset="0"/>
        </a:defRPr>
      </a:lvl5pPr>
      <a:lvl6pPr marL="20574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6pPr>
      <a:lvl7pPr marL="25146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7pPr>
      <a:lvl8pPr marL="29718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8pPr>
      <a:lvl9pPr marL="3429000" indent="-284163" algn="l" defTabSz="889000" rtl="0" eaLnBrk="0" fontAlgn="base" hangingPunct="0">
        <a:lnSpc>
          <a:spcPct val="88000"/>
        </a:lnSpc>
        <a:spcBef>
          <a:spcPct val="5000"/>
        </a:spcBef>
        <a:spcAft>
          <a:spcPct val="0"/>
        </a:spcAft>
        <a:buClr>
          <a:schemeClr val="tx1"/>
        </a:buClr>
        <a:buSzPct val="80000"/>
        <a:buChar char="o"/>
        <a:defRPr sz="28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Microsoft_Office_Excel_97-2003_Worksheet1.xls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Microsoft_Office_Excel_97-2003_Worksheet2.xls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Microsoft_Office_Excel_97-2003_Worksheet3.xls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oleObject" Target="../embeddings/Microsoft_Office_Excel_97-2003_Worksheet4.xls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Microsoft_Office_Excel_97-2003_Worksheet5.xls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Microsoft_Office_Excel_97-2003_Worksheet6.xls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6"/>
          <p:cNvSpPr>
            <a:spLocks noChangeArrowheads="1"/>
          </p:cNvSpPr>
          <p:nvPr/>
        </p:nvSpPr>
        <p:spPr bwMode="auto">
          <a:xfrm>
            <a:off x="407988" y="2327275"/>
            <a:ext cx="4625975" cy="2255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pPr algn="l" defTabSz="889000">
              <a:lnSpc>
                <a:spcPct val="80000"/>
              </a:lnSpc>
              <a:buClr>
                <a:srgbClr val="DADDFE"/>
              </a:buClr>
            </a:pPr>
            <a:r>
              <a:rPr lang="en-US" sz="4400" i="1" dirty="0">
                <a:solidFill>
                  <a:srgbClr val="931130"/>
                </a:solidFill>
              </a:rPr>
              <a:t>NRMP Update</a:t>
            </a:r>
            <a:r>
              <a:rPr lang="en-US" sz="3600" b="0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sz="3600" b="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3600" b="0" dirty="0">
                <a:solidFill>
                  <a:schemeClr val="tx2"/>
                </a:solidFill>
                <a:latin typeface="Arial Black" pitchFamily="34" charset="0"/>
              </a:rPr>
              <a:t/>
            </a:r>
            <a:br>
              <a:rPr lang="en-US" sz="3600" b="0" dirty="0">
                <a:solidFill>
                  <a:schemeClr val="tx2"/>
                </a:solidFill>
                <a:latin typeface="Arial Black" pitchFamily="34" charset="0"/>
              </a:rPr>
            </a:br>
            <a:r>
              <a:rPr lang="en-US" sz="3200" i="1" dirty="0" smtClean="0">
                <a:solidFill>
                  <a:srgbClr val="931130"/>
                </a:solidFill>
              </a:rPr>
              <a:t>Boot Camp for</a:t>
            </a:r>
          </a:p>
          <a:p>
            <a:pPr algn="l" defTabSz="889000">
              <a:lnSpc>
                <a:spcPct val="80000"/>
              </a:lnSpc>
              <a:buClr>
                <a:srgbClr val="DADDFE"/>
              </a:buClr>
            </a:pPr>
            <a:r>
              <a:rPr lang="en-US" sz="3200" i="1" dirty="0" smtClean="0">
                <a:solidFill>
                  <a:srgbClr val="931130"/>
                </a:solidFill>
              </a:rPr>
              <a:t>Neurosurgery </a:t>
            </a:r>
          </a:p>
          <a:p>
            <a:pPr algn="l" defTabSz="889000">
              <a:lnSpc>
                <a:spcPct val="80000"/>
              </a:lnSpc>
              <a:buClr>
                <a:srgbClr val="DADDFE"/>
              </a:buClr>
            </a:pPr>
            <a:r>
              <a:rPr lang="en-US" sz="3200" i="1" dirty="0" smtClean="0">
                <a:solidFill>
                  <a:srgbClr val="931130"/>
                </a:solidFill>
              </a:rPr>
              <a:t>Program Directors</a:t>
            </a:r>
          </a:p>
          <a:p>
            <a:pPr algn="l" defTabSz="889000">
              <a:lnSpc>
                <a:spcPct val="80000"/>
              </a:lnSpc>
              <a:buClr>
                <a:srgbClr val="DADDFE"/>
              </a:buClr>
            </a:pPr>
            <a:r>
              <a:rPr lang="en-US" sz="2800" i="1" dirty="0" smtClean="0">
                <a:solidFill>
                  <a:srgbClr val="931130"/>
                </a:solidFill>
              </a:rPr>
              <a:t>June 19, </a:t>
            </a:r>
            <a:r>
              <a:rPr lang="en-US" sz="2800" i="1" dirty="0">
                <a:solidFill>
                  <a:srgbClr val="931130"/>
                </a:solidFill>
              </a:rPr>
              <a:t>2010</a:t>
            </a:r>
          </a:p>
        </p:txBody>
      </p:sp>
      <p:sp>
        <p:nvSpPr>
          <p:cNvPr id="11267" name="Rectangle 17"/>
          <p:cNvSpPr>
            <a:spLocks noGrp="1" noChangeArrowheads="1"/>
          </p:cNvSpPr>
          <p:nvPr>
            <p:ph type="subTitle" idx="1"/>
          </p:nvPr>
        </p:nvSpPr>
        <p:spPr>
          <a:xfrm>
            <a:off x="395288" y="5046663"/>
            <a:ext cx="4418012" cy="1422400"/>
          </a:xfrm>
          <a:noFill/>
        </p:spPr>
        <p:txBody>
          <a:bodyPr/>
          <a:lstStyle/>
          <a:p>
            <a:pPr marL="0" indent="0">
              <a:spcBef>
                <a:spcPct val="0"/>
              </a:spcBef>
            </a:pPr>
            <a:endParaRPr lang="en-US" sz="2400" b="1" i="1" dirty="0" smtClean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</a:pPr>
            <a:r>
              <a:rPr lang="en-US" sz="2400" b="1" i="1" dirty="0" smtClean="0">
                <a:solidFill>
                  <a:schemeClr val="tx2"/>
                </a:solidFill>
              </a:rPr>
              <a:t>Waldo Wentz</a:t>
            </a:r>
          </a:p>
          <a:p>
            <a:pPr marL="0" indent="0">
              <a:spcBef>
                <a:spcPct val="0"/>
              </a:spcBef>
            </a:pPr>
            <a:r>
              <a:rPr lang="en-US" sz="2400" b="1" i="1" dirty="0" smtClean="0">
                <a:solidFill>
                  <a:schemeClr val="tx2"/>
                </a:solidFill>
              </a:rPr>
              <a:t>Manager, NRMP Operations</a:t>
            </a:r>
          </a:p>
          <a:p>
            <a:pPr marL="0" indent="0">
              <a:spcBef>
                <a:spcPct val="0"/>
              </a:spcBef>
            </a:pPr>
            <a:endParaRPr lang="en-US" sz="2400" b="1" i="1" dirty="0" smtClean="0">
              <a:solidFill>
                <a:schemeClr val="tx2"/>
              </a:solidFill>
            </a:endParaRPr>
          </a:p>
          <a:p>
            <a:pPr marL="0" indent="0">
              <a:spcBef>
                <a:spcPct val="0"/>
              </a:spcBef>
            </a:pPr>
            <a:endParaRPr lang="en-US" sz="2400" dirty="0" smtClean="0">
              <a:solidFill>
                <a:schemeClr val="bg1"/>
              </a:solidFill>
            </a:endParaRPr>
          </a:p>
          <a:p>
            <a:pPr marL="0" indent="0">
              <a:spcBef>
                <a:spcPct val="0"/>
              </a:spcBef>
            </a:pPr>
            <a:endParaRPr lang="en-US" sz="2400" dirty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4"/>
          <p:cNvSpPr>
            <a:spLocks noChangeArrowheads="1"/>
          </p:cNvSpPr>
          <p:nvPr/>
        </p:nvSpPr>
        <p:spPr bwMode="auto">
          <a:xfrm>
            <a:off x="1031875" y="554038"/>
            <a:ext cx="7348538" cy="50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 anchor="b"/>
          <a:lstStyle/>
          <a:p>
            <a:pPr defTabSz="889000">
              <a:lnSpc>
                <a:spcPct val="85000"/>
              </a:lnSpc>
              <a:buClr>
                <a:srgbClr val="DADDFE"/>
              </a:buClr>
            </a:pPr>
            <a:r>
              <a:rPr lang="en-US" sz="3200">
                <a:solidFill>
                  <a:srgbClr val="931130"/>
                </a:solidFill>
              </a:rPr>
              <a:t>Unfilled Positions</a:t>
            </a:r>
            <a:br>
              <a:rPr lang="en-US" sz="3200">
                <a:solidFill>
                  <a:srgbClr val="931130"/>
                </a:solidFill>
              </a:rPr>
            </a:br>
            <a:r>
              <a:rPr lang="en-US" sz="2800">
                <a:solidFill>
                  <a:srgbClr val="931130"/>
                </a:solidFill>
              </a:rPr>
              <a:t>2002-2010</a:t>
            </a:r>
          </a:p>
        </p:txBody>
      </p:sp>
      <p:graphicFrame>
        <p:nvGraphicFramePr>
          <p:cNvPr id="4098" name="Object 5"/>
          <p:cNvGraphicFramePr>
            <a:graphicFrameLocks noChangeAspect="1"/>
          </p:cNvGraphicFramePr>
          <p:nvPr/>
        </p:nvGraphicFramePr>
        <p:xfrm>
          <a:off x="596900" y="1143000"/>
          <a:ext cx="7658100" cy="5245100"/>
        </p:xfrm>
        <a:graphic>
          <a:graphicData uri="http://schemas.openxmlformats.org/presentationml/2006/ole">
            <p:oleObj spid="_x0000_s4098" name="Chart" r:id="rId4" imgW="7658100" imgH="5248275" progId="MSGraph.Chart.8">
              <p:embed followColorScheme="full"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Object 2"/>
          <p:cNvGraphicFramePr>
            <a:graphicFrameLocks noChangeAspect="1"/>
          </p:cNvGraphicFramePr>
          <p:nvPr/>
        </p:nvGraphicFramePr>
        <p:xfrm>
          <a:off x="304800" y="466725"/>
          <a:ext cx="8505825" cy="5524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2146300" y="5788025"/>
            <a:ext cx="1749425" cy="39687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</a:pPr>
            <a:endParaRPr lang="en-US" b="0"/>
          </a:p>
        </p:txBody>
      </p:sp>
      <p:sp>
        <p:nvSpPr>
          <p:cNvPr id="16388" name="Text Box 5"/>
          <p:cNvSpPr txBox="1">
            <a:spLocks noChangeArrowheads="1"/>
          </p:cNvSpPr>
          <p:nvPr/>
        </p:nvSpPr>
        <p:spPr bwMode="auto">
          <a:xfrm>
            <a:off x="709613" y="5811838"/>
            <a:ext cx="801687" cy="27463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EA2516"/>
                </a:solidFill>
              </a:rPr>
              <a:t>Tuesday</a:t>
            </a:r>
          </a:p>
        </p:txBody>
      </p:sp>
      <p:sp>
        <p:nvSpPr>
          <p:cNvPr id="16389" name="Text Box 6"/>
          <p:cNvSpPr txBox="1">
            <a:spLocks noChangeArrowheads="1"/>
          </p:cNvSpPr>
          <p:nvPr/>
        </p:nvSpPr>
        <p:spPr bwMode="auto">
          <a:xfrm>
            <a:off x="3941763" y="5811838"/>
            <a:ext cx="1030287" cy="27463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EA2516"/>
                </a:solidFill>
              </a:rPr>
              <a:t>Wednesday</a:t>
            </a:r>
          </a:p>
        </p:txBody>
      </p:sp>
      <p:sp>
        <p:nvSpPr>
          <p:cNvPr id="16390" name="Text Box 7"/>
          <p:cNvSpPr txBox="1">
            <a:spLocks noChangeArrowheads="1"/>
          </p:cNvSpPr>
          <p:nvPr/>
        </p:nvSpPr>
        <p:spPr bwMode="auto">
          <a:xfrm>
            <a:off x="7412038" y="5824538"/>
            <a:ext cx="869950" cy="274637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EA2516"/>
                </a:solidFill>
              </a:rPr>
              <a:t>Thursday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1833563" y="2027238"/>
            <a:ext cx="285591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EA2516"/>
                </a:solidFill>
              </a:rPr>
              <a:t>4 fewer unfilled positions in 2010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5006975" y="3662363"/>
            <a:ext cx="1684338" cy="83026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EA2516"/>
                </a:solidFill>
              </a:rPr>
              <a:t>93 positions available at </a:t>
            </a:r>
          </a:p>
          <a:p>
            <a:r>
              <a:rPr lang="en-US" sz="1200">
                <a:solidFill>
                  <a:srgbClr val="EA2516"/>
                </a:solidFill>
              </a:rPr>
              <a:t>6:00 p.m. </a:t>
            </a:r>
          </a:p>
          <a:p>
            <a:r>
              <a:rPr lang="en-US" sz="1200">
                <a:solidFill>
                  <a:srgbClr val="EA2516"/>
                </a:solidFill>
              </a:rPr>
              <a:t>on second day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138238" y="4376738"/>
            <a:ext cx="1516062" cy="646112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solidFill>
                  <a:srgbClr val="EA2516"/>
                </a:solidFill>
              </a:rPr>
              <a:t>Two-thirds filled by 5:00 p.m. on first day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4850" y="2979738"/>
            <a:ext cx="7772400" cy="1362075"/>
          </a:xfrm>
        </p:spPr>
        <p:txBody>
          <a:bodyPr/>
          <a:lstStyle/>
          <a:p>
            <a:pPr algn="ctr">
              <a:defRPr/>
            </a:pPr>
            <a:r>
              <a:rPr lang="en-US" sz="3200" dirty="0" smtClean="0">
                <a:latin typeface="+mn-lt"/>
              </a:rPr>
              <a:t>Supplemental Offer and ACCEPTANCE  Program</a:t>
            </a:r>
            <a:endParaRPr lang="en-US" sz="3200" dirty="0">
              <a:latin typeface="+mn-lt"/>
            </a:endParaRPr>
          </a:p>
        </p:txBody>
      </p:sp>
      <p:sp>
        <p:nvSpPr>
          <p:cNvPr id="17411" name="Text Placeholder 2"/>
          <p:cNvSpPr>
            <a:spLocks noGrp="1"/>
          </p:cNvSpPr>
          <p:nvPr>
            <p:ph type="body" idx="1"/>
          </p:nvPr>
        </p:nvSpPr>
        <p:spPr>
          <a:xfrm>
            <a:off x="730250" y="668338"/>
            <a:ext cx="7772400" cy="1500187"/>
          </a:xfrm>
        </p:spPr>
        <p:txBody>
          <a:bodyPr/>
          <a:lstStyle/>
          <a:p>
            <a:pPr algn="ctr"/>
            <a:r>
              <a:rPr lang="en-US" sz="4000" b="1" smtClean="0">
                <a:solidFill>
                  <a:srgbClr val="931130"/>
                </a:solidFill>
              </a:rPr>
              <a:t>MATCH WEEK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3200" b="1" i="1" u="sng" dirty="0" smtClean="0">
                <a:latin typeface="Arial" charset="0"/>
              </a:rPr>
              <a:t>Current</a:t>
            </a:r>
            <a:r>
              <a:rPr lang="en-US" sz="3200" b="1" i="1" dirty="0" smtClean="0">
                <a:latin typeface="Arial" charset="0"/>
              </a:rPr>
              <a:t> </a:t>
            </a:r>
            <a:r>
              <a:rPr lang="en-US" sz="3200" b="1" dirty="0" smtClean="0">
                <a:latin typeface="Arial" charset="0"/>
              </a:rPr>
              <a:t>Match Week Schedule</a:t>
            </a:r>
            <a:br>
              <a:rPr lang="en-US" sz="3200" b="1" dirty="0" smtClean="0">
                <a:latin typeface="Arial" charset="0"/>
              </a:rPr>
            </a:br>
            <a:endParaRPr lang="en-US" sz="3200" b="1" dirty="0" smtClean="0">
              <a:latin typeface="Arial" charset="0"/>
            </a:endParaRPr>
          </a:p>
        </p:txBody>
      </p:sp>
      <p:sp>
        <p:nvSpPr>
          <p:cNvPr id="9737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65163" y="1301750"/>
            <a:ext cx="8126412" cy="494665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Monday</a:t>
            </a:r>
            <a:r>
              <a:rPr lang="en-US" sz="2000" smtClean="0"/>
              <a:t>	11:30 a.m.	School Unmatched Seniors Report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12:00 p.m.	Applicant “Did I Match?”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12:00 p.m.	Regional Match Statistics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</a:t>
            </a:r>
          </a:p>
          <a:p>
            <a:pPr marL="0" indent="0"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Tuesday</a:t>
            </a:r>
            <a:r>
              <a:rPr lang="en-US" sz="2000" smtClean="0"/>
              <a:t>	11:30 a.m.	Program “Did I Fill?”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11:30 a.m.	Unfilled positions pdf for schools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12:00 p.m.	Unfilled positions on Web</a:t>
            </a:r>
          </a:p>
          <a:p>
            <a:pPr marL="0" indent="0">
              <a:spcBef>
                <a:spcPct val="0"/>
              </a:spcBef>
            </a:pPr>
            <a:endParaRPr lang="en-US" sz="2000" smtClean="0"/>
          </a:p>
          <a:p>
            <a:pPr marL="0" indent="0"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Wednesday</a:t>
            </a:r>
            <a:r>
              <a:rPr lang="en-US" sz="2000" smtClean="0"/>
              <a:t>	  8:00 a.m.	School match notification letters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  		School match results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  		Applicant choices by specialty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  2:00 p.m.	Program Roster of Matched Applicants</a:t>
            </a:r>
          </a:p>
          <a:p>
            <a:pPr marL="0" indent="0">
              <a:spcBef>
                <a:spcPct val="0"/>
              </a:spcBef>
            </a:pPr>
            <a:endParaRPr lang="en-US" sz="2000" smtClean="0"/>
          </a:p>
          <a:p>
            <a:pPr marL="0" indent="0"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Thursday</a:t>
            </a:r>
            <a:r>
              <a:rPr lang="en-US" sz="2000" smtClean="0"/>
              <a:t>	12:00 p.m.	</a:t>
            </a:r>
            <a:r>
              <a:rPr lang="en-US" sz="2000" b="1" i="1" smtClean="0">
                <a:solidFill>
                  <a:srgbClr val="931130"/>
                </a:solidFill>
              </a:rPr>
              <a:t>Match Day Ceremonies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  1:00 p.m.	Applicant “Where Did I Match?”</a:t>
            </a:r>
          </a:p>
          <a:p>
            <a:pPr marL="0" indent="0">
              <a:spcBef>
                <a:spcPct val="0"/>
              </a:spcBef>
            </a:pPr>
            <a:endParaRPr lang="en-US" sz="2000" smtClean="0"/>
          </a:p>
          <a:p>
            <a:pPr marL="0" indent="0"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Monday</a:t>
            </a:r>
            <a:r>
              <a:rPr lang="en-US" sz="2000" smtClean="0"/>
              <a:t>	12:00 p.m.	Match Results by Ranked Applicant</a:t>
            </a:r>
          </a:p>
          <a:p>
            <a:pPr marL="0" indent="0">
              <a:spcBef>
                <a:spcPct val="0"/>
              </a:spcBef>
            </a:pPr>
            <a:r>
              <a:rPr lang="en-US" sz="2000" smtClean="0"/>
              <a:t>				Match Outcome for All Programs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458788"/>
            <a:ext cx="8386763" cy="620712"/>
          </a:xfrm>
        </p:spPr>
        <p:txBody>
          <a:bodyPr/>
          <a:lstStyle/>
          <a:p>
            <a:pPr algn="ctr"/>
            <a:r>
              <a:rPr lang="en-US" sz="3200" b="1" i="1" u="sng" smtClean="0">
                <a:latin typeface="Arial" charset="0"/>
              </a:rPr>
              <a:t>Proposed</a:t>
            </a:r>
            <a:r>
              <a:rPr lang="en-US" sz="3200" b="1" smtClean="0">
                <a:latin typeface="Arial" charset="0"/>
              </a:rPr>
              <a:t> Match Week Schedule</a:t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97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46113" y="898525"/>
            <a:ext cx="8126412" cy="5654675"/>
          </a:xfrm>
        </p:spPr>
        <p:txBody>
          <a:bodyPr/>
          <a:lstStyle/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Monday</a:t>
            </a:r>
            <a:r>
              <a:rPr lang="en-US" sz="2400" smtClean="0"/>
              <a:t>	</a:t>
            </a:r>
            <a:r>
              <a:rPr lang="en-US" sz="2000" smtClean="0"/>
              <a:t>11:30 a.m.	School Unmatched Seniors Report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12:00 p.m.	Applicant “Did I Match?”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Program “Did I Fill?”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Unfilled positions on Web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Applicants apply to programs via ERAS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0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Tuesday</a:t>
            </a:r>
            <a:r>
              <a:rPr lang="en-US" sz="2400" smtClean="0"/>
              <a:t>		</a:t>
            </a:r>
            <a:r>
              <a:rPr lang="en-US" sz="2000" smtClean="0"/>
              <a:t>	Applicant/program communication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4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Wednesday</a:t>
            </a:r>
            <a:r>
              <a:rPr lang="en-US" sz="2400" smtClean="0"/>
              <a:t>	</a:t>
            </a:r>
            <a:r>
              <a:rPr lang="en-US" sz="2000" smtClean="0"/>
              <a:t>11:30 a.m.	Programs finalize preference lists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12:00 p.m.	Program offers begin: valid for 2 hours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Thursday</a:t>
            </a:r>
            <a:r>
              <a:rPr lang="en-US" sz="2000" smtClean="0"/>
              <a:t> 	  8:00 a.m.	School match notification letters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		School match results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		Applicant choices by specialty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2:00 p.m.	Program Roster of Matched Applicants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0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Friday</a:t>
            </a:r>
            <a:r>
              <a:rPr lang="en-US" sz="2400" b="1" smtClean="0">
                <a:solidFill>
                  <a:srgbClr val="931130"/>
                </a:solidFill>
              </a:rPr>
              <a:t>		</a:t>
            </a:r>
            <a:r>
              <a:rPr lang="en-US" sz="2000" smtClean="0"/>
              <a:t>12:00 p.m.	</a:t>
            </a:r>
            <a:r>
              <a:rPr lang="en-US" sz="2000" b="1" i="1" smtClean="0">
                <a:solidFill>
                  <a:srgbClr val="931130"/>
                </a:solidFill>
              </a:rPr>
              <a:t>Match Day Ceremonies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1:00 p.m.	Applicant “Where Did I Match?”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5:00 p.m.	Last offers expire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0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Monday</a:t>
            </a:r>
            <a:r>
              <a:rPr lang="en-US" sz="2400" smtClean="0"/>
              <a:t>	</a:t>
            </a:r>
            <a:r>
              <a:rPr lang="en-US" sz="2000" smtClean="0"/>
              <a:t>12:00 p.m.	Match Results by Ranked Applicant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Match Outcome for All Programs</a:t>
            </a:r>
            <a:r>
              <a:rPr lang="en-US" sz="2400" smtClean="0"/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81025" y="458788"/>
            <a:ext cx="8386763" cy="620712"/>
          </a:xfrm>
        </p:spPr>
        <p:txBody>
          <a:bodyPr/>
          <a:lstStyle/>
          <a:p>
            <a:pPr algn="ctr"/>
            <a:r>
              <a:rPr lang="en-US" sz="3200" b="1" smtClean="0">
                <a:latin typeface="Arial" charset="0"/>
              </a:rPr>
              <a:t>Schedule for Program Offers</a:t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9743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0225" y="898525"/>
            <a:ext cx="8340725" cy="5654675"/>
          </a:xfrm>
        </p:spPr>
        <p:txBody>
          <a:bodyPr/>
          <a:lstStyle/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Tuesday</a:t>
            </a:r>
            <a:r>
              <a:rPr lang="en-US" sz="2400" smtClean="0"/>
              <a:t>	</a:t>
            </a:r>
            <a:r>
              <a:rPr lang="en-US" sz="2000" smtClean="0"/>
              <a:t>11:30 a.m.	Programs begin entering preference lists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0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Wednesday</a:t>
            </a:r>
            <a:r>
              <a:rPr lang="en-US" sz="2000" smtClean="0"/>
              <a:t>	11:30 a.m.	Programs finalize preference lists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12:00 p.m.	First offers sent to applicants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2:00 p.m.	First offers expire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2:30 p.m.	Deadline for programs to update lists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2:55 p.m.	ERAS updated				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400" smtClean="0"/>
              <a:t>		  </a:t>
            </a:r>
            <a:r>
              <a:rPr lang="en-US" sz="2000" smtClean="0"/>
              <a:t>3:00 p.m.	Second offer round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5:00 p.m.	Second offers expire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4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Thursday</a:t>
            </a:r>
            <a:r>
              <a:rPr lang="en-US" sz="2400" smtClean="0"/>
              <a:t>	  </a:t>
            </a:r>
            <a:r>
              <a:rPr lang="en-US" sz="2000" smtClean="0"/>
              <a:t>9:00 a.m.	Third, fourth, and fifth offer rounds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Offers every 3 hours using same schedule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		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b="1" smtClean="0">
                <a:solidFill>
                  <a:srgbClr val="931130"/>
                </a:solidFill>
              </a:rPr>
              <a:t>Friday	</a:t>
            </a:r>
            <a:r>
              <a:rPr lang="en-US" sz="2000" smtClean="0"/>
              <a:t> 	  9:00 a.m.	Sixth offer round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12:00 p.m.	</a:t>
            </a:r>
            <a:r>
              <a:rPr lang="en-US" sz="2000" b="1" i="1" smtClean="0">
                <a:solidFill>
                  <a:srgbClr val="931130"/>
                </a:solidFill>
              </a:rPr>
              <a:t>Match Day Ceremonies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12:00 p.m.	Seventh offer round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1:00 p.m.	Applicants: Where Did I Match?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3:00 p.m.	Eighth offer round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2000" smtClean="0"/>
              <a:t>		  5:00 p.m.	Last offers expire 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z="200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1118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Match Week Eligibility</a:t>
            </a:r>
            <a:r>
              <a:rPr lang="en-US" sz="3200" b="1" smtClean="0">
                <a:latin typeface="Arial" charset="0"/>
              </a:rPr>
              <a:t/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97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1260475"/>
            <a:ext cx="8288337" cy="4410075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sz="3200" b="1" i="1" smtClean="0"/>
              <a:t>Applicant eligibility determined by:</a:t>
            </a:r>
          </a:p>
          <a:p>
            <a:pPr marL="0" indent="0">
              <a:spcBef>
                <a:spcPct val="0"/>
              </a:spcBef>
            </a:pPr>
            <a:endParaRPr lang="en-US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z="2400" smtClean="0"/>
              <a:t>U.S. Seniors:			Medical School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z="2400" smtClean="0"/>
              <a:t>Prior-Year Graduates:		Medical School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z="2400" smtClean="0"/>
              <a:t>Osteopathic:			Medical School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z="2400" smtClean="0"/>
              <a:t>Canadian:				Medical School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z="2400" smtClean="0"/>
              <a:t>IMGs:				ECFMG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endParaRPr lang="en-US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</a:pPr>
            <a:r>
              <a:rPr lang="en-US" sz="2400" i="1" smtClean="0"/>
              <a:t>Recertification request to deans &amp; ECFMG Monday before Match Week (R3 System)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</a:pPr>
            <a:endParaRPr lang="en-US" sz="2400" i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</a:pPr>
            <a:r>
              <a:rPr lang="en-US" sz="2400" i="1" smtClean="0"/>
              <a:t>Recertification deadline Thursday before Match Week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</a:pPr>
            <a:endParaRPr lang="en-US" sz="2400" i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</a:pPr>
            <a:r>
              <a:rPr lang="en-US" sz="2400" b="1" i="1" u="sng" smtClean="0"/>
              <a:t>All</a:t>
            </a:r>
            <a:r>
              <a:rPr lang="en-US" sz="2400" b="1" i="1" smtClean="0"/>
              <a:t> </a:t>
            </a:r>
            <a:r>
              <a:rPr lang="en-US" sz="2400" i="1" smtClean="0"/>
              <a:t>applicants notified Friday before Match Week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mtClean="0"/>
          </a:p>
          <a:p>
            <a:pPr lvl="2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lvl="2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1118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Match Week Eligibility</a:t>
            </a:r>
            <a:r>
              <a:rPr lang="en-US" sz="3200" b="1" smtClean="0">
                <a:latin typeface="Arial" charset="0"/>
              </a:rPr>
              <a:t/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97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3250" y="1303338"/>
            <a:ext cx="8288338" cy="4410075"/>
          </a:xfrm>
        </p:spPr>
        <p:txBody>
          <a:bodyPr/>
          <a:lstStyle/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3200" b="1" i="1" smtClean="0"/>
              <a:t>Eligible applicants: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Must be able to enter GME on July 1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Can apply </a:t>
            </a:r>
            <a:r>
              <a:rPr lang="en-US" b="1" i="1" u="sng" smtClean="0"/>
              <a:t>only</a:t>
            </a:r>
            <a:r>
              <a:rPr lang="en-US" smtClean="0"/>
              <a:t> to Match-participating programs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</a:pPr>
            <a:endParaRPr lang="en-US" sz="2400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Must use ERAS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Access to unfilled positions restricted by match status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 select only unfilled Match-participating programs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Cannot use phone, fax, email, or other methods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Cannot have another individual/entity contact programs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 accept positions only through SOAP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z="24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Can apply to non-Match participating programs </a:t>
            </a:r>
            <a:r>
              <a:rPr lang="en-US" b="1" i="1" u="sng" smtClean="0"/>
              <a:t>after</a:t>
            </a:r>
            <a:r>
              <a:rPr lang="en-US" smtClean="0"/>
              <a:t> Match Week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1118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Match Week Eligibility</a:t>
            </a:r>
            <a:r>
              <a:rPr lang="en-US" sz="3200" b="1" smtClean="0">
                <a:latin typeface="Arial" charset="0"/>
              </a:rPr>
              <a:t/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97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6425" y="1303338"/>
            <a:ext cx="8413750" cy="4410075"/>
          </a:xfrm>
        </p:spPr>
        <p:txBody>
          <a:bodyPr/>
          <a:lstStyle/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3200" b="1" i="1" smtClean="0"/>
              <a:t>Ineligible applicants: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Cannot participate in SOAP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</a:pPr>
            <a:endParaRPr lang="en-US" sz="2400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Cannot apply to Match-participating programs using ERAS, phone, fax, email, or other methods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Can apply to non-Match participating programs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</a:pPr>
            <a:endParaRPr lang="en-US" sz="2400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 use ERAS to select non-Match-participating programs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 use phone, fax, email, or other methods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z="24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Can apply to Match-participating programs </a:t>
            </a:r>
            <a:r>
              <a:rPr lang="en-US" b="1" i="1" u="sng" smtClean="0"/>
              <a:t>after</a:t>
            </a:r>
            <a:r>
              <a:rPr lang="en-US" smtClean="0"/>
              <a:t> Match Week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1118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Match Week Eligibility</a:t>
            </a:r>
            <a:r>
              <a:rPr lang="en-US" sz="3200" b="1" smtClean="0">
                <a:latin typeface="Arial" charset="0"/>
              </a:rPr>
              <a:t/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977101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6425" y="1303338"/>
            <a:ext cx="8413750" cy="4410075"/>
          </a:xfrm>
        </p:spPr>
        <p:txBody>
          <a:bodyPr/>
          <a:lstStyle/>
          <a:p>
            <a:pPr marL="0" indent="0">
              <a:lnSpc>
                <a:spcPct val="78000"/>
              </a:lnSpc>
              <a:spcBef>
                <a:spcPct val="0"/>
              </a:spcBef>
            </a:pPr>
            <a:r>
              <a:rPr lang="en-US" sz="3200" b="1" i="1" smtClean="0"/>
              <a:t>Programs: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</a:pPr>
            <a:endParaRPr lang="en-US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Must accept applications </a:t>
            </a:r>
            <a:r>
              <a:rPr lang="en-US" b="1" i="1" u="sng" smtClean="0"/>
              <a:t>only</a:t>
            </a:r>
            <a:r>
              <a:rPr lang="en-US" smtClean="0"/>
              <a:t> via ERAS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</a:pPr>
            <a:endParaRPr lang="en-US" sz="2400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Cannot use phone, fax, email, or personal contacts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Must fill positions via SOAP during Match Week</a:t>
            </a:r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</a:pPr>
            <a:endParaRPr lang="en-US" sz="2400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Cannot offer positions to ineligible applicants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Cannot make offers outside SOAP during Match Week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ü"/>
            </a:pPr>
            <a:r>
              <a:rPr lang="en-US" sz="2400" smtClean="0"/>
              <a:t>Are not required to fill positions during Match Week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z="2400" smtClean="0"/>
          </a:p>
          <a:p>
            <a:pPr marL="0" indent="0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r>
              <a:rPr lang="en-US" smtClean="0"/>
              <a:t>Can add applicants to bottom of preference lists</a:t>
            </a:r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lvl="2">
              <a:lnSpc>
                <a:spcPct val="78000"/>
              </a:lnSpc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Char char="Ø"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307975" y="74453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Today’s Topics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2263" y="1689100"/>
            <a:ext cx="8250237" cy="3983038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endParaRPr lang="en-US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b="1" smtClean="0"/>
          </a:p>
          <a:p>
            <a:pPr lvl="2"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Ø"/>
            </a:pPr>
            <a:r>
              <a:rPr lang="en-US" sz="3200" smtClean="0"/>
              <a:t>Main Residency Match Trends</a:t>
            </a:r>
          </a:p>
          <a:p>
            <a:pPr lvl="2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z="3200" smtClean="0"/>
          </a:p>
          <a:p>
            <a:pPr lvl="2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z="3200" smtClean="0"/>
          </a:p>
          <a:p>
            <a:pPr lvl="2">
              <a:spcBef>
                <a:spcPct val="0"/>
              </a:spcBef>
              <a:buClr>
                <a:srgbClr val="931130"/>
              </a:buClr>
              <a:buFont typeface="Wingdings" pitchFamily="2" charset="2"/>
              <a:buChar char="Ø"/>
            </a:pPr>
            <a:r>
              <a:rPr lang="en-US" sz="3200" smtClean="0"/>
              <a:t>The </a:t>
            </a:r>
            <a:r>
              <a:rPr lang="en-US" sz="3200" i="1" smtClean="0"/>
              <a:t>New</a:t>
            </a:r>
            <a:r>
              <a:rPr lang="en-US" sz="3200" smtClean="0"/>
              <a:t> Match Week</a:t>
            </a:r>
          </a:p>
          <a:p>
            <a:pPr lvl="2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z="3200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1118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Match Week Eligibility</a:t>
            </a:r>
            <a:r>
              <a:rPr lang="en-US" sz="3200" b="1" smtClean="0">
                <a:latin typeface="Arial" charset="0"/>
              </a:rPr>
              <a:t/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46113" y="1406525"/>
            <a:ext cx="8288337" cy="4410075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r>
              <a:rPr lang="en-US" b="1" i="1" smtClean="0"/>
              <a:t>Offers extended by programs and accepted by applicants during the Match Week Supplemental Offer and Acceptance Program (SOAP) will create a binding commitment.</a:t>
            </a:r>
          </a:p>
          <a:p>
            <a:pPr marL="0" indent="0">
              <a:spcBef>
                <a:spcPct val="0"/>
              </a:spcBef>
            </a:pPr>
            <a:endParaRPr lang="en-US" b="1" i="1" smtClean="0"/>
          </a:p>
          <a:p>
            <a:pPr marL="0" indent="0">
              <a:spcBef>
                <a:spcPct val="0"/>
              </a:spcBef>
            </a:pPr>
            <a:r>
              <a:rPr lang="en-US" b="1" i="1" smtClean="0"/>
              <a:t>Failure to honor that commitment or failure to adhere to SOAP policies will be a violation of the Match Participation Agreement.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17525" y="611188"/>
            <a:ext cx="8386763" cy="620712"/>
          </a:xfrm>
        </p:spPr>
        <p:txBody>
          <a:bodyPr/>
          <a:lstStyle/>
          <a:p>
            <a:pPr algn="ctr"/>
            <a:r>
              <a:rPr lang="en-US" b="1" smtClean="0">
                <a:latin typeface="Arial" charset="0"/>
              </a:rPr>
              <a:t>Implementation</a:t>
            </a:r>
            <a:r>
              <a:rPr lang="en-US" sz="3200" b="1" smtClean="0">
                <a:latin typeface="Arial" charset="0"/>
              </a:rPr>
              <a:t/>
            </a:r>
            <a:br>
              <a:rPr lang="en-US" sz="3200" b="1" smtClean="0">
                <a:latin typeface="Arial" charset="0"/>
              </a:rPr>
            </a:br>
            <a:endParaRPr lang="en-US" sz="3200" b="1" smtClean="0">
              <a:latin typeface="Arial" charset="0"/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68338" y="1001713"/>
            <a:ext cx="8288337" cy="4895850"/>
          </a:xfrm>
        </p:spPr>
        <p:txBody>
          <a:bodyPr/>
          <a:lstStyle/>
          <a:p>
            <a:pPr marL="0" indent="0">
              <a:spcBef>
                <a:spcPct val="0"/>
              </a:spcBef>
            </a:pPr>
            <a:endParaRPr lang="en-US" b="1" i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April 2010		NRMP Board Committee Drafts Policies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	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May 2010		NRMP Board Reviews Policies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0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April – 			Constituents Review and Comment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October 2010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0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October 2010		NRMP Board Reviews Comments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0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November 2010 - 	Constituents Review and Comment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April 2011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0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May 2011		NRMP Board Adopts Policies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0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August 2011		2012 Main Residency Match Opens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0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000" b="1" smtClean="0"/>
              <a:t>March 2012		SOAP Implemented for 2012 Match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4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r>
              <a:rPr lang="en-US" sz="2400" b="1" smtClean="0"/>
              <a:t> </a:t>
            </a:r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400" b="1" smtClean="0"/>
          </a:p>
          <a:p>
            <a:pPr marL="0" indent="0">
              <a:spcBef>
                <a:spcPct val="0"/>
              </a:spcBef>
              <a:buClr>
                <a:srgbClr val="931130"/>
              </a:buClr>
              <a:buSzTx/>
              <a:buFont typeface="Wingdings" pitchFamily="2" charset="2"/>
              <a:buNone/>
            </a:pPr>
            <a:endParaRPr lang="en-US" sz="2400" b="1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42900" y="758825"/>
            <a:ext cx="8386763" cy="620713"/>
          </a:xfrm>
        </p:spPr>
        <p:txBody>
          <a:bodyPr/>
          <a:lstStyle/>
          <a:p>
            <a:pPr algn="ctr"/>
            <a:r>
              <a:rPr lang="en-US" b="1" i="1" smtClean="0">
                <a:latin typeface="Arial" charset="0"/>
              </a:rPr>
              <a:t>National Resident Matching Program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81025" y="1630363"/>
            <a:ext cx="7988300" cy="4119562"/>
          </a:xfrm>
        </p:spPr>
        <p:txBody>
          <a:bodyPr/>
          <a:lstStyle/>
          <a:p>
            <a:pPr marL="0" indent="0" algn="ctr"/>
            <a:endParaRPr lang="en-US" smtClean="0">
              <a:solidFill>
                <a:srgbClr val="003366"/>
              </a:solidFill>
            </a:endParaRPr>
          </a:p>
          <a:p>
            <a:pPr marL="0" indent="0" algn="ctr"/>
            <a:r>
              <a:rPr lang="en-US" sz="3200" b="1" smtClean="0"/>
              <a:t>www.nrmp.org</a:t>
            </a:r>
          </a:p>
          <a:p>
            <a:pPr marL="0" indent="0" algn="ctr">
              <a:lnSpc>
                <a:spcPct val="140000"/>
              </a:lnSpc>
            </a:pPr>
            <a:r>
              <a:rPr lang="en-US" sz="3200" b="1" smtClean="0"/>
              <a:t>nrmp@aamc.org</a:t>
            </a:r>
          </a:p>
          <a:p>
            <a:pPr marL="0" indent="0" algn="ctr">
              <a:lnSpc>
                <a:spcPct val="140000"/>
              </a:lnSpc>
            </a:pPr>
            <a:r>
              <a:rPr lang="en-US" sz="3200" b="1" smtClean="0"/>
              <a:t>202-828-0676</a:t>
            </a:r>
          </a:p>
          <a:p>
            <a:pPr marL="0" indent="0" algn="ctr">
              <a:lnSpc>
                <a:spcPct val="140000"/>
              </a:lnSpc>
            </a:pPr>
            <a:r>
              <a:rPr lang="en-US" sz="3200" b="1" smtClean="0"/>
              <a:t>1-866-617-5837 (toll free)</a:t>
            </a:r>
          </a:p>
          <a:p>
            <a:pPr marL="0" indent="0"/>
            <a:endParaRPr lang="en-US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/>
          </p:nvPr>
        </p:nvSpPr>
        <p:spPr>
          <a:xfrm>
            <a:off x="620889" y="598311"/>
            <a:ext cx="8346899" cy="914400"/>
          </a:xfrm>
        </p:spPr>
        <p:txBody>
          <a:bodyPr/>
          <a:lstStyle/>
          <a:p>
            <a:pPr algn="ctr"/>
            <a:r>
              <a:rPr lang="en-US" sz="2400" b="1" dirty="0" smtClean="0">
                <a:latin typeface="Arial" charset="0"/>
              </a:rPr>
              <a:t/>
            </a:r>
            <a:br>
              <a:rPr lang="en-US" sz="24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> </a:t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3200" b="1" dirty="0" smtClean="0">
                <a:latin typeface="Arial" charset="0"/>
              </a:rPr>
              <a:t>Main Residency Match</a:t>
            </a:r>
            <a:r>
              <a:rPr lang="en-US" sz="4000" b="1" dirty="0" smtClean="0">
                <a:latin typeface="Arial" charset="0"/>
              </a:rPr>
              <a:t/>
            </a:r>
            <a:br>
              <a:rPr lang="en-US" sz="4000" b="1" dirty="0" smtClean="0">
                <a:latin typeface="Arial" charset="0"/>
              </a:rPr>
            </a:br>
            <a:r>
              <a:rPr lang="en-US" sz="2800" b="1" dirty="0" smtClean="0">
                <a:latin typeface="Arial" charset="0"/>
              </a:rPr>
              <a:t>Neurological Surgery</a:t>
            </a:r>
            <a:endParaRPr lang="en-US" sz="2800" dirty="0" smtClean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607658" y="1747992"/>
          <a:ext cx="7988301" cy="36830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662767"/>
                <a:gridCol w="2662767"/>
                <a:gridCol w="2662767"/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2009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2010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Programs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97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Positions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191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Seniors/matched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221/172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u="none" strike="noStrike" kern="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211/173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94 other applicants /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19 matched (3 US Grad, 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1 </a:t>
                      </a:r>
                      <a:r>
                        <a:rPr lang="en-US" sz="1800" dirty="0" err="1" smtClean="0"/>
                        <a:t>Osteo</a:t>
                      </a:r>
                      <a:r>
                        <a:rPr lang="en-US" sz="1800" dirty="0" smtClean="0"/>
                        <a:t>, 3 US IMG, and 12 Non-US IMG)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98 other applicants /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15 matched (7 US Grad,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1 </a:t>
                      </a:r>
                      <a:r>
                        <a:rPr kumimoji="0" lang="en-US" b="0" i="0" u="none" strike="noStrike" kern="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Osteo</a:t>
                      </a:r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, 3 US IMG, and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Non-US IMG)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Filled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90.1% seniors / </a:t>
                      </a:r>
                    </a:p>
                    <a:p>
                      <a:pPr algn="ctr"/>
                      <a:r>
                        <a:rPr lang="en-US" sz="1800" dirty="0" smtClean="0"/>
                        <a:t>100% total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90.6% seniors / </a:t>
                      </a:r>
                    </a:p>
                    <a:p>
                      <a:pPr algn="ctr"/>
                      <a:r>
                        <a:rPr kumimoji="0" lang="en-US" b="0" i="0" u="none" strike="noStrike" kern="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98.4% total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Unfilled programs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61950" y="404813"/>
            <a:ext cx="8386763" cy="1522412"/>
          </a:xfrm>
        </p:spPr>
        <p:txBody>
          <a:bodyPr/>
          <a:lstStyle/>
          <a:p>
            <a:pPr algn="ctr"/>
            <a:r>
              <a:rPr lang="en-US" sz="3200" b="1" dirty="0" smtClean="0">
                <a:latin typeface="Arial" charset="0"/>
              </a:rPr>
              <a:t>Main Residency Match</a:t>
            </a:r>
            <a:br>
              <a:rPr lang="en-US" sz="3200" b="1" dirty="0" smtClean="0">
                <a:latin typeface="Arial" charset="0"/>
              </a:rPr>
            </a:br>
            <a:r>
              <a:rPr lang="en-US" sz="2400" b="1" dirty="0" smtClean="0">
                <a:latin typeface="Arial" charset="0"/>
              </a:rPr>
              <a:t>PGY-1 Positions Offered and Filled</a:t>
            </a:r>
            <a:br>
              <a:rPr lang="en-US" sz="2400" b="1" dirty="0" smtClean="0">
                <a:latin typeface="Arial" charset="0"/>
              </a:rPr>
            </a:br>
            <a:endParaRPr lang="en-US" sz="4000" dirty="0" smtClean="0"/>
          </a:p>
        </p:txBody>
      </p:sp>
      <p:graphicFrame>
        <p:nvGraphicFramePr>
          <p:cNvPr id="1026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582613" y="1703388"/>
          <a:ext cx="7985125" cy="4254500"/>
        </p:xfrm>
        <a:graphic>
          <a:graphicData uri="http://schemas.openxmlformats.org/presentationml/2006/ole">
            <p:oleObj spid="_x0000_s68610" r:id="rId4" imgW="7980356" imgH="4255377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050" y="422275"/>
            <a:ext cx="8386763" cy="1343025"/>
          </a:xfrm>
        </p:spPr>
        <p:txBody>
          <a:bodyPr/>
          <a:lstStyle/>
          <a:p>
            <a:pPr algn="ctr"/>
            <a:r>
              <a:rPr lang="en-US" sz="3200" b="1" smtClean="0">
                <a:latin typeface="Arial" charset="0"/>
              </a:rPr>
              <a:t>Main Residency Match</a:t>
            </a:r>
            <a:br>
              <a:rPr lang="en-US" sz="3200" b="1" smtClean="0">
                <a:latin typeface="Arial" charset="0"/>
              </a:rPr>
            </a:br>
            <a:r>
              <a:rPr lang="en-US" sz="2400" b="1" smtClean="0">
                <a:latin typeface="Arial" charset="0"/>
              </a:rPr>
              <a:t>Active Applicants </a:t>
            </a:r>
            <a:br>
              <a:rPr lang="en-US" sz="2400" b="1" smtClean="0">
                <a:latin typeface="Arial" charset="0"/>
              </a:rPr>
            </a:br>
            <a:endParaRPr lang="en-US" sz="2400" b="1" smtClean="0">
              <a:latin typeface="Arial" charset="0"/>
            </a:endParaRPr>
          </a:p>
        </p:txBody>
      </p:sp>
      <p:graphicFrame>
        <p:nvGraphicFramePr>
          <p:cNvPr id="2050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11188" y="2063750"/>
          <a:ext cx="7932737" cy="3786188"/>
        </p:xfrm>
        <a:graphic>
          <a:graphicData uri="http://schemas.openxmlformats.org/presentationml/2006/ole">
            <p:oleObj spid="_x0000_s2050" name="Chart" r:id="rId4" imgW="7962900" imgH="380047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00050" y="422275"/>
            <a:ext cx="8386763" cy="1343025"/>
          </a:xfrm>
        </p:spPr>
        <p:txBody>
          <a:bodyPr/>
          <a:lstStyle/>
          <a:p>
            <a:pPr algn="ctr"/>
            <a:r>
              <a:rPr lang="en-US" sz="3200" b="1" smtClean="0">
                <a:latin typeface="Arial" charset="0"/>
              </a:rPr>
              <a:t>Main Residency Match</a:t>
            </a:r>
            <a:br>
              <a:rPr lang="en-US" sz="3200" b="1" smtClean="0">
                <a:latin typeface="Arial" charset="0"/>
              </a:rPr>
            </a:br>
            <a:r>
              <a:rPr lang="en-US" sz="2400" b="1" smtClean="0">
                <a:latin typeface="Arial" charset="0"/>
              </a:rPr>
              <a:t>PGY-1 Matches by Applicant Type </a:t>
            </a:r>
            <a:br>
              <a:rPr lang="en-US" sz="2400" b="1" smtClean="0">
                <a:latin typeface="Arial" charset="0"/>
              </a:rPr>
            </a:br>
            <a:endParaRPr lang="en-US" sz="2400" b="1" smtClean="0">
              <a:latin typeface="Arial" charset="0"/>
            </a:endParaRPr>
          </a:p>
        </p:txBody>
      </p:sp>
      <p:graphicFrame>
        <p:nvGraphicFramePr>
          <p:cNvPr id="3074" name="Object 3"/>
          <p:cNvGraphicFramePr>
            <a:graphicFrameLocks noGrp="1" noChangeAspect="1"/>
          </p:cNvGraphicFramePr>
          <p:nvPr>
            <p:ph type="chart" idx="4294967295"/>
          </p:nvPr>
        </p:nvGraphicFramePr>
        <p:xfrm>
          <a:off x="611188" y="2036763"/>
          <a:ext cx="7896225" cy="3876675"/>
        </p:xfrm>
        <a:graphic>
          <a:graphicData uri="http://schemas.openxmlformats.org/presentationml/2006/ole">
            <p:oleObj spid="_x0000_s3074" name="Chart" r:id="rId4" imgW="7896225" imgH="3876675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01650" y="298450"/>
            <a:ext cx="8386763" cy="976313"/>
          </a:xfrm>
        </p:spPr>
        <p:txBody>
          <a:bodyPr/>
          <a:lstStyle/>
          <a:p>
            <a:pPr algn="ctr"/>
            <a:r>
              <a:rPr lang="en-US" sz="3200" b="1" smtClean="0">
                <a:latin typeface="Arial" charset="0"/>
              </a:rPr>
              <a:t>Unmatched Seniors, Unfilled Positions</a:t>
            </a:r>
            <a:br>
              <a:rPr lang="en-US" sz="32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2001-2010</a:t>
            </a:r>
          </a:p>
        </p:txBody>
      </p:sp>
      <p:graphicFrame>
        <p:nvGraphicFramePr>
          <p:cNvPr id="13315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395288" y="1531938"/>
          <a:ext cx="8315325" cy="4514850"/>
        </p:xfrm>
        <a:graphic>
          <a:graphicData uri="http://schemas.openxmlformats.org/presentationml/2006/ole">
            <p:oleObj spid="_x0000_s13315" r:id="rId4" imgW="8315665" imgH="4517528" progId="Excel.Sheet.8">
              <p:embed/>
            </p:oleObj>
          </a:graphicData>
        </a:graphic>
      </p:graphicFrame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3514725" y="1981200"/>
            <a:ext cx="2147888" cy="51752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008080"/>
                </a:solidFill>
              </a:rPr>
              <a:t>Unfilled PGY-1 Positions</a:t>
            </a:r>
          </a:p>
        </p:txBody>
      </p:sp>
      <p:sp>
        <p:nvSpPr>
          <p:cNvPr id="13317" name="Text Box 5"/>
          <p:cNvSpPr txBox="1">
            <a:spLocks noChangeArrowheads="1"/>
          </p:cNvSpPr>
          <p:nvPr/>
        </p:nvSpPr>
        <p:spPr bwMode="auto">
          <a:xfrm>
            <a:off x="3452813" y="4000500"/>
            <a:ext cx="2528887" cy="517525"/>
          </a:xfrm>
          <a:prstGeom prst="rect">
            <a:avLst/>
          </a:prstGeom>
          <a:noFill/>
          <a:ln w="222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solidFill>
                  <a:srgbClr val="FF0000"/>
                </a:solidFill>
              </a:rPr>
              <a:t>U.S. Seniors Unmatched to PGY-1 Positions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6375" y="271463"/>
            <a:ext cx="8686800" cy="976312"/>
          </a:xfrm>
        </p:spPr>
        <p:txBody>
          <a:bodyPr/>
          <a:lstStyle/>
          <a:p>
            <a:pPr algn="ctr"/>
            <a:r>
              <a:rPr lang="en-US" sz="3200" b="1" smtClean="0">
                <a:latin typeface="Arial" charset="0"/>
              </a:rPr>
              <a:t>Unmatched Applicants, Unfilled Positions </a:t>
            </a:r>
            <a:br>
              <a:rPr lang="en-US" sz="32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2001-2010</a:t>
            </a:r>
          </a:p>
        </p:txBody>
      </p:sp>
      <p:graphicFrame>
        <p:nvGraphicFramePr>
          <p:cNvPr id="14339" name="Object 3"/>
          <p:cNvGraphicFramePr>
            <a:graphicFrameLocks noGrp="1" noChangeAspect="1"/>
          </p:cNvGraphicFramePr>
          <p:nvPr>
            <p:ph sz="half" idx="2"/>
          </p:nvPr>
        </p:nvGraphicFramePr>
        <p:xfrm>
          <a:off x="598488" y="1468438"/>
          <a:ext cx="8197850" cy="4427537"/>
        </p:xfrm>
        <a:graphic>
          <a:graphicData uri="http://schemas.openxmlformats.org/presentationml/2006/ole">
            <p:oleObj spid="_x0000_s14339" r:id="rId4" imgW="8199831" imgH="4426080" progId="Excel.Sheet.8">
              <p:embed/>
            </p:oleObj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62" name="Object 3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65138" y="1200150"/>
          <a:ext cx="8047037" cy="4732338"/>
        </p:xfrm>
        <a:graphic>
          <a:graphicData uri="http://schemas.openxmlformats.org/presentationml/2006/ole">
            <p:oleObj spid="_x0000_s15362" r:id="rId4" imgW="8047417" imgH="4730906" progId="Excel.Sheet.8">
              <p:embed/>
            </p:oleObj>
          </a:graphicData>
        </a:graphic>
      </p:graphicFrame>
      <p:sp>
        <p:nvSpPr>
          <p:cNvPr id="15363" name="Rectangle 4"/>
          <p:cNvSpPr>
            <a:spLocks noGrp="1" noChangeArrowheads="1"/>
          </p:cNvSpPr>
          <p:nvPr>
            <p:ph type="title" idx="4294967295"/>
          </p:nvPr>
        </p:nvSpPr>
        <p:spPr>
          <a:xfrm>
            <a:off x="1031875" y="554038"/>
            <a:ext cx="7348538" cy="509587"/>
          </a:xfrm>
        </p:spPr>
        <p:txBody>
          <a:bodyPr/>
          <a:lstStyle/>
          <a:p>
            <a:pPr algn="ctr"/>
            <a:r>
              <a:rPr lang="en-US" sz="3200" b="1" smtClean="0">
                <a:latin typeface="Arial" charset="0"/>
              </a:rPr>
              <a:t>Applicant Trends</a:t>
            </a:r>
            <a:br>
              <a:rPr lang="en-US" sz="3200" b="1" smtClean="0">
                <a:latin typeface="Arial" charset="0"/>
              </a:rPr>
            </a:br>
            <a:r>
              <a:rPr lang="en-US" sz="2800" b="1" smtClean="0">
                <a:latin typeface="Arial" charset="0"/>
              </a:rPr>
              <a:t>2001-2010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DVSETTINGS" val="1"/>
  <p:tag name="ADVSHOWMETER" val="0"/>
  <p:tag name="ADVGLOBALTRANSITION" val="-1"/>
  <p:tag name="ADVSCREENWIDTH" val="800"/>
  <p:tag name="ADVSCREENHEIGHT" val="600"/>
  <p:tag name="ADVFASTTRANSITIONS" val="1"/>
  <p:tag name="ADVGAMMA" val="0.000000"/>
  <p:tag name="ADVDIMBULLETS" val="0"/>
  <p:tag name="ADVPANSCAN" val="0"/>
  <p:tag name="ADVBEVELING" val="0"/>
  <p:tag name="ADVSHADOWS" val="1"/>
  <p:tag name="ADVAATEXT" val="1"/>
  <p:tag name="ADVAASHAPES" val="1"/>
</p:tagLst>
</file>

<file path=ppt/theme/theme1.xml><?xml version="1.0" encoding="utf-8"?>
<a:theme xmlns:a="http://schemas.openxmlformats.org/drawingml/2006/main" name="1_NRMP 2007 AAMC Annual Meeting">
  <a:themeElements>
    <a:clrScheme name="1_NRMP 2007 AAMC Annual Meeting 13">
      <a:dk1>
        <a:srgbClr val="092F6D"/>
      </a:dk1>
      <a:lt1>
        <a:srgbClr val="FFFFFF"/>
      </a:lt1>
      <a:dk2>
        <a:srgbClr val="092F6D"/>
      </a:dk2>
      <a:lt2>
        <a:srgbClr val="475185"/>
      </a:lt2>
      <a:accent1>
        <a:srgbClr val="800000"/>
      </a:accent1>
      <a:accent2>
        <a:srgbClr val="809195"/>
      </a:accent2>
      <a:accent3>
        <a:srgbClr val="FFFFFF"/>
      </a:accent3>
      <a:accent4>
        <a:srgbClr val="06275C"/>
      </a:accent4>
      <a:accent5>
        <a:srgbClr val="C0AAAA"/>
      </a:accent5>
      <a:accent6>
        <a:srgbClr val="738387"/>
      </a:accent6>
      <a:hlink>
        <a:srgbClr val="092F6D"/>
      </a:hlink>
      <a:folHlink>
        <a:srgbClr val="256F4A"/>
      </a:folHlink>
    </a:clrScheme>
    <a:fontScheme name="1_NRMP 2007 AAMC Annual Meeting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1_NRMP 2007 AAMC Annual Meet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MP 2007 AAMC Annual Meet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8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C2C93F"/>
        </a:accent1>
        <a:accent2>
          <a:srgbClr val="54609E"/>
        </a:accent2>
        <a:accent3>
          <a:srgbClr val="AAADBA"/>
        </a:accent3>
        <a:accent4>
          <a:srgbClr val="D6D6D6"/>
        </a:accent4>
        <a:accent5>
          <a:srgbClr val="DDE1AF"/>
        </a:accent5>
        <a:accent6>
          <a:srgbClr val="4B568F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MP 2007 AAMC Annual Meeting 9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MP 2007 AAMC Annual Meeting 10">
        <a:dk1>
          <a:srgbClr val="8E0000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RMP 2007 AAMC Annual Meeting 11">
        <a:dk1>
          <a:srgbClr val="092F6D"/>
        </a:dk1>
        <a:lt1>
          <a:srgbClr val="F9F9F9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BFBFB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12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FFFFF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RMP 2007 AAMC Annual Meeting 13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800000"/>
        </a:accent1>
        <a:accent2>
          <a:srgbClr val="809195"/>
        </a:accent2>
        <a:accent3>
          <a:srgbClr val="FFFFFF"/>
        </a:accent3>
        <a:accent4>
          <a:srgbClr val="06275C"/>
        </a:accent4>
        <a:accent5>
          <a:srgbClr val="C0AAAA"/>
        </a:accent5>
        <a:accent6>
          <a:srgbClr val="738387"/>
        </a:accent6>
        <a:hlink>
          <a:srgbClr val="092F6D"/>
        </a:hlink>
        <a:folHlink>
          <a:srgbClr val="256F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4_NRMP 2007 AAMC Annual Meeting">
  <a:themeElements>
    <a:clrScheme name="NRMP 2007 AAMC Annual Meeting 13">
      <a:dk1>
        <a:srgbClr val="092F6D"/>
      </a:dk1>
      <a:lt1>
        <a:srgbClr val="FFFFFF"/>
      </a:lt1>
      <a:dk2>
        <a:srgbClr val="092F6D"/>
      </a:dk2>
      <a:lt2>
        <a:srgbClr val="475185"/>
      </a:lt2>
      <a:accent1>
        <a:srgbClr val="800000"/>
      </a:accent1>
      <a:accent2>
        <a:srgbClr val="809195"/>
      </a:accent2>
      <a:accent3>
        <a:srgbClr val="FFFFFF"/>
      </a:accent3>
      <a:accent4>
        <a:srgbClr val="06275C"/>
      </a:accent4>
      <a:accent5>
        <a:srgbClr val="C0AAAA"/>
      </a:accent5>
      <a:accent6>
        <a:srgbClr val="738387"/>
      </a:accent6>
      <a:hlink>
        <a:srgbClr val="092F6D"/>
      </a:hlink>
      <a:folHlink>
        <a:srgbClr val="256F4A"/>
      </a:folHlink>
    </a:clrScheme>
    <a:fontScheme name="4_NRMP 2007 AAMC Annual Meeting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22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NRMP 2007 AAMC Annual Meeting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MP 2007 AAMC Annual Meeting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8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C2C93F"/>
        </a:accent1>
        <a:accent2>
          <a:srgbClr val="54609E"/>
        </a:accent2>
        <a:accent3>
          <a:srgbClr val="AAADBA"/>
        </a:accent3>
        <a:accent4>
          <a:srgbClr val="D6D6D6"/>
        </a:accent4>
        <a:accent5>
          <a:srgbClr val="DDE1AF"/>
        </a:accent5>
        <a:accent6>
          <a:srgbClr val="4B568F"/>
        </a:accent6>
        <a:hlink>
          <a:srgbClr val="FFFFFF"/>
        </a:hlink>
        <a:folHlink>
          <a:srgbClr val="FFFF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MP 2007 AAMC Annual Meeting 9">
        <a:dk1>
          <a:srgbClr val="339866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MP 2007 AAMC Annual Meeting 10">
        <a:dk1>
          <a:srgbClr val="8E0000"/>
        </a:dk1>
        <a:lt1>
          <a:srgbClr val="FAFAFA"/>
        </a:lt1>
        <a:dk2>
          <a:srgbClr val="092F6D"/>
        </a:dk2>
        <a:lt2>
          <a:srgbClr val="FEBD67"/>
        </a:lt2>
        <a:accent1>
          <a:srgbClr val="339866"/>
        </a:accent1>
        <a:accent2>
          <a:srgbClr val="C1C83F"/>
        </a:accent2>
        <a:accent3>
          <a:srgbClr val="AAADBA"/>
        </a:accent3>
        <a:accent4>
          <a:srgbClr val="D6D6D6"/>
        </a:accent4>
        <a:accent5>
          <a:srgbClr val="ADCAB8"/>
        </a:accent5>
        <a:accent6>
          <a:srgbClr val="AFB538"/>
        </a:accent6>
        <a:hlink>
          <a:srgbClr val="FFFFFF"/>
        </a:hlink>
        <a:folHlink>
          <a:srgbClr val="54609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RMP 2007 AAMC Annual Meeting 11">
        <a:dk1>
          <a:srgbClr val="092F6D"/>
        </a:dk1>
        <a:lt1>
          <a:srgbClr val="F9F9F9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BFBFB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12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CE6F18"/>
        </a:accent1>
        <a:accent2>
          <a:srgbClr val="C1C83F"/>
        </a:accent2>
        <a:accent3>
          <a:srgbClr val="FFFFFF"/>
        </a:accent3>
        <a:accent4>
          <a:srgbClr val="06275C"/>
        </a:accent4>
        <a:accent5>
          <a:srgbClr val="E3BBAB"/>
        </a:accent5>
        <a:accent6>
          <a:srgbClr val="AFB538"/>
        </a:accent6>
        <a:hlink>
          <a:srgbClr val="092F6D"/>
        </a:hlink>
        <a:folHlink>
          <a:srgbClr val="3397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RMP 2007 AAMC Annual Meeting 13">
        <a:dk1>
          <a:srgbClr val="092F6D"/>
        </a:dk1>
        <a:lt1>
          <a:srgbClr val="FFFFFF"/>
        </a:lt1>
        <a:dk2>
          <a:srgbClr val="092F6D"/>
        </a:dk2>
        <a:lt2>
          <a:srgbClr val="475185"/>
        </a:lt2>
        <a:accent1>
          <a:srgbClr val="800000"/>
        </a:accent1>
        <a:accent2>
          <a:srgbClr val="809195"/>
        </a:accent2>
        <a:accent3>
          <a:srgbClr val="FFFFFF"/>
        </a:accent3>
        <a:accent4>
          <a:srgbClr val="06275C"/>
        </a:accent4>
        <a:accent5>
          <a:srgbClr val="C0AAAA"/>
        </a:accent5>
        <a:accent6>
          <a:srgbClr val="738387"/>
        </a:accent6>
        <a:hlink>
          <a:srgbClr val="092F6D"/>
        </a:hlink>
        <a:folHlink>
          <a:srgbClr val="256F4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NRMP 2007 AAMC Annual Meeting</Template>
  <TotalTime>5921</TotalTime>
  <Words>579</Words>
  <Application>Microsoft Office PowerPoint</Application>
  <PresentationFormat>On-screen Show (4:3)</PresentationFormat>
  <Paragraphs>253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1_NRMP 2007 AAMC Annual Meeting</vt:lpstr>
      <vt:lpstr>4_NRMP 2007 AAMC Annual Meeting</vt:lpstr>
      <vt:lpstr>Microsoft Office Excel 97-2003 Worksheet</vt:lpstr>
      <vt:lpstr>Chart</vt:lpstr>
      <vt:lpstr>Slide 1</vt:lpstr>
      <vt:lpstr>Today’s Topics</vt:lpstr>
      <vt:lpstr>          Main Residency Match Neurological Surgery</vt:lpstr>
      <vt:lpstr>Main Residency Match PGY-1 Positions Offered and Filled </vt:lpstr>
      <vt:lpstr>Main Residency Match Active Applicants  </vt:lpstr>
      <vt:lpstr>Main Residency Match PGY-1 Matches by Applicant Type  </vt:lpstr>
      <vt:lpstr>Unmatched Seniors, Unfilled Positions 2001-2010</vt:lpstr>
      <vt:lpstr>Unmatched Applicants, Unfilled Positions  2001-2010</vt:lpstr>
      <vt:lpstr>Applicant Trends 2001-2010</vt:lpstr>
      <vt:lpstr>Slide 10</vt:lpstr>
      <vt:lpstr>Slide 11</vt:lpstr>
      <vt:lpstr>Supplemental Offer and ACCEPTANCE  Program</vt:lpstr>
      <vt:lpstr>Current Match Week Schedule </vt:lpstr>
      <vt:lpstr>Proposed Match Week Schedule </vt:lpstr>
      <vt:lpstr>Schedule for Program Offers </vt:lpstr>
      <vt:lpstr>Match Week Eligibility </vt:lpstr>
      <vt:lpstr>Match Week Eligibility </vt:lpstr>
      <vt:lpstr>Match Week Eligibility </vt:lpstr>
      <vt:lpstr>Match Week Eligibility </vt:lpstr>
      <vt:lpstr>Match Week Eligibility </vt:lpstr>
      <vt:lpstr>Implementation </vt:lpstr>
      <vt:lpstr>National Resident Matching Program</vt:lpstr>
    </vt:vector>
  </TitlesOfParts>
  <Company>AAMC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Case Study</dc:subject>
  <dc:creator>AAMC</dc:creator>
  <cp:keywords>Overview Siegel Gale</cp:keywords>
  <dc:description/>
  <cp:lastModifiedBy>tempadmin</cp:lastModifiedBy>
  <cp:revision>261</cp:revision>
  <cp:lastPrinted>2004-07-27T15:39:03Z</cp:lastPrinted>
  <dcterms:created xsi:type="dcterms:W3CDTF">2007-10-30T15:17:55Z</dcterms:created>
  <dcterms:modified xsi:type="dcterms:W3CDTF">2010-06-17T20:33:30Z</dcterms:modified>
</cp:coreProperties>
</file>