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5" r:id="rId3"/>
    <p:sldMasterId id="2147483712" r:id="rId4"/>
    <p:sldMasterId id="2147483724" r:id="rId5"/>
    <p:sldMasterId id="2147483741" r:id="rId6"/>
  </p:sldMasterIdLst>
  <p:notesMasterIdLst>
    <p:notesMasterId r:id="rId16"/>
  </p:notesMasterIdLst>
  <p:handoutMasterIdLst>
    <p:handoutMasterId r:id="rId17"/>
  </p:handoutMasterIdLst>
  <p:sldIdLst>
    <p:sldId id="258" r:id="rId7"/>
    <p:sldId id="457" r:id="rId8"/>
    <p:sldId id="454" r:id="rId9"/>
    <p:sldId id="458" r:id="rId10"/>
    <p:sldId id="453" r:id="rId11"/>
    <p:sldId id="456" r:id="rId12"/>
    <p:sldId id="455" r:id="rId13"/>
    <p:sldId id="450" r:id="rId14"/>
    <p:sldId id="45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llingham, Ann" initials="FA" lastIdx="3" clrIdx="0"/>
  <p:cmAuthor id="1" name="Dold, Cynthia L" initials="D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A"/>
    <a:srgbClr val="FF6600"/>
    <a:srgbClr val="7C6316"/>
    <a:srgbClr val="404241"/>
    <a:srgbClr val="FF9900"/>
    <a:srgbClr val="03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676" autoAdjust="0"/>
  </p:normalViewPr>
  <p:slideViewPr>
    <p:cSldViewPr>
      <p:cViewPr varScale="1">
        <p:scale>
          <a:sx n="119" d="100"/>
          <a:sy n="119" d="100"/>
        </p:scale>
        <p:origin x="20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232"/>
    </p:cViewPr>
  </p:sorterViewPr>
  <p:notesViewPr>
    <p:cSldViewPr>
      <p:cViewPr>
        <p:scale>
          <a:sx n="100" d="100"/>
          <a:sy n="100" d="100"/>
        </p:scale>
        <p:origin x="2568" y="-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r">
              <a:defRPr sz="1200"/>
            </a:lvl1pPr>
          </a:lstStyle>
          <a:p>
            <a:fld id="{6EB9C650-BFDD-42A5-A7C8-C78E3B9DCA7F}" type="datetimeFigureOut">
              <a:rPr lang="en-US" smtClean="0"/>
              <a:t>5/18/19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r">
              <a:defRPr sz="1200"/>
            </a:lvl1pPr>
          </a:lstStyle>
          <a:p>
            <a:fld id="{48BF6BC2-A954-406E-904E-C740A1F11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1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5/18/19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60" tIns="46579" rIns="93160" bIns="465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4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4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TITLE OR EVENT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Neurosciences Institute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5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9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9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901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7624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0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08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82811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837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2631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9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5000" y="632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2" descr="[UW Medicine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00800"/>
            <a:ext cx="2028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8382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7013" indent="-227013" algn="l">
              <a:buClr>
                <a:schemeClr val="accent6">
                  <a:lumMod val="50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Arial Rounded MT Bold" pitchFamily="34" charset="0"/>
              </a:defRPr>
            </a:lvl2pPr>
            <a:lvl3pPr marL="231775" indent="-231775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4pPr>
            <a:lvl5pPr marL="1146175" indent="-231775">
              <a:buFont typeface="Arial" pitchFamily="34" charset="0"/>
              <a:buChar char="‒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5pPr>
            <a:lvl7pPr marL="1597025" indent="-220663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7pPr>
            <a:lvl9pPr marL="682625" indent="-220663">
              <a:buFont typeface="Wingdings" pitchFamily="2" charset="2"/>
              <a:buChar char="ü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8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8200" y="6461125"/>
            <a:ext cx="685800" cy="3968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ADE40FF3-C223-4C30-A4EC-1692D64FD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t"/>
          <a:lstStyle>
            <a:lvl1pPr algn="ctr">
              <a:defRPr sz="1000" dirty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Confidential &amp; Proprietary to University of Washington Medicine </a:t>
            </a:r>
          </a:p>
        </p:txBody>
      </p:sp>
    </p:spTree>
    <p:extLst>
      <p:ext uri="{BB962C8B-B14F-4D97-AF65-F5344CB8AC3E}">
        <p14:creationId xmlns:p14="http://schemas.microsoft.com/office/powerpoint/2010/main" val="1395187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59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2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676400" y="1405783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37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9841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432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1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58803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26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54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2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273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4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7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4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828800"/>
            <a:ext cx="1524000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21528" y="4419600"/>
            <a:ext cx="9692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145536" y="1828800"/>
            <a:ext cx="5998464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838" y="4654296"/>
            <a:ext cx="7406640" cy="63093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1528" y="5413248"/>
            <a:ext cx="7406640" cy="630936"/>
          </a:xfrm>
        </p:spPr>
        <p:txBody>
          <a:bodyPr/>
          <a:lstStyle>
            <a:lvl1pPr marL="0" indent="0">
              <a:buFontTx/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618488" y="3483864"/>
            <a:ext cx="7406640" cy="704088"/>
          </a:xfrm>
        </p:spPr>
        <p:txBody>
          <a:bodyPr anchor="t"/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Client Name</a:t>
            </a:r>
          </a:p>
        </p:txBody>
      </p:sp>
    </p:spTree>
    <p:extLst>
      <p:ext uri="{BB962C8B-B14F-4D97-AF65-F5344CB8AC3E}">
        <p14:creationId xmlns:p14="http://schemas.microsoft.com/office/powerpoint/2010/main" val="4021063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400"/>
              </a:spcBef>
              <a:defRPr/>
            </a:lvl1pPr>
            <a:lvl2pPr marL="571500" indent="-228600">
              <a:spcBef>
                <a:spcPts val="400"/>
              </a:spcBef>
              <a:defRPr/>
            </a:lvl2pPr>
            <a:lvl3pPr marL="914400" indent="-228600">
              <a:spcBef>
                <a:spcPts val="400"/>
              </a:spcBef>
              <a:defRPr/>
            </a:lvl3pPr>
            <a:lvl4pPr marL="1257300" indent="-228600">
              <a:spcBef>
                <a:spcPts val="400"/>
              </a:spcBef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8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6"/>
          <a:stretch/>
        </p:blipFill>
        <p:spPr>
          <a:xfrm>
            <a:off x="1" y="0"/>
            <a:ext cx="9143999" cy="49434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" y="2427032"/>
            <a:ext cx="8961120" cy="1508760"/>
          </a:xfr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28900" y="3950553"/>
            <a:ext cx="3886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9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2509.003\415578(pptx)-E2 DD 5-26-18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7FA3-89B9-4484-9BD7-1317068E06A0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2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6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06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9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7815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67437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6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0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3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84767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4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70751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55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</a:rPr>
              <a:t>UW MEDICINE    </a:t>
            </a:r>
            <a:r>
              <a:rPr lang="en-US" sz="1000" dirty="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 dirty="0">
                <a:solidFill>
                  <a:srgbClr val="000000"/>
                </a:solidFill>
              </a:rPr>
              <a:t>   </a:t>
            </a:r>
            <a:r>
              <a:rPr lang="en-US" sz="1000" dirty="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30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9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9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53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3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1693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71024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58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1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92507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806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5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848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9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theme" Target="../theme/theme3.xml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theme" Target="../theme/theme4.xml"/><Relationship Id="rId7" Type="http://schemas.openxmlformats.org/officeDocument/2006/relationships/image" Target="../media/image7.png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5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1453896" cy="38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2" r:id="rId4"/>
    <p:sldLayoutId id="2147483663" r:id="rId5"/>
    <p:sldLayoutId id="2147483657" r:id="rId6"/>
    <p:sldLayoutId id="2147483664" r:id="rId7"/>
    <p:sldLayoutId id="2147483666" r:id="rId8"/>
    <p:sldLayoutId id="2147483655" r:id="rId9"/>
    <p:sldLayoutId id="2147483670" r:id="rId10"/>
    <p:sldLayoutId id="2147483673" r:id="rId11"/>
    <p:sldLayoutId id="2147483672" r:id="rId12"/>
    <p:sldLayoutId id="2147483671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03505" cy="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58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37160"/>
            <a:ext cx="89611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371600"/>
            <a:ext cx="877824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6477000"/>
            <a:ext cx="0" cy="2743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2509.003\415578(pptx)-E2 DD 5-26-18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328E7D40-1BFD-4CE3-AF97-AC402E978C25}"/>
              </a:ext>
            </a:extLst>
          </p:cNvPr>
          <p:cNvSpPr txBox="1">
            <a:spLocks/>
          </p:cNvSpPr>
          <p:nvPr userDrawn="1"/>
        </p:nvSpPr>
        <p:spPr>
          <a:xfrm>
            <a:off x="-18662" y="6441297"/>
            <a:ext cx="2895600" cy="4167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9595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prstClr val="black"/>
                </a:solidFill>
              </a:rPr>
              <a:t>CONFIDENTIAL </a:t>
            </a:r>
          </a:p>
          <a:p>
            <a:endParaRPr lang="en-US" sz="900" b="1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300C1C-DD4F-49BC-BBA2-3621E19BB4B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73952"/>
            <a:ext cx="1300292" cy="2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buClr>
          <a:schemeClr val="accent6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0" userDrawn="1">
          <p15:clr>
            <a:srgbClr val="F26B43"/>
          </p15:clr>
        </p15:guide>
        <p15:guide id="2" pos="56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2" y="4462461"/>
            <a:ext cx="7611536" cy="2438400"/>
          </a:xfrm>
        </p:spPr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INFRASTRUCTURE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AND APP/NEUROSURGEON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HOSPITALISTS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74"/>
          <a:stretch/>
        </p:blipFill>
        <p:spPr>
          <a:xfrm>
            <a:off x="0" y="0"/>
            <a:ext cx="9144000" cy="4114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81461"/>
            <a:ext cx="9144000" cy="37147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2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1028" name="Picture 4" descr="mage result for Perfect sto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761999"/>
            <a:ext cx="912607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87099"/>
            <a:ext cx="655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PERFECT STORM OF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PATIENT SATISFACTION SURVEYS,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PATIENT SAFETY EMPHASIS,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RESIDENT EDUCATION HOURS,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ACGME MILESTONES, RESIDENT CASE MINIMUMS AND SATISFACTION SURVEYS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953001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SCH: 8 FTE  </a:t>
            </a:r>
          </a:p>
          <a:p>
            <a:r>
              <a:rPr lang="en-US" dirty="0" smtClean="0"/>
              <a:t>12 HOURS A DAY/7 DAYS A WEEK</a:t>
            </a:r>
          </a:p>
          <a:p>
            <a:r>
              <a:rPr lang="en-US" dirty="0" smtClean="0"/>
              <a:t>ED, ICU, INPATIENT/OUTPATIENT</a:t>
            </a:r>
          </a:p>
          <a:p>
            <a:endParaRPr lang="en-US" dirty="0"/>
          </a:p>
          <a:p>
            <a:r>
              <a:rPr lang="en-US" b="1" u="sng" dirty="0" smtClean="0"/>
              <a:t>HMC: 18-20+ FTE </a:t>
            </a:r>
          </a:p>
          <a:p>
            <a:r>
              <a:rPr lang="en-US" dirty="0" smtClean="0"/>
              <a:t>12 HOURS A DAY 7 DAYS A WEEK AND 3 DAYS 24/7; INPATIENT/OUTPATIENT</a:t>
            </a:r>
          </a:p>
          <a:p>
            <a:endParaRPr lang="en-US" dirty="0"/>
          </a:p>
          <a:p>
            <a:r>
              <a:rPr lang="en-US" b="1" u="sng" dirty="0" smtClean="0"/>
              <a:t>UWMC: 6FTE:  </a:t>
            </a:r>
            <a:r>
              <a:rPr lang="en-US" dirty="0" smtClean="0"/>
              <a:t>12 HOURS A DAY/5 DAYS WEEK: FACULTY STATUS:INPATIENT/FACULTY </a:t>
            </a:r>
          </a:p>
          <a:p>
            <a:r>
              <a:rPr lang="en-US" dirty="0" smtClean="0"/>
              <a:t>CLINIC</a:t>
            </a:r>
          </a:p>
          <a:p>
            <a:endParaRPr lang="en-US" dirty="0"/>
          </a:p>
          <a:p>
            <a:r>
              <a:rPr lang="en-US" b="1" u="sng" dirty="0" smtClean="0"/>
              <a:t>VA: 2FTE</a:t>
            </a:r>
            <a:r>
              <a:rPr lang="en-US" dirty="0" smtClean="0"/>
              <a:t>: 12 HOURS/DAYS/24 CALL</a:t>
            </a:r>
          </a:p>
          <a:p>
            <a:r>
              <a:rPr lang="en-US" dirty="0" smtClean="0"/>
              <a:t>INPATIENT/OUTPATIENT/OR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MEDICINE: FOUR DISPARATE HOSPITALS, FOUR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3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9471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43270" y="1532467"/>
            <a:ext cx="6096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62000"/>
          </a:xfrm>
        </p:spPr>
        <p:txBody>
          <a:bodyPr>
            <a:normAutofit/>
          </a:bodyPr>
          <a:lstStyle/>
          <a:p>
            <a:r>
              <a:rPr lang="en-US" smtClean="0"/>
              <a:t>NEUROSURGEON HOSPITALIST</a:t>
            </a:r>
            <a:r>
              <a:rPr lang="en-US"/>
              <a:t> </a:t>
            </a:r>
            <a:r>
              <a:rPr lang="en-US" smtClean="0"/>
              <a:t>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4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6" name="Picture 5" descr="Screen shot 2013-02-24 at 1.1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3" y="762000"/>
            <a:ext cx="6477000" cy="3744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95525" y="4791075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0268" y="1019380"/>
            <a:ext cx="1859556" cy="4267200"/>
          </a:xfrm>
          <a:prstGeom prst="rect">
            <a:avLst/>
          </a:prstGeom>
          <a:gradFill>
            <a:gsLst>
              <a:gs pos="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i="1" dirty="0" err="1" smtClean="0"/>
              <a:t>Swot</a:t>
            </a:r>
            <a:r>
              <a:rPr lang="en-US" sz="5400" i="1" dirty="0" smtClean="0"/>
              <a:t> </a:t>
            </a:r>
            <a:r>
              <a:rPr lang="en-US" sz="2400" i="1" dirty="0" err="1" smtClean="0"/>
              <a:t>aNALYSIS</a:t>
            </a:r>
            <a:endParaRPr lang="en-US" sz="5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5</a:t>
            </a:fld>
            <a:endParaRPr lang="en-US" dirty="0">
              <a:solidFill>
                <a:srgbClr val="7C631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6361" y="1020931"/>
            <a:ext cx="1828800" cy="425320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84120" y="1033377"/>
            <a:ext cx="1828800" cy="425320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361" y="1039592"/>
            <a:ext cx="1828800" cy="423454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8711" y="4924839"/>
            <a:ext cx="1822825" cy="13430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7374" y="4929004"/>
            <a:ext cx="114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3548A"/>
                </a:solidFill>
              </a:rPr>
              <a:t>S</a:t>
            </a:r>
            <a:endParaRPr lang="en-US" sz="4800" dirty="0">
              <a:solidFill>
                <a:srgbClr val="5354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483" y="564415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3548A"/>
                </a:solidFill>
              </a:rPr>
              <a:t>Strengths</a:t>
            </a:r>
          </a:p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586167" y="4918731"/>
            <a:ext cx="1819656" cy="13441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3264" y="4935843"/>
            <a:ext cx="1819656" cy="13441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38818" y="4949541"/>
            <a:ext cx="1819656" cy="13441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91446" y="492900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3548A"/>
                </a:solidFill>
              </a:rPr>
              <a:t>T</a:t>
            </a:r>
            <a:endParaRPr lang="en-US" sz="4800" dirty="0">
              <a:solidFill>
                <a:srgbClr val="53548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7093" y="493584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3548A"/>
                </a:solidFill>
              </a:rPr>
              <a:t>O</a:t>
            </a:r>
            <a:endParaRPr lang="en-US" sz="4800" dirty="0">
              <a:solidFill>
                <a:srgbClr val="5354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7312" y="4953986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3548A"/>
                </a:solidFill>
              </a:rPr>
              <a:t>W</a:t>
            </a:r>
            <a:endParaRPr lang="en-US" sz="4800" dirty="0">
              <a:solidFill>
                <a:srgbClr val="53548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9614" y="1008486"/>
            <a:ext cx="1803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NEED MORE FTE BECAUSE SPREAD OVER MULTIPLE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LIMIT AT </a:t>
            </a:r>
            <a:r>
              <a:rPr lang="en-US" sz="2000" dirty="0" smtClean="0">
                <a:solidFill>
                  <a:schemeClr val="bg1"/>
                </a:solidFill>
              </a:rPr>
              <a:t>10 </a:t>
            </a:r>
            <a:r>
              <a:rPr lang="en-US" sz="1600" dirty="0" smtClean="0">
                <a:solidFill>
                  <a:schemeClr val="bg1"/>
                </a:solidFill>
              </a:rPr>
              <a:t>PATIENTS PER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553339" y="1008486"/>
            <a:ext cx="1741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MARKEDLY IMPROVED OUR SAFETY, PATIENT SATISFACTION</a:t>
            </a:r>
            <a:r>
              <a:rPr lang="en-US" sz="1600" dirty="0" smtClean="0">
                <a:solidFill>
                  <a:schemeClr val="bg1"/>
                </a:solidFill>
              </a:rPr>
              <a:t>,  AND RESIDENT EXPERIENCE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67371" y="1002859"/>
            <a:ext cx="1894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VERY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VERY MOBILE, EXTREMELY WELL TRAINED AND DESIRABLE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6089" y="562607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3548A"/>
                </a:solidFill>
              </a:rPr>
              <a:t>Threats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88540" y="5578810"/>
            <a:ext cx="140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3548A"/>
                </a:solidFill>
              </a:rPr>
              <a:t>Opportunities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26733" y="5601588"/>
            <a:ext cx="127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3548A"/>
                </a:solidFill>
              </a:rPr>
              <a:t>Weaknesses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8711" y="1009952"/>
            <a:ext cx="182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ALL HOSPITALS “ALL IN”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TAILORED, HOSPITAL SPECIFIC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8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IT IS PART OF OUR CULTURE</a:t>
            </a:r>
          </a:p>
          <a:p>
            <a:endParaRPr lang="en-US" b="1" dirty="0"/>
          </a:p>
          <a:p>
            <a:r>
              <a:rPr lang="en-US" b="1" dirty="0" smtClean="0"/>
              <a:t>IDEAL: ED</a:t>
            </a:r>
            <a:r>
              <a:rPr lang="en-US" b="1" dirty="0" smtClean="0"/>
              <a:t>, ICU, INPATIENT/OUTPATIENT, FACULTY </a:t>
            </a:r>
            <a:r>
              <a:rPr lang="en-US" b="1" dirty="0" smtClean="0"/>
              <a:t>CLINICS</a:t>
            </a:r>
          </a:p>
          <a:p>
            <a:endParaRPr lang="en-US" b="1" dirty="0"/>
          </a:p>
          <a:p>
            <a:r>
              <a:rPr lang="en-US" b="1" dirty="0" smtClean="0"/>
              <a:t>TAILORED HOSPITAL AND PRACTICE SPECIFIC APPROACH</a:t>
            </a:r>
          </a:p>
          <a:p>
            <a:endParaRPr lang="en-US" b="1" dirty="0"/>
          </a:p>
          <a:p>
            <a:r>
              <a:rPr lang="en-US" b="1" dirty="0" smtClean="0"/>
              <a:t>ENGAGE THEM, PAY THEM BUT EASY TO  LOOSE THEM</a:t>
            </a:r>
          </a:p>
          <a:p>
            <a:endParaRPr lang="en-US" b="1" dirty="0"/>
          </a:p>
          <a:p>
            <a:r>
              <a:rPr lang="en-US" b="1" dirty="0" smtClean="0"/>
              <a:t>FACULTY STATUS IS BEST MODEL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POINTS FROM SWOT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6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 SATISFACTION: INVEST IN EDUCATION AND TRAVEL</a:t>
            </a:r>
          </a:p>
          <a:p>
            <a:endParaRPr lang="en-US" b="1" dirty="0"/>
          </a:p>
          <a:p>
            <a:r>
              <a:rPr lang="en-US" b="1" dirty="0" smtClean="0"/>
              <a:t>CONSIDER PA’s WHO WANT TO GO TO THE OR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NEED THEM ALL TO GO TO THE ED, ICU BUT CREDENTIALLING IS A CHALLENGE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initiatives next 1-3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7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1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APP AND NEUROSURGEON</a:t>
            </a:r>
          </a:p>
          <a:p>
            <a:r>
              <a:rPr lang="en-US" sz="4400" b="1" dirty="0" smtClean="0"/>
              <a:t>HOSPITALIST IS ESSENTIAL FOR SURVIVAL OF OUR PATIENT CARE MODEL, SAFETY PROFILE, DEPARTMENT SUCCESS, RESIDENCY SATISFACTION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8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b="1" dirty="0" smtClean="0"/>
              <a:t>DEPARTMENT CULTURE AND MISSION </a:t>
            </a:r>
            <a:r>
              <a:rPr lang="en-US" b="1" dirty="0" smtClean="0"/>
              <a:t>MATTER: NOAH’S ARC PRINCIPLES</a:t>
            </a:r>
            <a:endParaRPr lang="en-US" b="1" dirty="0"/>
          </a:p>
          <a:p>
            <a:pPr marL="514350" indent="-514350">
              <a:buAutoNum type="arabicParenR"/>
            </a:pPr>
            <a:endParaRPr lang="en-US" b="1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DETAILS OF INFRASTRUCTURE ESSENTIAL</a:t>
            </a:r>
          </a:p>
          <a:p>
            <a:pPr marL="514350" indent="-514350">
              <a:buAutoNum type="arabicParenR"/>
            </a:pPr>
            <a:endParaRPr lang="en-US" b="1" dirty="0"/>
          </a:p>
          <a:p>
            <a:pPr marL="514350" indent="-514350">
              <a:buAutoNum type="arabicParenR"/>
            </a:pPr>
            <a:r>
              <a:rPr lang="en-US" b="1" dirty="0" smtClean="0"/>
              <a:t>IT IS ALL ABOUT THE PEOPLE.  NEED DISRUPTIVE </a:t>
            </a:r>
            <a:r>
              <a:rPr lang="en-US" b="1" dirty="0" smtClean="0"/>
              <a:t>THINKERS WHO BELIEVE IN TEAM SACRIFICE</a:t>
            </a:r>
            <a:endParaRPr lang="en-US" b="1" dirty="0" smtClean="0"/>
          </a:p>
          <a:p>
            <a:pPr marL="514350" indent="-514350">
              <a:buAutoNum type="arabicParenR"/>
            </a:pPr>
            <a:endParaRPr lang="en-US" b="1" dirty="0"/>
          </a:p>
          <a:p>
            <a:pPr marL="514350" indent="-514350">
              <a:buAutoNum type="arabicParenR"/>
            </a:pPr>
            <a:endParaRPr lang="en-US" b="1" dirty="0" smtClean="0"/>
          </a:p>
          <a:p>
            <a:pPr marL="514350" indent="-514350">
              <a:buAutoNum type="arabicParenR"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Uw</a:t>
            </a:r>
            <a:r>
              <a:rPr lang="en-US" dirty="0" smtClean="0"/>
              <a:t> neurological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9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1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plate_light-background_3-21-12 (1)">
  <a:themeElements>
    <a:clrScheme name="Custom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7030A0"/>
      </a:accent2>
      <a:accent3>
        <a:srgbClr val="A1834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ient or Pitch Presentation">
  <a:themeElements>
    <a:clrScheme name="ECG Color Scheme">
      <a:dk1>
        <a:sysClr val="windowText" lastClr="000000"/>
      </a:dk1>
      <a:lt1>
        <a:sysClr val="window" lastClr="FFFFFF"/>
      </a:lt1>
      <a:dk2>
        <a:srgbClr val="333E48"/>
      </a:dk2>
      <a:lt2>
        <a:srgbClr val="C7C7C7"/>
      </a:lt2>
      <a:accent1>
        <a:srgbClr val="4BBFCC"/>
      </a:accent1>
      <a:accent2>
        <a:srgbClr val="D9252E"/>
      </a:accent2>
      <a:accent3>
        <a:srgbClr val="959595"/>
      </a:accent3>
      <a:accent4>
        <a:srgbClr val="E9E9E9"/>
      </a:accent4>
      <a:accent5>
        <a:srgbClr val="1B9CAB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>
          <a:defRPr dirty="0" smtClean="0">
            <a:cs typeface="Times New Roman" panose="02020603050405020304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16872</TotalTime>
  <Words>281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Rounded MT Bold</vt:lpstr>
      <vt:lpstr>Calibri</vt:lpstr>
      <vt:lpstr>Georgia</vt:lpstr>
      <vt:lpstr>Goudy</vt:lpstr>
      <vt:lpstr>Rockwell</vt:lpstr>
      <vt:lpstr>Wingdings</vt:lpstr>
      <vt:lpstr>Template_light-background_3-21-12 (1)</vt:lpstr>
      <vt:lpstr>1_Template_light-background_3-21-12 (1)</vt:lpstr>
      <vt:lpstr>2_Template_light-background_3-21-12 (1)</vt:lpstr>
      <vt:lpstr>Client or Pitch Presentation</vt:lpstr>
      <vt:lpstr>3_Template_light-background_3-21-12 (1)</vt:lpstr>
      <vt:lpstr>4_Template_light-background_3-21-12 (1)</vt:lpstr>
      <vt:lpstr>PowerPoint Presentation</vt:lpstr>
      <vt:lpstr>OVERVIEW OF SUBJECT</vt:lpstr>
      <vt:lpstr>PRECISION MEDICINE: FOUR DISPARATE HOSPITALS, FOUR MODELS</vt:lpstr>
      <vt:lpstr>NEUROSURGEON HOSPITALIST MODEL </vt:lpstr>
      <vt:lpstr>Swot aNALYSIS</vt:lpstr>
      <vt:lpstr>LEARNING POINTS FROM SWOT </vt:lpstr>
      <vt:lpstr>Key initiatives next 1-3 years</vt:lpstr>
      <vt:lpstr>Summary/Conclusions</vt:lpstr>
      <vt:lpstr>Uw neurological surgery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Rich Ellenbogen</cp:lastModifiedBy>
  <cp:revision>395</cp:revision>
  <cp:lastPrinted>2019-03-20T21:13:38Z</cp:lastPrinted>
  <dcterms:created xsi:type="dcterms:W3CDTF">2012-07-01T20:36:09Z</dcterms:created>
  <dcterms:modified xsi:type="dcterms:W3CDTF">2019-05-18T22:54:46Z</dcterms:modified>
</cp:coreProperties>
</file>