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1"/>
  </p:notesMasterIdLst>
  <p:handoutMasterIdLst>
    <p:handoutMasterId r:id="rId32"/>
  </p:handoutMasterIdLst>
  <p:sldIdLst>
    <p:sldId id="568" r:id="rId2"/>
    <p:sldId id="606" r:id="rId3"/>
    <p:sldId id="597" r:id="rId4"/>
    <p:sldId id="624" r:id="rId5"/>
    <p:sldId id="607" r:id="rId6"/>
    <p:sldId id="602" r:id="rId7"/>
    <p:sldId id="625" r:id="rId8"/>
    <p:sldId id="608" r:id="rId9"/>
    <p:sldId id="603" r:id="rId10"/>
    <p:sldId id="627" r:id="rId11"/>
    <p:sldId id="634" r:id="rId12"/>
    <p:sldId id="621" r:id="rId13"/>
    <p:sldId id="635" r:id="rId14"/>
    <p:sldId id="610" r:id="rId15"/>
    <p:sldId id="626" r:id="rId16"/>
    <p:sldId id="622" r:id="rId17"/>
    <p:sldId id="623" r:id="rId18"/>
    <p:sldId id="633" r:id="rId19"/>
    <p:sldId id="628" r:id="rId20"/>
    <p:sldId id="613" r:id="rId21"/>
    <p:sldId id="630" r:id="rId22"/>
    <p:sldId id="619" r:id="rId23"/>
    <p:sldId id="620" r:id="rId24"/>
    <p:sldId id="629" r:id="rId25"/>
    <p:sldId id="617" r:id="rId26"/>
    <p:sldId id="636" r:id="rId27"/>
    <p:sldId id="618" r:id="rId28"/>
    <p:sldId id="632" r:id="rId29"/>
    <p:sldId id="601" r:id="rId30"/>
  </p:sldIdLst>
  <p:sldSz cx="9144000" cy="6858000" type="screen4x3"/>
  <p:notesSz cx="6858000" cy="9296400"/>
  <p:custDataLst>
    <p:tags r:id="rId33"/>
  </p:custDataLst>
  <p:defaultTextStyle>
    <a:defPPr>
      <a:defRPr lang="en-US"/>
    </a:defPPr>
    <a:lvl1pPr algn="l" rtl="0" eaLnBrk="0" fontAlgn="base" hangingPunct="0">
      <a:spcBef>
        <a:spcPct val="0"/>
      </a:spcBef>
      <a:spcAft>
        <a:spcPct val="0"/>
      </a:spcAft>
      <a:defRPr sz="2000" b="1" kern="1200">
        <a:solidFill>
          <a:schemeClr val="bg1"/>
        </a:solidFill>
        <a:latin typeface="Arial" charset="0"/>
        <a:ea typeface="+mn-ea"/>
        <a:cs typeface="+mn-cs"/>
      </a:defRPr>
    </a:lvl1pPr>
    <a:lvl2pPr marL="457200" algn="l" rtl="0" eaLnBrk="0" fontAlgn="base" hangingPunct="0">
      <a:spcBef>
        <a:spcPct val="0"/>
      </a:spcBef>
      <a:spcAft>
        <a:spcPct val="0"/>
      </a:spcAft>
      <a:defRPr sz="2000" b="1" kern="1200">
        <a:solidFill>
          <a:schemeClr val="bg1"/>
        </a:solidFill>
        <a:latin typeface="Arial" charset="0"/>
        <a:ea typeface="+mn-ea"/>
        <a:cs typeface="+mn-cs"/>
      </a:defRPr>
    </a:lvl2pPr>
    <a:lvl3pPr marL="914400" algn="l" rtl="0" eaLnBrk="0" fontAlgn="base" hangingPunct="0">
      <a:spcBef>
        <a:spcPct val="0"/>
      </a:spcBef>
      <a:spcAft>
        <a:spcPct val="0"/>
      </a:spcAft>
      <a:defRPr sz="2000" b="1" kern="1200">
        <a:solidFill>
          <a:schemeClr val="bg1"/>
        </a:solidFill>
        <a:latin typeface="Arial" charset="0"/>
        <a:ea typeface="+mn-ea"/>
        <a:cs typeface="+mn-cs"/>
      </a:defRPr>
    </a:lvl3pPr>
    <a:lvl4pPr marL="1371600" algn="l" rtl="0" eaLnBrk="0" fontAlgn="base" hangingPunct="0">
      <a:spcBef>
        <a:spcPct val="0"/>
      </a:spcBef>
      <a:spcAft>
        <a:spcPct val="0"/>
      </a:spcAft>
      <a:defRPr sz="2000" b="1" kern="1200">
        <a:solidFill>
          <a:schemeClr val="bg1"/>
        </a:solidFill>
        <a:latin typeface="Arial" charset="0"/>
        <a:ea typeface="+mn-ea"/>
        <a:cs typeface="+mn-cs"/>
      </a:defRPr>
    </a:lvl4pPr>
    <a:lvl5pPr marL="1828800" algn="l" rtl="0" eaLnBrk="0" fontAlgn="base" hangingPunct="0">
      <a:spcBef>
        <a:spcPct val="0"/>
      </a:spcBef>
      <a:spcAft>
        <a:spcPct val="0"/>
      </a:spcAft>
      <a:defRPr sz="2000" b="1" kern="1200">
        <a:solidFill>
          <a:schemeClr val="bg1"/>
        </a:solidFill>
        <a:latin typeface="Arial" charset="0"/>
        <a:ea typeface="+mn-ea"/>
        <a:cs typeface="+mn-cs"/>
      </a:defRPr>
    </a:lvl5pPr>
    <a:lvl6pPr marL="2286000" algn="l" defTabSz="914400" rtl="0" eaLnBrk="1" latinLnBrk="0" hangingPunct="1">
      <a:defRPr sz="2000" b="1" kern="1200">
        <a:solidFill>
          <a:schemeClr val="bg1"/>
        </a:solidFill>
        <a:latin typeface="Arial" charset="0"/>
        <a:ea typeface="+mn-ea"/>
        <a:cs typeface="+mn-cs"/>
      </a:defRPr>
    </a:lvl6pPr>
    <a:lvl7pPr marL="2743200" algn="l" defTabSz="914400" rtl="0" eaLnBrk="1" latinLnBrk="0" hangingPunct="1">
      <a:defRPr sz="2000" b="1" kern="1200">
        <a:solidFill>
          <a:schemeClr val="bg1"/>
        </a:solidFill>
        <a:latin typeface="Arial" charset="0"/>
        <a:ea typeface="+mn-ea"/>
        <a:cs typeface="+mn-cs"/>
      </a:defRPr>
    </a:lvl7pPr>
    <a:lvl8pPr marL="3200400" algn="l" defTabSz="914400" rtl="0" eaLnBrk="1" latinLnBrk="0" hangingPunct="1">
      <a:defRPr sz="2000" b="1" kern="1200">
        <a:solidFill>
          <a:schemeClr val="bg1"/>
        </a:solidFill>
        <a:latin typeface="Arial" charset="0"/>
        <a:ea typeface="+mn-ea"/>
        <a:cs typeface="+mn-cs"/>
      </a:defRPr>
    </a:lvl8pPr>
    <a:lvl9pPr marL="3657600" algn="l" defTabSz="914400" rtl="0" eaLnBrk="1" latinLnBrk="0" hangingPunct="1">
      <a:defRPr sz="2000" b="1" kern="1200">
        <a:solidFill>
          <a:schemeClr val="bg1"/>
        </a:solidFill>
        <a:latin typeface="Arial" charset="0"/>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Petelle" initials="KP" lastIdx="1" clrIdx="0">
    <p:extLst>
      <p:ext uri="{19B8F6BF-5375-455C-9EA6-DF929625EA0E}">
        <p15:presenceInfo xmlns:p15="http://schemas.microsoft.com/office/powerpoint/2012/main" userId="S-1-5-21-41968455-1121848323-526660263-1778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0"/>
    <a:srgbClr val="76BD71"/>
    <a:srgbClr val="FF3C3D"/>
    <a:srgbClr val="A70050"/>
    <a:srgbClr val="5784C5"/>
    <a:srgbClr val="4B73AB"/>
    <a:srgbClr val="77A36F"/>
    <a:srgbClr val="E8A735"/>
    <a:srgbClr val="E8A339"/>
    <a:srgbClr val="467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689" autoAdjust="0"/>
  </p:normalViewPr>
  <p:slideViewPr>
    <p:cSldViewPr snapToGrid="0">
      <p:cViewPr>
        <p:scale>
          <a:sx n="96" d="100"/>
          <a:sy n="96" d="100"/>
        </p:scale>
        <p:origin x="444" y="44"/>
      </p:cViewPr>
      <p:guideLst>
        <p:guide orient="horz" pos="2496"/>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604"/>
    </p:cViewPr>
  </p:sorterViewPr>
  <p:notesViewPr>
    <p:cSldViewPr snapToGrid="0">
      <p:cViewPr varScale="1">
        <p:scale>
          <a:sx n="70" d="100"/>
          <a:sy n="70" d="100"/>
        </p:scale>
        <p:origin x="-2250" y="-11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0050" name="Rectangle 2"/>
          <p:cNvSpPr>
            <a:spLocks noGrp="1" noChangeArrowheads="1"/>
          </p:cNvSpPr>
          <p:nvPr>
            <p:ph type="hdr" sz="quarter"/>
          </p:nvPr>
        </p:nvSpPr>
        <p:spPr bwMode="auto">
          <a:xfrm>
            <a:off x="0" y="-14288"/>
            <a:ext cx="760413"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defTabSz="931863">
              <a:defRPr sz="1200" b="0">
                <a:solidFill>
                  <a:srgbClr val="474747"/>
                </a:solidFill>
              </a:defRPr>
            </a:lvl1pPr>
          </a:lstStyle>
          <a:p>
            <a:endParaRPr lang="en-US"/>
          </a:p>
        </p:txBody>
      </p:sp>
      <p:sp>
        <p:nvSpPr>
          <p:cNvPr id="1410051" name="Rectangle 3"/>
          <p:cNvSpPr>
            <a:spLocks noGrp="1" noChangeArrowheads="1"/>
          </p:cNvSpPr>
          <p:nvPr>
            <p:ph type="dt" sz="quarter" idx="1"/>
          </p:nvPr>
        </p:nvSpPr>
        <p:spPr bwMode="auto">
          <a:xfrm>
            <a:off x="5943600" y="-14288"/>
            <a:ext cx="914400" cy="274638"/>
          </a:xfrm>
          <a:prstGeom prst="rect">
            <a:avLst/>
          </a:prstGeom>
          <a:noFill/>
          <a:ln w="9525">
            <a:noFill/>
            <a:miter lim="800000"/>
            <a:headEnd/>
            <a:tailEnd/>
          </a:ln>
          <a:effectLst/>
        </p:spPr>
        <p:txBody>
          <a:bodyPr vert="horz" wrap="none" lIns="93177" tIns="46589" rIns="93177" bIns="46589" numCol="1" anchor="t" anchorCtr="0" compatLnSpc="1">
            <a:prstTxWarp prst="textNoShape">
              <a:avLst/>
            </a:prstTxWarp>
            <a:spAutoFit/>
          </a:bodyPr>
          <a:lstStyle>
            <a:lvl1pPr algn="r" defTabSz="931863">
              <a:defRPr sz="1200" b="0">
                <a:solidFill>
                  <a:srgbClr val="474747"/>
                </a:solidFill>
              </a:defRPr>
            </a:lvl1pPr>
          </a:lstStyle>
          <a:p>
            <a:endParaRPr lang="en-US"/>
          </a:p>
        </p:txBody>
      </p:sp>
      <p:sp>
        <p:nvSpPr>
          <p:cNvPr id="1410053" name="Rectangle 5"/>
          <p:cNvSpPr>
            <a:spLocks noGrp="1" noChangeArrowheads="1"/>
          </p:cNvSpPr>
          <p:nvPr>
            <p:ph type="sldNum" sz="quarter" idx="3"/>
          </p:nvPr>
        </p:nvSpPr>
        <p:spPr bwMode="auto">
          <a:xfrm>
            <a:off x="6484938" y="9021763"/>
            <a:ext cx="373062" cy="274637"/>
          </a:xfrm>
          <a:prstGeom prst="rect">
            <a:avLst/>
          </a:prstGeom>
          <a:noFill/>
          <a:ln w="9525">
            <a:noFill/>
            <a:miter lim="800000"/>
            <a:headEnd/>
            <a:tailEnd/>
          </a:ln>
          <a:effectLst/>
        </p:spPr>
        <p:txBody>
          <a:bodyPr vert="horz" wrap="none" lIns="93177" tIns="46589" rIns="93177" bIns="46589" numCol="1" anchor="b" anchorCtr="0" compatLnSpc="1">
            <a:prstTxWarp prst="textNoShape">
              <a:avLst/>
            </a:prstTxWarp>
            <a:spAutoFit/>
          </a:bodyPr>
          <a:lstStyle>
            <a:lvl1pPr algn="r" defTabSz="931863">
              <a:defRPr sz="1200" b="0">
                <a:solidFill>
                  <a:srgbClr val="474747"/>
                </a:solidFill>
              </a:defRPr>
            </a:lvl1pPr>
          </a:lstStyle>
          <a:p>
            <a:fld id="{E9BF1EA9-1DE5-4D0D-9DC9-5C92465C2818}" type="slidenum">
              <a:rPr lang="en-US"/>
              <a:pPr/>
              <a:t>‹#›</a:t>
            </a:fld>
            <a:endParaRPr lang="en-US"/>
          </a:p>
        </p:txBody>
      </p:sp>
    </p:spTree>
    <p:extLst>
      <p:ext uri="{BB962C8B-B14F-4D97-AF65-F5344CB8AC3E}">
        <p14:creationId xmlns:p14="http://schemas.microsoft.com/office/powerpoint/2010/main" val="342471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b="0">
                <a:solidFill>
                  <a:srgbClr val="000052"/>
                </a:solidFill>
              </a:defRPr>
            </a:lvl1pPr>
          </a:lstStyle>
          <a:p>
            <a:endParaRPr lang="en-US"/>
          </a:p>
        </p:txBody>
      </p:sp>
      <p:sp>
        <p:nvSpPr>
          <p:cNvPr id="7885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b="0">
                <a:solidFill>
                  <a:srgbClr val="000052"/>
                </a:solidFill>
              </a:defRPr>
            </a:lvl1pPr>
          </a:lstStyle>
          <a:p>
            <a:endParaRPr lang="en-US"/>
          </a:p>
        </p:txBody>
      </p:sp>
      <p:sp>
        <p:nvSpPr>
          <p:cNvPr id="788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78853"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55"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b="0">
                <a:solidFill>
                  <a:srgbClr val="000052"/>
                </a:solidFill>
              </a:defRPr>
            </a:lvl1pPr>
          </a:lstStyle>
          <a:p>
            <a:fld id="{AE825233-37C7-4EA0-914D-215BCF8766FC}" type="slidenum">
              <a:rPr lang="en-US"/>
              <a:pPr/>
              <a:t>‹#›</a:t>
            </a:fld>
            <a:endParaRPr lang="en-US"/>
          </a:p>
        </p:txBody>
      </p:sp>
    </p:spTree>
    <p:extLst>
      <p:ext uri="{BB962C8B-B14F-4D97-AF65-F5344CB8AC3E}">
        <p14:creationId xmlns:p14="http://schemas.microsoft.com/office/powerpoint/2010/main" val="206130265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thejns.or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scholar.google.com/scholar_url?url=http://thejns.org/doi/abs/10.3171/2014.12.JNS141348&amp;hl=en&amp;sa=T&amp;oi=gsb&amp;ct=res&amp;cd=0&amp;ei=cxXfVsOQMJLjjAH6vZHIDw&amp;scisig=AAGBfm07YK7pf7eFt_b9w226GcmaeG1qmg"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s://www.ncbi.nlm.nih.gov/pubmed/?term=McCartney%20S%5bAuthor%5d&amp;cauthor=true&amp;cauthor_uid=29424650" TargetMode="External"/><Relationship Id="rId13" Type="http://schemas.openxmlformats.org/officeDocument/2006/relationships/hyperlink" Target="https://www.ncbi.nlm.nih.gov/pubmed/?term=Mack%20WJ%5bAuthor%5d&amp;cauthor=true&amp;cauthor_uid=29424650" TargetMode="External"/><Relationship Id="rId18" Type="http://schemas.openxmlformats.org/officeDocument/2006/relationships/hyperlink" Target="https://www.ncbi.nlm.nih.gov/pubmed/?term=Giannotta%20SL%5bAuthor%5d&amp;cauthor=true&amp;cauthor_uid=29424650" TargetMode="External"/><Relationship Id="rId3" Type="http://schemas.openxmlformats.org/officeDocument/2006/relationships/hyperlink" Target="https://www.ncbi.nlm.nih.gov/pubmed/29424650" TargetMode="External"/><Relationship Id="rId7" Type="http://schemas.openxmlformats.org/officeDocument/2006/relationships/hyperlink" Target="https://www.ncbi.nlm.nih.gov/pubmed/?term=Donoho%20DA%5bAuthor%5d&amp;cauthor=true&amp;cauthor_uid=29424650" TargetMode="External"/><Relationship Id="rId12" Type="http://schemas.openxmlformats.org/officeDocument/2006/relationships/hyperlink" Target="https://www.ncbi.nlm.nih.gov/pubmed/?term=Cheng%20JS%5bAuthor%5d&amp;cauthor=true&amp;cauthor_uid=29424650" TargetMode="External"/><Relationship Id="rId17" Type="http://schemas.openxmlformats.org/officeDocument/2006/relationships/hyperlink" Target="https://www.ncbi.nlm.nih.gov/pubmed/?term=Stroink%20AR%5bAuthor%5d&amp;cauthor=true&amp;cauthor_uid=29424650" TargetMode="External"/><Relationship Id="rId2" Type="http://schemas.openxmlformats.org/officeDocument/2006/relationships/slide" Target="../slides/slide21.xml"/><Relationship Id="rId16" Type="http://schemas.openxmlformats.org/officeDocument/2006/relationships/hyperlink" Target="https://www.ncbi.nlm.nih.gov/pubmed/?term=Prall%20JA%5bAuthor%5d&amp;cauthor=true&amp;cauthor_uid=29424650" TargetMode="External"/><Relationship Id="rId1" Type="http://schemas.openxmlformats.org/officeDocument/2006/relationships/notesMaster" Target="../notesMasters/notesMaster1.xml"/><Relationship Id="rId6" Type="http://schemas.openxmlformats.org/officeDocument/2006/relationships/hyperlink" Target="https://www.ncbi.nlm.nih.gov/pubmed/?term=Wen%20T%5bAuthor%5d&amp;cauthor=true&amp;cauthor_uid=29424650" TargetMode="External"/><Relationship Id="rId11" Type="http://schemas.openxmlformats.org/officeDocument/2006/relationships/hyperlink" Target="https://www.ncbi.nlm.nih.gov/pubmed/?term=Cohen-Gadol%20AA%5bAuthor%5d&amp;cauthor=true&amp;cauthor_uid=29424650" TargetMode="External"/><Relationship Id="rId5" Type="http://schemas.openxmlformats.org/officeDocument/2006/relationships/hyperlink" Target="https://www.ncbi.nlm.nih.gov/pubmed/?term=Buchanan%20IA%5bAuthor%5d&amp;cauthor=true&amp;cauthor_uid=29424650" TargetMode="External"/><Relationship Id="rId15" Type="http://schemas.openxmlformats.org/officeDocument/2006/relationships/hyperlink" Target="https://www.ncbi.nlm.nih.gov/pubmed/?term=Swartz%20KR%5bAuthor%5d&amp;cauthor=true&amp;cauthor_uid=29424650" TargetMode="External"/><Relationship Id="rId10" Type="http://schemas.openxmlformats.org/officeDocument/2006/relationships/hyperlink" Target="https://www.ncbi.nlm.nih.gov/pubmed/?term=Khalessi%20AA%5bAuthor%5d&amp;cauthor=true&amp;cauthor_uid=29424650" TargetMode="External"/><Relationship Id="rId19" Type="http://schemas.openxmlformats.org/officeDocument/2006/relationships/hyperlink" Target="https://www.ncbi.nlm.nih.gov/pubmed/?term=Klimo%20P%20Jr.%5bAuthor%5d&amp;cauthor=true&amp;cauthor_uid=29424650" TargetMode="External"/><Relationship Id="rId4" Type="http://schemas.openxmlformats.org/officeDocument/2006/relationships/hyperlink" Target="https://www.ncbi.nlm.nih.gov/pubmed/?term=Attenello%20FJ%5bAuthor%5d&amp;cauthor=true&amp;cauthor_uid=29424650" TargetMode="External"/><Relationship Id="rId9" Type="http://schemas.openxmlformats.org/officeDocument/2006/relationships/hyperlink" Target="https://www.ncbi.nlm.nih.gov/pubmed/?term=Cen%20SY%5bAuthor%5d&amp;cauthor=true&amp;cauthor_uid=29424650" TargetMode="External"/><Relationship Id="rId14" Type="http://schemas.openxmlformats.org/officeDocument/2006/relationships/hyperlink" Target="https://www.ncbi.nlm.nih.gov/pubmed/?term=Schirmer%20CM%5bAuthor%5d&amp;cauthor=true&amp;cauthor_uid=2942465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D631C-1877-4A24-ACD7-2C41E2CABE45}" type="slidenum">
              <a:rPr lang="en-US"/>
              <a:pPr/>
              <a:t>1</a:t>
            </a:fld>
            <a:endParaRPr lang="en-US"/>
          </a:p>
        </p:txBody>
      </p:sp>
      <p:sp>
        <p:nvSpPr>
          <p:cNvPr id="9944066" name="Rectangle 2"/>
          <p:cNvSpPr>
            <a:spLocks noGrp="1" noRot="1" noChangeAspect="1" noChangeArrowheads="1" noTextEdit="1"/>
          </p:cNvSpPr>
          <p:nvPr>
            <p:ph type="sldImg"/>
          </p:nvPr>
        </p:nvSpPr>
        <p:spPr>
          <a:ln/>
        </p:spPr>
      </p:sp>
      <p:sp>
        <p:nvSpPr>
          <p:cNvPr id="9944067" name="Rectangle 3"/>
          <p:cNvSpPr>
            <a:spLocks noGrp="1" noChangeArrowheads="1"/>
          </p:cNvSpPr>
          <p:nvPr>
            <p:ph type="body" idx="1"/>
          </p:nvPr>
        </p:nvSpPr>
        <p:spPr/>
        <p:txBody>
          <a:bodyPr/>
          <a:lstStyle/>
          <a:p>
            <a:r>
              <a:rPr lang="en-US" dirty="0"/>
              <a:t>NOTE: This is the concluding session of the meeting.</a:t>
            </a:r>
          </a:p>
          <a:p>
            <a:endParaRPr lang="en-US" dirty="0"/>
          </a:p>
          <a:p>
            <a:r>
              <a:rPr lang="en-US" dirty="0"/>
              <a:t>About the Society of Neurological Surgeons:</a:t>
            </a:r>
          </a:p>
          <a:p>
            <a:r>
              <a:rPr lang="en-US" dirty="0"/>
              <a:t>The Society of Neurological Surgeons (the "Senior Society") is the American society of leaders in neurosurgical residency education, and is the oldest neurosurgical society in the world. Academic department chairman, residency program directors, and other key individuals comprise the active membership of the Society. The membership is limited to 200 active members, while senior, inactive and honorary members fill out the remainder of the Society.</a:t>
            </a:r>
          </a:p>
          <a:p>
            <a:endParaRPr lang="en-US" dirty="0"/>
          </a:p>
          <a:p>
            <a:r>
              <a:rPr lang="en-US" dirty="0"/>
              <a:t>In accordance with Article II of the Constitution and Bylaws of the Society, the purpose of the Society in carrying on the traditions of the founding members will be:</a:t>
            </a:r>
          </a:p>
          <a:p>
            <a:pPr marL="171450" indent="-171450">
              <a:buFont typeface="Arial" panose="020B0604020202020204" pitchFamily="34" charset="0"/>
              <a:buChar char="•"/>
            </a:pPr>
            <a:r>
              <a:rPr lang="en-US" dirty="0"/>
              <a:t>The continuing development of the field of neurological surgery including graduate and post-graduate education.</a:t>
            </a:r>
          </a:p>
          <a:p>
            <a:pPr marL="171450" indent="-171450">
              <a:buFont typeface="Arial" panose="020B0604020202020204" pitchFamily="34" charset="0"/>
              <a:buChar char="•"/>
            </a:pPr>
            <a:r>
              <a:rPr lang="en-US" dirty="0"/>
              <a:t>To bestow recognition upon persons of outstanding ability and excellence in their work and teaching. Such recognition may be bestowed by appointment to membership or by appearance on the programs at appropriate times.</a:t>
            </a:r>
          </a:p>
          <a:p>
            <a:pPr marL="171450" indent="-171450">
              <a:buFont typeface="Arial" panose="020B0604020202020204" pitchFamily="34" charset="0"/>
              <a:buChar char="•"/>
            </a:pPr>
            <a:r>
              <a:rPr lang="en-US" dirty="0"/>
              <a:t>To enhance the role and stature of neurosurgical units in academic medical centers</a:t>
            </a:r>
          </a:p>
          <a:p>
            <a:pPr marL="171450" indent="-171450">
              <a:buFont typeface="Arial" panose="020B0604020202020204" pitchFamily="34" charset="0"/>
              <a:buChar char="•"/>
            </a:pPr>
            <a:r>
              <a:rPr lang="en-US" dirty="0"/>
              <a:t>To insure that patients with nervous system disease received the highest quality of care.</a:t>
            </a:r>
          </a:p>
          <a:p>
            <a:pPr marL="171450" indent="-171450">
              <a:buFont typeface="Arial" panose="020B0604020202020204" pitchFamily="34" charset="0"/>
              <a:buChar char="•"/>
            </a:pPr>
            <a:r>
              <a:rPr lang="en-US" dirty="0"/>
              <a:t>To encourage and support research in neurosciences.</a:t>
            </a:r>
          </a:p>
          <a:p>
            <a:endParaRPr lang="en-US" dirty="0"/>
          </a:p>
        </p:txBody>
      </p:sp>
    </p:spTree>
    <p:extLst>
      <p:ext uri="{BB962C8B-B14F-4D97-AF65-F5344CB8AC3E}">
        <p14:creationId xmlns:p14="http://schemas.microsoft.com/office/powerpoint/2010/main" val="1593708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challenge in education is less related to what’s happening in government or the public sphere.</a:t>
            </a:r>
            <a:r>
              <a:rPr lang="en-US" baseline="0" dirty="0"/>
              <a:t> </a:t>
            </a:r>
          </a:p>
          <a:p>
            <a:pPr marL="171450" indent="-171450">
              <a:buFont typeface="Arial" panose="020B0604020202020204" pitchFamily="34" charset="0"/>
              <a:buChar char="•"/>
            </a:pPr>
            <a:r>
              <a:rPr lang="en-US" baseline="0" dirty="0"/>
              <a:t>Instead, </a:t>
            </a:r>
            <a:r>
              <a:rPr lang="en-US" dirty="0"/>
              <a:t>we’re being challenged by the explosion in medical knowledge and the expectations of our learners. </a:t>
            </a:r>
          </a:p>
        </p:txBody>
      </p:sp>
      <p:sp>
        <p:nvSpPr>
          <p:cNvPr id="4" name="Slide Number Placeholder 3"/>
          <p:cNvSpPr>
            <a:spLocks noGrp="1"/>
          </p:cNvSpPr>
          <p:nvPr>
            <p:ph type="sldNum" sz="quarter" idx="10"/>
          </p:nvPr>
        </p:nvSpPr>
        <p:spPr/>
        <p:txBody>
          <a:bodyPr/>
          <a:lstStyle/>
          <a:p>
            <a:fld id="{AE825233-37C7-4EA0-914D-215BCF8766FC}" type="slidenum">
              <a:rPr lang="en-US" smtClean="0"/>
              <a:pPr/>
              <a:t>10</a:t>
            </a:fld>
            <a:endParaRPr lang="en-US"/>
          </a:p>
        </p:txBody>
      </p:sp>
    </p:spTree>
    <p:extLst>
      <p:ext uri="{BB962C8B-B14F-4D97-AF65-F5344CB8AC3E}">
        <p14:creationId xmlns:p14="http://schemas.microsoft.com/office/powerpoint/2010/main" val="1825859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Fact</a:t>
            </a:r>
            <a:r>
              <a:rPr lang="en-US" sz="1100" baseline="0" dirty="0"/>
              <a:t> accumulation is not a sustainable measurement of medical students today – nor is it an ideal approach to train the doctors of tomorrow.</a:t>
            </a:r>
          </a:p>
          <a:p>
            <a:pPr marL="171450" indent="-171450">
              <a:buFont typeface="Arial" panose="020B0604020202020204" pitchFamily="34" charset="0"/>
              <a:buChar char="•"/>
            </a:pPr>
            <a:r>
              <a:rPr lang="en-US" sz="1100" dirty="0"/>
              <a:t>New “deep learning” artificial intelligence (AI) algorithms are showing promise in performing medical work which until recently was thought only capable of being done by humans.</a:t>
            </a:r>
          </a:p>
          <a:p>
            <a:pPr marL="171450" indent="-171450">
              <a:buFont typeface="Arial" panose="020B0604020202020204" pitchFamily="34" charset="0"/>
              <a:buChar char="•"/>
            </a:pPr>
            <a:r>
              <a:rPr lang="en-US" sz="1100" dirty="0"/>
              <a:t>People are increasingly suggesting that this technology may soon replace physicians.</a:t>
            </a:r>
          </a:p>
          <a:p>
            <a:pPr marL="171450" indent="-171450">
              <a:buFont typeface="Arial" panose="020B0604020202020204" pitchFamily="34" charset="0"/>
              <a:buChar char="•"/>
            </a:pPr>
            <a:r>
              <a:rPr lang="en-US" sz="1100" baseline="0" dirty="0"/>
              <a:t>These algorithms have shown success in radiology, pathology, ophthalmology, and cardiology – with machines’ abilities to detect disease (or even predict it) performing better than human experts.</a:t>
            </a:r>
          </a:p>
          <a:p>
            <a:pPr marL="628650" lvl="1" indent="-171450">
              <a:buFont typeface="Arial" panose="020B0604020202020204" pitchFamily="34" charset="0"/>
              <a:buChar char="•"/>
            </a:pPr>
            <a:r>
              <a:rPr lang="en-US" sz="1100" baseline="0" dirty="0"/>
              <a:t>For example: </a:t>
            </a:r>
            <a:r>
              <a:rPr lang="en-US" sz="1100" dirty="0"/>
              <a:t>UK researchers gave data on 295,000 patients to machine learning algorithms to allow them to correlate medical history with rates of heart attacks. Then the algorithms were given 82,000 patient records and asked to predict who would have heart attacks (these patients subsequent history of heart attacks were already known). The algorithms’ results were compared to the predictions based on current “best practice” American College of Cardiology/ American Heart Association (ACC/AHA) guidelines. All four AI methods performed significantly better than the ACC/AHA guidelines. The best algorithm correctly predicted 7.6% more events than the ACC/AHA method, and raised 1.6% fewer false alarms. In the test sample, that’s 355 more</a:t>
            </a:r>
            <a:r>
              <a:rPr lang="en-US" sz="1100" baseline="0" dirty="0"/>
              <a:t> </a:t>
            </a:r>
            <a:r>
              <a:rPr lang="en-US" sz="1100" dirty="0"/>
              <a:t>patients whose lives could have been saved.</a:t>
            </a:r>
          </a:p>
          <a:p>
            <a:r>
              <a:rPr lang="en-US" sz="1100" dirty="0"/>
              <a:t>Source: https://www.forbes.com/sites/paulhsieh/2017/04/30/ai-in-medicine-rise-of-the-machines/#52f0bfc3abb0 </a:t>
            </a:r>
          </a:p>
        </p:txBody>
      </p:sp>
      <p:sp>
        <p:nvSpPr>
          <p:cNvPr id="4" name="Slide Number Placeholder 3"/>
          <p:cNvSpPr>
            <a:spLocks noGrp="1"/>
          </p:cNvSpPr>
          <p:nvPr>
            <p:ph type="sldNum" sz="quarter" idx="10"/>
          </p:nvPr>
        </p:nvSpPr>
        <p:spPr/>
        <p:txBody>
          <a:bodyPr/>
          <a:lstStyle/>
          <a:p>
            <a:fld id="{AE825233-37C7-4EA0-914D-215BCF8766FC}" type="slidenum">
              <a:rPr lang="en-US" smtClean="0"/>
              <a:pPr/>
              <a:t>11</a:t>
            </a:fld>
            <a:endParaRPr lang="en-US"/>
          </a:p>
        </p:txBody>
      </p:sp>
    </p:spTree>
    <p:extLst>
      <p:ext uri="{BB962C8B-B14F-4D97-AF65-F5344CB8AC3E}">
        <p14:creationId xmlns:p14="http://schemas.microsoft.com/office/powerpoint/2010/main" val="3262380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dirty="0"/>
              <a:t>But in fact, advances</a:t>
            </a:r>
            <a:r>
              <a:rPr lang="en-US" baseline="0" dirty="0"/>
              <a:t> in AI are </a:t>
            </a:r>
            <a:r>
              <a:rPr lang="en-US" dirty="0"/>
              <a:t>making medical educators think beyond simple facts, which Watson is great at, to other necessary competencies for physicians.</a:t>
            </a:r>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Which is why we are shifting our focus from</a:t>
            </a:r>
            <a:r>
              <a:rPr lang="en-US" altLang="en-US" baseline="0" dirty="0">
                <a:latin typeface="Arial" panose="020B0604020202020204" pitchFamily="34" charset="0"/>
              </a:rPr>
              <a:t> an accumulation of facts to competencies.  When our students graduate, we want to be assured that they are competent physicians, capable of practicing throughout many changes over time.</a:t>
            </a:r>
          </a:p>
          <a:p>
            <a:pPr marL="171450" indent="-171450">
              <a:buFont typeface="Arial" panose="020B0604020202020204" pitchFamily="34" charset="0"/>
              <a:buChar char="•"/>
            </a:pPr>
            <a:r>
              <a:rPr lang="en-US" altLang="en-US" baseline="0" dirty="0">
                <a:latin typeface="Arial" panose="020B0604020202020204" pitchFamily="34" charset="0"/>
              </a:rPr>
              <a:t>This is especially important as our profession becomes more specialized—we need to ensure that all physicians have foundational core competencies, and that individual specialties identify core competencies within each field. </a:t>
            </a:r>
          </a:p>
          <a:p>
            <a:pPr marL="171450" indent="-171450">
              <a:buFont typeface="Arial" panose="020B0604020202020204" pitchFamily="34" charset="0"/>
              <a:buChar char="•"/>
            </a:pPr>
            <a:r>
              <a:rPr lang="en-US" altLang="en-US" baseline="0" dirty="0">
                <a:latin typeface="Arial" panose="020B0604020202020204" pitchFamily="34" charset="0"/>
              </a:rPr>
              <a:t>As educators, we must focus on creating well-rounded physicians who are prepared for the complexity of medicine tomorrow and in the coming decades.</a:t>
            </a:r>
            <a:endParaRPr lang="en-US" altLang="en-US" dirty="0">
              <a:latin typeface="Arial" panose="020B0604020202020204" pitchFamily="34" charset="0"/>
            </a:endParaRPr>
          </a:p>
          <a:p>
            <a:endParaRPr lang="en-US" dirty="0">
              <a:latin typeface="Arial" panose="020B0604020202020204" pitchFamily="34" charset="0"/>
            </a:endParaRPr>
          </a:p>
        </p:txBody>
      </p:sp>
      <p:sp>
        <p:nvSpPr>
          <p:cNvPr id="7885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000" b="1">
                <a:solidFill>
                  <a:schemeClr val="bg1"/>
                </a:solidFill>
                <a:latin typeface="Arial" panose="020B0604020202020204" pitchFamily="34" charset="0"/>
              </a:defRPr>
            </a:lvl1pPr>
            <a:lvl2pPr marL="742950" indent="-285750" defTabSz="931863">
              <a:defRPr sz="2000" b="1">
                <a:solidFill>
                  <a:schemeClr val="bg1"/>
                </a:solidFill>
                <a:latin typeface="Arial" panose="020B0604020202020204" pitchFamily="34" charset="0"/>
              </a:defRPr>
            </a:lvl2pPr>
            <a:lvl3pPr marL="1143000" indent="-228600" defTabSz="931863">
              <a:defRPr sz="2000" b="1">
                <a:solidFill>
                  <a:schemeClr val="bg1"/>
                </a:solidFill>
                <a:latin typeface="Arial" panose="020B0604020202020204" pitchFamily="34" charset="0"/>
              </a:defRPr>
            </a:lvl3pPr>
            <a:lvl4pPr marL="1600200" indent="-228600" defTabSz="931863">
              <a:defRPr sz="2000" b="1">
                <a:solidFill>
                  <a:schemeClr val="bg1"/>
                </a:solidFill>
                <a:latin typeface="Arial" panose="020B0604020202020204" pitchFamily="34" charset="0"/>
              </a:defRPr>
            </a:lvl4pPr>
            <a:lvl5pPr marL="2057400" indent="-228600" defTabSz="931863">
              <a:defRPr sz="2000" b="1">
                <a:solidFill>
                  <a:schemeClr val="bg1"/>
                </a:solidFill>
                <a:latin typeface="Arial" panose="020B0604020202020204" pitchFamily="34" charset="0"/>
              </a:defRPr>
            </a:lvl5pPr>
            <a:lvl6pPr marL="2514600" indent="-228600" defTabSz="931863" eaLnBrk="0" fontAlgn="base" hangingPunct="0">
              <a:spcBef>
                <a:spcPct val="0"/>
              </a:spcBef>
              <a:spcAft>
                <a:spcPct val="0"/>
              </a:spcAft>
              <a:defRPr sz="2000" b="1">
                <a:solidFill>
                  <a:schemeClr val="bg1"/>
                </a:solidFill>
                <a:latin typeface="Arial" panose="020B0604020202020204" pitchFamily="34" charset="0"/>
              </a:defRPr>
            </a:lvl6pPr>
            <a:lvl7pPr marL="2971800" indent="-228600" defTabSz="931863" eaLnBrk="0" fontAlgn="base" hangingPunct="0">
              <a:spcBef>
                <a:spcPct val="0"/>
              </a:spcBef>
              <a:spcAft>
                <a:spcPct val="0"/>
              </a:spcAft>
              <a:defRPr sz="2000" b="1">
                <a:solidFill>
                  <a:schemeClr val="bg1"/>
                </a:solidFill>
                <a:latin typeface="Arial" panose="020B0604020202020204" pitchFamily="34" charset="0"/>
              </a:defRPr>
            </a:lvl7pPr>
            <a:lvl8pPr marL="3429000" indent="-228600" defTabSz="931863" eaLnBrk="0" fontAlgn="base" hangingPunct="0">
              <a:spcBef>
                <a:spcPct val="0"/>
              </a:spcBef>
              <a:spcAft>
                <a:spcPct val="0"/>
              </a:spcAft>
              <a:defRPr sz="2000" b="1">
                <a:solidFill>
                  <a:schemeClr val="bg1"/>
                </a:solidFill>
                <a:latin typeface="Arial" panose="020B0604020202020204" pitchFamily="34" charset="0"/>
              </a:defRPr>
            </a:lvl8pPr>
            <a:lvl9pPr marL="3886200" indent="-228600" defTabSz="931863" eaLnBrk="0" fontAlgn="base" hangingPunct="0">
              <a:spcBef>
                <a:spcPct val="0"/>
              </a:spcBef>
              <a:spcAft>
                <a:spcPct val="0"/>
              </a:spcAft>
              <a:defRPr sz="2000" b="1">
                <a:solidFill>
                  <a:schemeClr val="bg1"/>
                </a:solidFill>
                <a:latin typeface="Arial" panose="020B0604020202020204" pitchFamily="34" charset="0"/>
              </a:defRPr>
            </a:lvl9pPr>
          </a:lstStyle>
          <a:p>
            <a:fld id="{310721A8-7210-4284-B618-82C9CB7FBCA0}" type="slidenum">
              <a:rPr lang="en-US" sz="1200" b="0">
                <a:solidFill>
                  <a:srgbClr val="000052"/>
                </a:solidFill>
              </a:rPr>
              <a:pPr/>
              <a:t>12</a:t>
            </a:fld>
            <a:endParaRPr lang="en-US" sz="1200" b="0">
              <a:solidFill>
                <a:srgbClr val="000052"/>
              </a:solidFill>
            </a:endParaRPr>
          </a:p>
        </p:txBody>
      </p:sp>
    </p:spTree>
    <p:extLst>
      <p:ext uri="{BB962C8B-B14F-4D97-AF65-F5344CB8AC3E}">
        <p14:creationId xmlns:p14="http://schemas.microsoft.com/office/powerpoint/2010/main" val="3194048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dirty="0"/>
              <a:t>Medical knowledge is only one of 8 domains. </a:t>
            </a:r>
          </a:p>
          <a:p>
            <a:pPr marL="171450" indent="-171450">
              <a:buFont typeface="Arial" panose="020B0604020202020204" pitchFamily="34" charset="0"/>
              <a:buChar char="•"/>
              <a:defRPr/>
            </a:pPr>
            <a:r>
              <a:rPr lang="en-US" dirty="0"/>
              <a:t>Of the other 8, I don’t see Watson replacing them. </a:t>
            </a:r>
          </a:p>
          <a:p>
            <a:pPr marL="171450" indent="-171450">
              <a:buFont typeface="Arial" panose="020B0604020202020204" pitchFamily="34" charset="0"/>
              <a:buChar char="•"/>
              <a:defRPr/>
            </a:pPr>
            <a:r>
              <a:rPr lang="en-US" dirty="0"/>
              <a:t>Watson is a machine, not a team player.</a:t>
            </a:r>
            <a:r>
              <a:rPr lang="en-US" baseline="0" dirty="0"/>
              <a:t> It</a:t>
            </a:r>
            <a:r>
              <a:rPr lang="en-US" dirty="0"/>
              <a:t> can’t convey empathy or compassion. </a:t>
            </a:r>
          </a:p>
          <a:p>
            <a:pPr marL="171450" indent="-171450">
              <a:buFont typeface="Arial" panose="020B0604020202020204" pitchFamily="34" charset="0"/>
              <a:buChar char="•"/>
              <a:defRPr/>
            </a:pPr>
            <a:r>
              <a:rPr lang="en-US" dirty="0"/>
              <a:t>These are the 8 domains</a:t>
            </a:r>
            <a:r>
              <a:rPr lang="en-US" baseline="0" dirty="0"/>
              <a:t> identified by Englander et al that make a complete health care provider:</a:t>
            </a:r>
            <a:endParaRPr lang="en-US" dirty="0"/>
          </a:p>
          <a:p>
            <a:pPr marL="628650" lvl="1" indent="-171450">
              <a:buFont typeface="Arial" panose="020B0604020202020204" pitchFamily="34" charset="0"/>
              <a:buChar char="•"/>
              <a:defRPr/>
            </a:pPr>
            <a:r>
              <a:rPr lang="en-US" dirty="0"/>
              <a:t>Patient Care</a:t>
            </a:r>
          </a:p>
          <a:p>
            <a:pPr marL="628650" lvl="1" indent="-171450">
              <a:buFont typeface="Arial" panose="020B0604020202020204" pitchFamily="34" charset="0"/>
              <a:buChar char="•"/>
              <a:defRPr/>
            </a:pPr>
            <a:r>
              <a:rPr lang="en-US" dirty="0"/>
              <a:t>Medical Knowledge</a:t>
            </a:r>
          </a:p>
          <a:p>
            <a:pPr marL="628650" lvl="1" indent="-171450">
              <a:buFont typeface="Arial" panose="020B0604020202020204" pitchFamily="34" charset="0"/>
              <a:buChar char="•"/>
              <a:defRPr/>
            </a:pPr>
            <a:r>
              <a:rPr lang="en-US" dirty="0" err="1"/>
              <a:t>Interprofessional</a:t>
            </a:r>
            <a:r>
              <a:rPr lang="en-US" dirty="0"/>
              <a:t> Collaboration</a:t>
            </a:r>
          </a:p>
          <a:p>
            <a:pPr marL="628650" lvl="1" indent="-171450">
              <a:buFont typeface="Arial" panose="020B0604020202020204" pitchFamily="34" charset="0"/>
              <a:buChar char="•"/>
              <a:defRPr/>
            </a:pPr>
            <a:r>
              <a:rPr lang="en-US" dirty="0"/>
              <a:t>Personal and Professional development</a:t>
            </a:r>
          </a:p>
          <a:p>
            <a:pPr marL="628650" lvl="1" indent="-171450">
              <a:buFont typeface="Arial" panose="020B0604020202020204" pitchFamily="34" charset="0"/>
              <a:buChar char="•"/>
              <a:defRPr/>
            </a:pPr>
            <a:r>
              <a:rPr lang="en-US" dirty="0"/>
              <a:t>Systems-based practices</a:t>
            </a:r>
          </a:p>
          <a:p>
            <a:pPr marL="628650" lvl="1" indent="-171450">
              <a:buFont typeface="Arial" panose="020B0604020202020204" pitchFamily="34" charset="0"/>
              <a:buChar char="•"/>
              <a:defRPr/>
            </a:pPr>
            <a:r>
              <a:rPr lang="en-US" dirty="0"/>
              <a:t>Practice-based learning and improvement</a:t>
            </a:r>
          </a:p>
          <a:p>
            <a:pPr marL="628650" lvl="1" indent="-171450">
              <a:buFont typeface="Arial" panose="020B0604020202020204" pitchFamily="34" charset="0"/>
              <a:buChar char="•"/>
              <a:defRPr/>
            </a:pPr>
            <a:r>
              <a:rPr lang="en-US" dirty="0"/>
              <a:t>Professionalism</a:t>
            </a:r>
          </a:p>
          <a:p>
            <a:pPr marL="628650" lvl="1" indent="-171450">
              <a:buFont typeface="Arial" panose="020B0604020202020204" pitchFamily="34" charset="0"/>
              <a:buChar char="•"/>
              <a:defRPr/>
            </a:pPr>
            <a:r>
              <a:rPr lang="en-US" dirty="0"/>
              <a:t>Interpersonal and communication skills</a:t>
            </a:r>
          </a:p>
          <a:p>
            <a:pPr marL="171450" indent="-171450">
              <a:buFont typeface="Arial" panose="020B0604020202020204" pitchFamily="34" charset="0"/>
              <a:buChar char="•"/>
              <a:defRPr/>
            </a:pPr>
            <a:r>
              <a:rPr lang="en-US" dirty="0"/>
              <a:t>These eight domains expand upon the current 6 domains used by ACGME/ABMS.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solidFill>
                <a:schemeClr val="bg2">
                  <a:lumMod val="50000"/>
                </a:schemeClr>
              </a:solidFill>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solidFill>
                  <a:schemeClr val="bg2">
                    <a:lumMod val="50000"/>
                  </a:schemeClr>
                </a:solidFill>
              </a:rPr>
              <a:t>Source: Englander R, Cameron T, Ballard AJ, Dodge J, Bull J, Aschenbrener CA. 2013. “Toward a Common Taxonomy of Competency Domains for the Health Professions and Competencies for Physicians.” </a:t>
            </a:r>
            <a:r>
              <a:rPr lang="en-US" i="1" dirty="0" err="1">
                <a:solidFill>
                  <a:schemeClr val="bg2">
                    <a:lumMod val="50000"/>
                  </a:schemeClr>
                </a:solidFill>
              </a:rPr>
              <a:t>Acad</a:t>
            </a:r>
            <a:r>
              <a:rPr lang="en-US" i="1" dirty="0">
                <a:solidFill>
                  <a:schemeClr val="bg2">
                    <a:lumMod val="50000"/>
                  </a:schemeClr>
                </a:solidFill>
              </a:rPr>
              <a:t> Med </a:t>
            </a:r>
            <a:r>
              <a:rPr lang="en-US" dirty="0">
                <a:solidFill>
                  <a:schemeClr val="bg2">
                    <a:lumMod val="50000"/>
                  </a:schemeClr>
                </a:solidFill>
              </a:rPr>
              <a:t>88(8): 1088-1094. </a:t>
            </a:r>
          </a:p>
        </p:txBody>
      </p:sp>
      <p:sp>
        <p:nvSpPr>
          <p:cNvPr id="12698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63">
              <a:defRPr sz="2000" b="1">
                <a:solidFill>
                  <a:schemeClr val="bg1"/>
                </a:solidFill>
                <a:latin typeface="Arial" panose="020B0604020202020204" pitchFamily="34" charset="0"/>
              </a:defRPr>
            </a:lvl1pPr>
            <a:lvl2pPr marL="742950" indent="-285750" defTabSz="931863">
              <a:defRPr sz="2000" b="1">
                <a:solidFill>
                  <a:schemeClr val="bg1"/>
                </a:solidFill>
                <a:latin typeface="Arial" panose="020B0604020202020204" pitchFamily="34" charset="0"/>
              </a:defRPr>
            </a:lvl2pPr>
            <a:lvl3pPr marL="1143000" indent="-228600" defTabSz="931863">
              <a:defRPr sz="2000" b="1">
                <a:solidFill>
                  <a:schemeClr val="bg1"/>
                </a:solidFill>
                <a:latin typeface="Arial" panose="020B0604020202020204" pitchFamily="34" charset="0"/>
              </a:defRPr>
            </a:lvl3pPr>
            <a:lvl4pPr marL="1600200" indent="-228600" defTabSz="931863">
              <a:defRPr sz="2000" b="1">
                <a:solidFill>
                  <a:schemeClr val="bg1"/>
                </a:solidFill>
                <a:latin typeface="Arial" panose="020B0604020202020204" pitchFamily="34" charset="0"/>
              </a:defRPr>
            </a:lvl4pPr>
            <a:lvl5pPr marL="2057400" indent="-228600" defTabSz="931863">
              <a:defRPr sz="2000" b="1">
                <a:solidFill>
                  <a:schemeClr val="bg1"/>
                </a:solidFill>
                <a:latin typeface="Arial" panose="020B0604020202020204" pitchFamily="34" charset="0"/>
              </a:defRPr>
            </a:lvl5pPr>
            <a:lvl6pPr marL="2514600" indent="-228600" defTabSz="931863" eaLnBrk="0" fontAlgn="base" hangingPunct="0">
              <a:spcBef>
                <a:spcPct val="0"/>
              </a:spcBef>
              <a:spcAft>
                <a:spcPct val="0"/>
              </a:spcAft>
              <a:defRPr sz="2000" b="1">
                <a:solidFill>
                  <a:schemeClr val="bg1"/>
                </a:solidFill>
                <a:latin typeface="Arial" panose="020B0604020202020204" pitchFamily="34" charset="0"/>
              </a:defRPr>
            </a:lvl6pPr>
            <a:lvl7pPr marL="2971800" indent="-228600" defTabSz="931863" eaLnBrk="0" fontAlgn="base" hangingPunct="0">
              <a:spcBef>
                <a:spcPct val="0"/>
              </a:spcBef>
              <a:spcAft>
                <a:spcPct val="0"/>
              </a:spcAft>
              <a:defRPr sz="2000" b="1">
                <a:solidFill>
                  <a:schemeClr val="bg1"/>
                </a:solidFill>
                <a:latin typeface="Arial" panose="020B0604020202020204" pitchFamily="34" charset="0"/>
              </a:defRPr>
            </a:lvl7pPr>
            <a:lvl8pPr marL="3429000" indent="-228600" defTabSz="931863" eaLnBrk="0" fontAlgn="base" hangingPunct="0">
              <a:spcBef>
                <a:spcPct val="0"/>
              </a:spcBef>
              <a:spcAft>
                <a:spcPct val="0"/>
              </a:spcAft>
              <a:defRPr sz="2000" b="1">
                <a:solidFill>
                  <a:schemeClr val="bg1"/>
                </a:solidFill>
                <a:latin typeface="Arial" panose="020B0604020202020204" pitchFamily="34" charset="0"/>
              </a:defRPr>
            </a:lvl8pPr>
            <a:lvl9pPr marL="3886200" indent="-228600" defTabSz="931863" eaLnBrk="0" fontAlgn="base" hangingPunct="0">
              <a:spcBef>
                <a:spcPct val="0"/>
              </a:spcBef>
              <a:spcAft>
                <a:spcPct val="0"/>
              </a:spcAft>
              <a:defRPr sz="2000" b="1">
                <a:solidFill>
                  <a:schemeClr val="bg1"/>
                </a:solidFill>
                <a:latin typeface="Arial" panose="020B0604020202020204" pitchFamily="34" charset="0"/>
              </a:defRPr>
            </a:lvl9pPr>
          </a:lstStyle>
          <a:p>
            <a:fld id="{FFEF8596-7247-4FAE-A936-E8968B5B8DD1}" type="slidenum">
              <a:rPr lang="en-US" sz="1200" b="0" smtClean="0">
                <a:solidFill>
                  <a:srgbClr val="000052"/>
                </a:solidFill>
              </a:rPr>
              <a:pPr/>
              <a:t>13</a:t>
            </a:fld>
            <a:endParaRPr lang="en-US" sz="1200" b="0">
              <a:solidFill>
                <a:srgbClr val="000052"/>
              </a:solidFill>
            </a:endParaRPr>
          </a:p>
        </p:txBody>
      </p:sp>
    </p:spTree>
    <p:extLst>
      <p:ext uri="{BB962C8B-B14F-4D97-AF65-F5344CB8AC3E}">
        <p14:creationId xmlns:p14="http://schemas.microsoft.com/office/powerpoint/2010/main" val="2056526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Learners are now</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more easily able to access and share information that they may have traditionally received in lectures.</a:t>
            </a:r>
            <a:endParaRPr lang="en-US" sz="11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dirty="0"/>
              <a:t>Our learners are no longer satisfied with us sitting them down in a lecture hall and forcing them to listen to a sage on a stage. </a:t>
            </a:r>
          </a:p>
          <a:p>
            <a:pPr marL="171450" lvl="0" indent="-171450">
              <a:buFont typeface="Arial" panose="020B0604020202020204" pitchFamily="34" charset="0"/>
              <a:buChar char="•"/>
            </a:pPr>
            <a:r>
              <a:rPr lang="en-US" dirty="0"/>
              <a:t>They want to learn when it suits them and by whatever mode suits them. </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New models of learner interaction are emerging to question traditional models for teaching and learning medicine.  These new models include MOOCs,</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IPE,</a:t>
            </a:r>
            <a:r>
              <a:rPr lang="en-US" sz="1200" kern="1200" baseline="0" dirty="0">
                <a:solidFill>
                  <a:schemeClr val="tx1"/>
                </a:solidFill>
                <a:effectLst/>
                <a:latin typeface="Arial" charset="0"/>
                <a:ea typeface="+mn-ea"/>
                <a:cs typeface="+mn-cs"/>
              </a:rPr>
              <a:t> case-based learning, distance technology, virtual reality, and more.</a:t>
            </a:r>
            <a:endParaRPr lang="en-US" sz="11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If we are truly going to embrace competency-based learning to produce well-prepared physicians, we must examine every part of the current curriculum for opportunities to train in the competencies.</a:t>
            </a:r>
            <a:endParaRPr lang="en-US" sz="1100" kern="1200" dirty="0">
              <a:solidFill>
                <a:schemeClr val="tx1"/>
              </a:solidFill>
              <a:effectLst/>
              <a:latin typeface="Arial" charset="0"/>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14</a:t>
            </a:fld>
            <a:endParaRPr lang="en-US"/>
          </a:p>
        </p:txBody>
      </p:sp>
    </p:spTree>
    <p:extLst>
      <p:ext uri="{BB962C8B-B14F-4D97-AF65-F5344CB8AC3E}">
        <p14:creationId xmlns:p14="http://schemas.microsoft.com/office/powerpoint/2010/main" val="1194942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Social inequities and ongoing division are also </a:t>
            </a:r>
            <a:r>
              <a:rPr lang="en-US" baseline="0" dirty="0"/>
              <a:t>major challenges to health in the United States.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15</a:t>
            </a:fld>
            <a:endParaRPr lang="en-US"/>
          </a:p>
        </p:txBody>
      </p:sp>
    </p:spTree>
    <p:extLst>
      <p:ext uri="{BB962C8B-B14F-4D97-AF65-F5344CB8AC3E}">
        <p14:creationId xmlns:p14="http://schemas.microsoft.com/office/powerpoint/2010/main" val="1356129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Despite how much we spend on health care, we have profound health disparities,</a:t>
            </a:r>
            <a:r>
              <a:rPr lang="en-US" baseline="0" dirty="0"/>
              <a:t> which </a:t>
            </a:r>
            <a:r>
              <a:rPr lang="en-US" dirty="0"/>
              <a:t>align with income and educational disparities in America. </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Equity is central to quality care,</a:t>
            </a:r>
            <a:r>
              <a:rPr lang="en-US" sz="1200" kern="1200" baseline="0" dirty="0">
                <a:solidFill>
                  <a:schemeClr val="tx1"/>
                </a:solidFill>
                <a:effectLst/>
                <a:latin typeface="Arial" charset="0"/>
                <a:ea typeface="+mn-ea"/>
                <a:cs typeface="+mn-cs"/>
              </a:rPr>
              <a:t> and academic medicine needs to l</a:t>
            </a:r>
            <a:r>
              <a:rPr lang="en-US" sz="1200" kern="1200" dirty="0">
                <a:solidFill>
                  <a:schemeClr val="tx1"/>
                </a:solidFill>
                <a:effectLst/>
                <a:latin typeface="Arial" charset="0"/>
                <a:ea typeface="+mn-ea"/>
                <a:cs typeface="+mn-cs"/>
              </a:rPr>
              <a:t>ead in the search for equity—not because of any political ideology, but because of the clear evidence that equitable access to care helps us fulfill our commitments to our patients.</a:t>
            </a:r>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16</a:t>
            </a:fld>
            <a:endParaRPr lang="en-US"/>
          </a:p>
        </p:txBody>
      </p:sp>
    </p:spTree>
    <p:extLst>
      <p:ext uri="{BB962C8B-B14F-4D97-AF65-F5344CB8AC3E}">
        <p14:creationId xmlns:p14="http://schemas.microsoft.com/office/powerpoint/2010/main" val="3314764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Arial" charset="0"/>
                <a:ea typeface="+mn-ea"/>
                <a:cs typeface="+mn-cs"/>
              </a:rPr>
              <a:t>(Photos, clockwise from upper</a:t>
            </a:r>
            <a:r>
              <a:rPr lang="en-US" sz="1200" kern="1200" baseline="0" dirty="0">
                <a:solidFill>
                  <a:schemeClr val="tx1"/>
                </a:solidFill>
                <a:effectLst/>
                <a:latin typeface="Arial" charset="0"/>
                <a:ea typeface="+mn-ea"/>
                <a:cs typeface="+mn-cs"/>
              </a:rPr>
              <a:t> left</a:t>
            </a:r>
            <a:r>
              <a:rPr lang="en-US" sz="1200" kern="1200" dirty="0">
                <a:solidFill>
                  <a:schemeClr val="tx1"/>
                </a:solidFill>
                <a:effectLst/>
                <a:latin typeface="Arial" charset="0"/>
                <a:ea typeface="+mn-ea"/>
                <a:cs typeface="+mn-cs"/>
              </a:rPr>
              <a:t>: Hospital food service staff, community health outreach in an African-American barbershop , diverse </a:t>
            </a:r>
            <a:r>
              <a:rPr lang="en-US" sz="1200" kern="1200" baseline="0" dirty="0">
                <a:solidFill>
                  <a:schemeClr val="tx1"/>
                </a:solidFill>
                <a:effectLst/>
                <a:latin typeface="Arial" charset="0"/>
                <a:ea typeface="+mn-ea"/>
                <a:cs typeface="+mn-cs"/>
              </a:rPr>
              <a:t>physicians, interfaith chapel at Penn State Children’s Hospital in Hershey)</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dirty="0"/>
              <a:t>At a time when those gaps are widening, academic institutions are the shining exemplars of places that embrace diversity and inclusion. </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Academic medicine is a big tent.</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Academic medical centers are arguably the institutions that are –</a:t>
            </a:r>
            <a:r>
              <a:rPr lang="en-US" sz="1200" kern="1200" baseline="0" dirty="0">
                <a:solidFill>
                  <a:schemeClr val="tx1"/>
                </a:solidFill>
                <a:effectLst/>
                <a:latin typeface="Arial" charset="0"/>
                <a:ea typeface="+mn-ea"/>
                <a:cs typeface="+mn-cs"/>
              </a:rPr>
              <a:t> and </a:t>
            </a:r>
            <a:r>
              <a:rPr lang="en-US" sz="1200" kern="1200" dirty="0">
                <a:solidFill>
                  <a:schemeClr val="tx1"/>
                </a:solidFill>
                <a:effectLst/>
                <a:latin typeface="Arial" charset="0"/>
                <a:ea typeface="+mn-ea"/>
                <a:cs typeface="+mn-cs"/>
              </a:rPr>
              <a:t>must be – the most open, inclusive, culturally diverse, and economically diverse</a:t>
            </a:r>
            <a:r>
              <a:rPr lang="en-US" sz="1200" kern="1200" baseline="0" dirty="0">
                <a:solidFill>
                  <a:schemeClr val="tx1"/>
                </a:solidFill>
                <a:effectLst/>
                <a:latin typeface="Arial" charset="0"/>
                <a:ea typeface="+mn-ea"/>
                <a:cs typeface="+mn-cs"/>
              </a:rPr>
              <a:t> in our country.</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AMCs include some of the lowest and highest paid people working in the same organization—from</a:t>
            </a:r>
            <a:r>
              <a:rPr lang="en-US" sz="1200" kern="1200" baseline="0" dirty="0">
                <a:solidFill>
                  <a:schemeClr val="tx1"/>
                </a:solidFill>
                <a:effectLst/>
                <a:latin typeface="Arial" charset="0"/>
                <a:ea typeface="+mn-ea"/>
                <a:cs typeface="+mn-cs"/>
              </a:rPr>
              <a:t> the hospital CEO to food service employees</a:t>
            </a:r>
            <a:r>
              <a:rPr lang="en-US" sz="1200" kern="1200" dirty="0">
                <a:solidFill>
                  <a:schemeClr val="tx1"/>
                </a:solidFill>
                <a:effectLst/>
                <a:latin typeface="Arial" charset="0"/>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Moreover, the outreach taking</a:t>
            </a:r>
            <a:r>
              <a:rPr lang="en-US" sz="1200" kern="1200" baseline="0" dirty="0">
                <a:solidFill>
                  <a:schemeClr val="tx1"/>
                </a:solidFill>
                <a:effectLst/>
                <a:latin typeface="Arial" charset="0"/>
                <a:ea typeface="+mn-ea"/>
                <a:cs typeface="+mn-cs"/>
              </a:rPr>
              <a:t> place at our institutions helps meet members of the community where they are, in places like black barbershops and other community centers.</a:t>
            </a:r>
            <a:endParaRPr lang="en-US" sz="12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You can argue that AMCs are temples to science, but I’m always struck that if you happen to walk by the chapel or meditation room, it’s inclusive or ecumenical.  It has to be. It must embrace everybody.</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I have a deep seated belief, affirmed by my visits to our institutions, that academic health centers are unique, extraordinary places in so many ways.  But we can continue to get better.</a:t>
            </a:r>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17</a:t>
            </a:fld>
            <a:endParaRPr lang="en-US"/>
          </a:p>
        </p:txBody>
      </p:sp>
    </p:spTree>
    <p:extLst>
      <p:ext uri="{BB962C8B-B14F-4D97-AF65-F5344CB8AC3E}">
        <p14:creationId xmlns:p14="http://schemas.microsoft.com/office/powerpoint/2010/main" val="1673691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400" kern="1200" dirty="0">
                <a:solidFill>
                  <a:schemeClr val="tx1"/>
                </a:solidFill>
                <a:effectLst/>
                <a:latin typeface="Arial" charset="0"/>
                <a:ea typeface="+mn-ea"/>
                <a:cs typeface="+mn-cs"/>
              </a:rPr>
              <a:t>Our institutions are both economic anchors and microcosms of their communities. </a:t>
            </a:r>
          </a:p>
          <a:p>
            <a:pPr marL="171450" lvl="0" indent="-171450">
              <a:buFont typeface="Arial" panose="020B0604020202020204" pitchFamily="34" charset="0"/>
              <a:buChar char="•"/>
            </a:pPr>
            <a:r>
              <a:rPr lang="en-US" sz="1400" dirty="0"/>
              <a:t>Increasingly, we’re the source of opportunity for people in our communities through the jobs we create.  </a:t>
            </a:r>
          </a:p>
          <a:p>
            <a:pPr marL="171450" lvl="0" indent="-171450">
              <a:buFont typeface="Arial" panose="020B0604020202020204" pitchFamily="34" charset="0"/>
              <a:buChar char="•"/>
            </a:pPr>
            <a:r>
              <a:rPr lang="en-US" sz="1400" kern="1200" dirty="0">
                <a:solidFill>
                  <a:schemeClr val="tx1"/>
                </a:solidFill>
                <a:effectLst/>
                <a:latin typeface="Arial" charset="0"/>
                <a:ea typeface="+mn-ea"/>
                <a:cs typeface="+mn-cs"/>
              </a:rPr>
              <a:t>A</a:t>
            </a:r>
            <a:r>
              <a:rPr lang="en-US" sz="1400" kern="1200" baseline="0" dirty="0">
                <a:solidFill>
                  <a:schemeClr val="tx1"/>
                </a:solidFill>
                <a:effectLst/>
                <a:latin typeface="Arial" charset="0"/>
                <a:ea typeface="+mn-ea"/>
                <a:cs typeface="+mn-cs"/>
              </a:rPr>
              <a:t>n AAMC study conducted in 2017 found that academic medicine supports 6.3M jobs in the U.S. (2.7M direct, 3.7M indirect).  Appropriate attention to diversity and inclusion at our institutions can have a significant effect on the community. </a:t>
            </a:r>
            <a:endParaRPr lang="en-US" sz="14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400" kern="1200" dirty="0">
                <a:solidFill>
                  <a:schemeClr val="tx1"/>
                </a:solidFill>
                <a:effectLst/>
                <a:latin typeface="Arial" charset="0"/>
                <a:ea typeface="+mn-ea"/>
                <a:cs typeface="+mn-cs"/>
              </a:rPr>
              <a:t>However, the case for diversity is not just about improving numerical representation.  Diversity plays an essential role in solving big challenges.  </a:t>
            </a:r>
            <a:endParaRPr lang="en-US" sz="1200" dirty="0">
              <a:effectLst/>
            </a:endParaRPr>
          </a:p>
          <a:p>
            <a:pPr marL="171450" lvl="0" indent="-171450">
              <a:buFont typeface="Arial" panose="020B0604020202020204" pitchFamily="34" charset="0"/>
              <a:buChar char="•"/>
            </a:pPr>
            <a:r>
              <a:rPr lang="en-US" sz="1400" kern="1200" dirty="0">
                <a:solidFill>
                  <a:schemeClr val="tx1"/>
                </a:solidFill>
                <a:effectLst/>
                <a:latin typeface="Arial" charset="0"/>
                <a:ea typeface="+mn-ea"/>
                <a:cs typeface="+mn-cs"/>
              </a:rPr>
              <a:t>When diverse perspectives are brought to bear on our challenges, more ideas are brought to the table.  Ultimately, diverse teams and organizations find more creative and innovative solutions.   </a:t>
            </a:r>
            <a:endParaRPr lang="en-US" sz="1200" dirty="0">
              <a:effectLst/>
            </a:endParaRPr>
          </a:p>
          <a:p>
            <a:pPr marL="171450" indent="-171450">
              <a:buFont typeface="Arial" panose="020B0604020202020204" pitchFamily="34" charset="0"/>
              <a:buChar char="•"/>
            </a:pPr>
            <a:r>
              <a:rPr lang="en-US" sz="1400" kern="1200" dirty="0">
                <a:solidFill>
                  <a:schemeClr val="tx1"/>
                </a:solidFill>
                <a:effectLst/>
                <a:latin typeface="Arial" charset="0"/>
                <a:ea typeface="+mn-ea"/>
                <a:cs typeface="+mn-cs"/>
              </a:rPr>
              <a:t>Building diverse and inclusive organizations is necessary to solve the tough problems we face today, and those that lie ahead.</a:t>
            </a:r>
            <a:endParaRPr lang="en-US" sz="1200" baseline="0" dirty="0"/>
          </a:p>
          <a:p>
            <a:pPr marL="171450" indent="-171450">
              <a:buFont typeface="Arial" panose="020B0604020202020204" pitchFamily="34" charset="0"/>
              <a:buChar char="•"/>
            </a:pPr>
            <a:r>
              <a:rPr lang="en-US" sz="1200" baseline="0" dirty="0"/>
              <a:t>Dr. Page has published five books—including </a:t>
            </a:r>
            <a:r>
              <a:rPr lang="en-US" sz="1200" i="1" baseline="0" dirty="0"/>
              <a:t>The Diversity Bonus </a:t>
            </a:r>
            <a:r>
              <a:rPr lang="en-US" sz="1200" i="0" baseline="0" dirty="0"/>
              <a:t>(2017) and </a:t>
            </a:r>
            <a:r>
              <a:rPr lang="en-US" sz="1200" i="1" baseline="0" dirty="0"/>
              <a:t>The Difference: How the Power of Diversity Creates Better Groups, Firms, Schools, and Societies </a:t>
            </a:r>
            <a:r>
              <a:rPr lang="en-US" sz="1200" i="0" baseline="0" dirty="0"/>
              <a:t>(2007).</a:t>
            </a:r>
          </a:p>
          <a:p>
            <a:pPr marL="171450" indent="-171450">
              <a:buFont typeface="Arial" panose="020B0604020202020204" pitchFamily="34" charset="0"/>
              <a:buChar char="•"/>
            </a:pPr>
            <a:r>
              <a:rPr lang="en-US" sz="1200" baseline="0" dirty="0"/>
              <a:t>His r</a:t>
            </a:r>
            <a:r>
              <a:rPr lang="en-US" sz="1200" kern="1200" dirty="0">
                <a:solidFill>
                  <a:schemeClr val="tx1"/>
                </a:solidFill>
                <a:latin typeface="Arial" charset="0"/>
                <a:ea typeface="+mn-ea"/>
                <a:cs typeface="+mn-cs"/>
              </a:rPr>
              <a:t>esearch focuses on diversity, complexity, incentives, and institutions.  He is particularly interested in the effects of diversity and variation within complex systems.</a:t>
            </a:r>
          </a:p>
          <a:p>
            <a:pPr>
              <a:buFont typeface="Arial" pitchFamily="34" charset="0"/>
              <a:buNone/>
            </a:pPr>
            <a:endParaRPr lang="en-US" sz="1200" baseline="0" dirty="0"/>
          </a:p>
          <a:p>
            <a:pPr>
              <a:buFont typeface="Arial" pitchFamily="34" charset="0"/>
              <a:buNone/>
            </a:pPr>
            <a:r>
              <a:rPr lang="en-US" sz="1200" baseline="0" dirty="0" err="1"/>
              <a:t>Add’l</a:t>
            </a:r>
            <a:r>
              <a:rPr lang="en-US" sz="1200" baseline="0" dirty="0"/>
              <a:t> background on Dr. Page:  </a:t>
            </a:r>
            <a:r>
              <a:rPr lang="en-US" sz="1200" dirty="0"/>
              <a:t>In addition to his departmental appointment, Scott Page,</a:t>
            </a:r>
            <a:r>
              <a:rPr lang="en-US" sz="1200" baseline="0" dirty="0"/>
              <a:t> PhD, </a:t>
            </a:r>
            <a:r>
              <a:rPr lang="en-US" sz="1200" dirty="0"/>
              <a:t>holds a position as a senior research scientist at the Institute for Social Research at the University of</a:t>
            </a:r>
            <a:r>
              <a:rPr lang="en-US" sz="1200" baseline="0" dirty="0"/>
              <a:t> </a:t>
            </a:r>
            <a:r>
              <a:rPr lang="en-US" sz="1200" dirty="0"/>
              <a:t>Michigan.  He also directs or helps direct three large projects at the University of Michigan, including director of Project Diversity, an interdisciplinary effort to understand the theoretical implications of diversity that is funded by the James S. McDonnell Foundation and the Center for Research on Learning and Teaching.  Scott belongs to several research teams, including the MacArthur Foundation’s working group on economic inequality and social interactions</a:t>
            </a:r>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18</a:t>
            </a:fld>
            <a:endParaRPr lang="en-US"/>
          </a:p>
        </p:txBody>
      </p:sp>
    </p:spTree>
    <p:extLst>
      <p:ext uri="{BB962C8B-B14F-4D97-AF65-F5344CB8AC3E}">
        <p14:creationId xmlns:p14="http://schemas.microsoft.com/office/powerpoint/2010/main" val="143408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Dr.</a:t>
            </a:r>
            <a:r>
              <a:rPr lang="en-US" baseline="0" dirty="0"/>
              <a:t> Shapiro discussed this at length in his “Assessing Burnout and Fostering Resilience” keynote on Monday afternoon.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Thankfully, we are finally discussing the problem of physician burnout more openly.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19</a:t>
            </a:fld>
            <a:endParaRPr lang="en-US"/>
          </a:p>
        </p:txBody>
      </p:sp>
    </p:spTree>
    <p:extLst>
      <p:ext uri="{BB962C8B-B14F-4D97-AF65-F5344CB8AC3E}">
        <p14:creationId xmlns:p14="http://schemas.microsoft.com/office/powerpoint/2010/main" val="1024559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Stockdale Paradox, according to Jim Collins, describes the mental strategy retired Admiral James Stockdale used to survive eight years of torture as a prisoner of war at the Hanoi Hilton. </a:t>
            </a:r>
          </a:p>
          <a:p>
            <a:pPr marL="171450" indent="-171450">
              <a:buFont typeface="Arial" panose="020B0604020202020204" pitchFamily="34" charset="0"/>
              <a:buChar char="•"/>
            </a:pPr>
            <a:r>
              <a:rPr lang="en-US" dirty="0"/>
              <a:t>The</a:t>
            </a:r>
            <a:r>
              <a:rPr lang="en-US" baseline="0" dirty="0"/>
              <a:t> key is confronting the reality in front of you, while maintaining optimism. If your optimism is based on false hope, you will be continually disappointed and won’t be able to maintain faith.</a:t>
            </a:r>
          </a:p>
          <a:p>
            <a:pPr marL="171450" indent="-171450">
              <a:buFont typeface="Arial" panose="020B0604020202020204" pitchFamily="34" charset="0"/>
              <a:buChar char="•"/>
            </a:pPr>
            <a:r>
              <a:rPr lang="en-US" baseline="0" dirty="0"/>
              <a:t>With that in mind, I want to examine with clear eyes some of the great challenges facing health care today.</a:t>
            </a:r>
            <a:endParaRPr lang="en-US" dirty="0"/>
          </a:p>
          <a:p>
            <a:endParaRPr lang="en-US" dirty="0"/>
          </a:p>
          <a:p>
            <a:r>
              <a:rPr lang="en-US" dirty="0"/>
              <a:t>The Stockdale Paradox:  </a:t>
            </a:r>
            <a:r>
              <a:rPr lang="en-US" i="1" dirty="0"/>
              <a:t>Retain the faith that you will prevail in the end, regardless of the difficulties and at the same time, confront the most brutal facts of your current reality, whatever they may be.</a:t>
            </a:r>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a:t>
            </a:fld>
            <a:endParaRPr lang="en-US"/>
          </a:p>
        </p:txBody>
      </p:sp>
    </p:spTree>
    <p:extLst>
      <p:ext uri="{BB962C8B-B14F-4D97-AF65-F5344CB8AC3E}">
        <p14:creationId xmlns:p14="http://schemas.microsoft.com/office/powerpoint/2010/main" val="3516586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The data are alarming:  </a:t>
            </a:r>
            <a:endParaRPr lang="en-US" sz="1100" kern="1200" dirty="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2014 </a:t>
            </a:r>
            <a:r>
              <a:rPr lang="en-US" sz="1200" kern="1200" dirty="0" err="1">
                <a:solidFill>
                  <a:schemeClr val="tx1"/>
                </a:solidFill>
                <a:effectLst/>
                <a:latin typeface="Arial" charset="0"/>
                <a:ea typeface="+mn-ea"/>
                <a:cs typeface="+mn-cs"/>
              </a:rPr>
              <a:t>Shanafelt</a:t>
            </a:r>
            <a:r>
              <a:rPr lang="en-US" sz="1200" kern="1200" dirty="0">
                <a:solidFill>
                  <a:schemeClr val="tx1"/>
                </a:solidFill>
                <a:effectLst/>
                <a:latin typeface="Arial" charset="0"/>
                <a:ea typeface="+mn-ea"/>
                <a:cs typeface="+mn-cs"/>
              </a:rPr>
              <a:t> numbers:  </a:t>
            </a:r>
            <a:endParaRPr lang="en-US" sz="1100" kern="1200" dirty="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Burnout: 54.4% (rise of nearly 10% in just 3 years)</a:t>
            </a:r>
            <a:endParaRPr lang="en-US" sz="1100" kern="1200" dirty="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Depression: 39.8%</a:t>
            </a:r>
            <a:endParaRPr lang="en-US" sz="1100" kern="1200" dirty="0">
              <a:solidFill>
                <a:schemeClr val="tx1"/>
              </a:solidFill>
              <a:effectLst/>
              <a:latin typeface="Arial" charset="0"/>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Arial" charset="0"/>
                <a:ea typeface="+mn-ea"/>
                <a:cs typeface="+mn-cs"/>
              </a:rPr>
              <a:t>Suicidal Ideation: 6.4%</a:t>
            </a:r>
            <a:endParaRPr lang="en-US" sz="800" dirty="0"/>
          </a:p>
          <a:p>
            <a:pPr marL="171450" indent="-171450">
              <a:buFont typeface="Arial" panose="020B0604020202020204" pitchFamily="34" charset="0"/>
              <a:buChar char="•"/>
            </a:pPr>
            <a:r>
              <a:rPr lang="en-US" sz="800" dirty="0"/>
              <a:t>When compared with 2011, rates of burnout among physicians were higher (54.4% vs 45.5%; </a:t>
            </a:r>
            <a:r>
              <a:rPr lang="en-US" sz="800" i="1" dirty="0"/>
              <a:t>P</a:t>
            </a:r>
            <a:r>
              <a:rPr lang="en-US" sz="800" dirty="0"/>
              <a:t>&lt;.001) in 2014 and satisfaction with work-life</a:t>
            </a:r>
            <a:r>
              <a:rPr lang="en-US" sz="800" baseline="0" dirty="0"/>
              <a:t> balance</a:t>
            </a:r>
            <a:r>
              <a:rPr lang="en-US" sz="800" dirty="0"/>
              <a:t> was lower (40.9% vs 48.5%; </a:t>
            </a:r>
            <a:r>
              <a:rPr lang="en-US" sz="800" i="1" dirty="0"/>
              <a:t>P</a:t>
            </a:r>
            <a:r>
              <a:rPr lang="en-US" sz="800" dirty="0"/>
              <a:t>&lt;.001). In contrast, minimal differences were observed in the proportion of physicians reporting symptoms of depression (39.8% vs 38.2%; </a:t>
            </a:r>
            <a:r>
              <a:rPr lang="en-US" sz="800" i="1" dirty="0"/>
              <a:t>P</a:t>
            </a:r>
            <a:r>
              <a:rPr lang="en-US" sz="800" dirty="0"/>
              <a:t>=.04) and no difference in the rates of suicidal ideation was observed (6.4% vs 6.4%; </a:t>
            </a:r>
            <a:r>
              <a:rPr lang="en-US" sz="800" i="1" dirty="0"/>
              <a:t>P</a:t>
            </a:r>
            <a:r>
              <a:rPr lang="en-US" sz="800" dirty="0"/>
              <a:t>=.98).</a:t>
            </a:r>
          </a:p>
          <a:p>
            <a:pPr marL="171450" indent="-171450">
              <a:buFont typeface="Arial" panose="020B0604020202020204" pitchFamily="34" charset="0"/>
              <a:buChar char="•"/>
            </a:pPr>
            <a:r>
              <a:rPr lang="en-US" sz="800" dirty="0"/>
              <a:t>As in 2011, substantial variation in the prevalence of burnout was observed by specialty. Compared with 2011, the prevalence of burnout was higher for all specialty disciplines in 2014.</a:t>
            </a:r>
            <a:r>
              <a:rPr lang="en-US" sz="800" baseline="0" dirty="0"/>
              <a:t> </a:t>
            </a:r>
            <a:r>
              <a:rPr lang="en-US" sz="800" dirty="0"/>
              <a:t>Family medicine (51.3% vs 63.0; </a:t>
            </a:r>
            <a:r>
              <a:rPr lang="en-US" sz="800" i="1" dirty="0"/>
              <a:t>P</a:t>
            </a:r>
            <a:r>
              <a:rPr lang="en-US" sz="800" dirty="0"/>
              <a:t>&lt;.001), general pediatrics (35.3% vs 46.3%; </a:t>
            </a:r>
            <a:r>
              <a:rPr lang="en-US" sz="800" i="1" dirty="0"/>
              <a:t>P</a:t>
            </a:r>
            <a:r>
              <a:rPr lang="en-US" sz="800" dirty="0"/>
              <a:t>=.005), urology (41.2% vs 63.6%; </a:t>
            </a:r>
            <a:r>
              <a:rPr lang="en-US" sz="800" i="1" dirty="0"/>
              <a:t>P</a:t>
            </a:r>
            <a:r>
              <a:rPr lang="en-US" sz="800" dirty="0"/>
              <a:t>&lt;.001), orthopedic surgery (48.3% vs 59.6%; </a:t>
            </a:r>
            <a:r>
              <a:rPr lang="en-US" sz="800" i="1" dirty="0"/>
              <a:t>P</a:t>
            </a:r>
            <a:r>
              <a:rPr lang="en-US" sz="800" dirty="0"/>
              <a:t>=.01), dermatology (31.8% vs 56.5%; </a:t>
            </a:r>
            <a:r>
              <a:rPr lang="en-US" sz="800" i="1" dirty="0"/>
              <a:t>P</a:t>
            </a:r>
            <a:r>
              <a:rPr lang="en-US" sz="800" dirty="0"/>
              <a:t>&lt;.001), physical medicine and rehabilitation (47.4% vs 63.3%; </a:t>
            </a:r>
            <a:r>
              <a:rPr lang="en-US" sz="800" i="1" dirty="0"/>
              <a:t>P</a:t>
            </a:r>
            <a:r>
              <a:rPr lang="en-US" sz="800" dirty="0"/>
              <a:t>=.01), pathology (37.6% vs 52.5%; </a:t>
            </a:r>
            <a:r>
              <a:rPr lang="en-US" sz="800" i="1" dirty="0"/>
              <a:t>P</a:t>
            </a:r>
            <a:r>
              <a:rPr lang="en-US" sz="800" dirty="0"/>
              <a:t>=.006), radiology (47.7% vs 61.4%; </a:t>
            </a:r>
            <a:r>
              <a:rPr lang="en-US" sz="800" i="1" dirty="0"/>
              <a:t>P</a:t>
            </a:r>
            <a:r>
              <a:rPr lang="en-US" sz="800" dirty="0"/>
              <a:t>=.003), and general surgery subspecialties (42.4% vs 52.7%; </a:t>
            </a:r>
            <a:r>
              <a:rPr lang="en-US" sz="800" i="1" dirty="0"/>
              <a:t>P</a:t>
            </a:r>
            <a:r>
              <a:rPr lang="en-US" sz="800" dirty="0"/>
              <a:t>=.005) each experienced a more than 10% increase in burnout.</a:t>
            </a:r>
          </a:p>
          <a:p>
            <a:pPr marL="215900" indent="-214313" eaLnBrk="1">
              <a:lnSpc>
                <a:spcPct val="93000"/>
              </a:lnSpc>
              <a:spcBef>
                <a:spcPct val="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Lst>
            </a:pPr>
            <a:r>
              <a:rPr lang="en-US" altLang="en-US" sz="800" baseline="0" dirty="0">
                <a:latin typeface="Arial" panose="020B0604020202020204" pitchFamily="34" charset="0"/>
                <a:ea typeface="Baekmuk Gulim" charset="0"/>
                <a:cs typeface="Baekmuk Gulim" charset="0"/>
              </a:rPr>
              <a:t>Nearly half of neurosurgeons show symptoms of burnout.  And like most other specialties, the problem worsened from 2014 to 2011.  </a:t>
            </a:r>
          </a:p>
          <a:p>
            <a:pPr marL="215900" indent="-214313" eaLnBrk="1">
              <a:lnSpc>
                <a:spcPct val="93000"/>
              </a:lnSpc>
              <a:spcBef>
                <a:spcPct val="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Lst>
            </a:pPr>
            <a:r>
              <a:rPr lang="en-US" sz="800" b="1" dirty="0"/>
              <a:t>Regarding neurosurgery, a separate study in the </a:t>
            </a:r>
            <a:r>
              <a:rPr lang="en-US" sz="800" b="1" i="1" dirty="0">
                <a:hlinkClick r:id="rId3"/>
              </a:rPr>
              <a:t>Journal of Neurosurgery</a:t>
            </a:r>
            <a:r>
              <a:rPr lang="en-US" sz="800" b="1" dirty="0"/>
              <a:t> published</a:t>
            </a:r>
            <a:r>
              <a:rPr lang="en-US" sz="800" b="1" baseline="0" dirty="0"/>
              <a:t> in 2015 </a:t>
            </a:r>
            <a:r>
              <a:rPr lang="en-US" sz="800" b="1" dirty="0"/>
              <a:t>conducted a survey of 783 neurosurgeons and found the rate of burnout to be 62.9 percent among nonacademic neurosurgeons and 47.7 percent for academic neurosurgeons. Poor work life balance, anxiety over future earnings and health care reform were cited as major factors contributing to burnout and career satisfaction.</a:t>
            </a:r>
            <a:endParaRPr lang="en-US" altLang="en-US" sz="800" b="1" baseline="0" dirty="0">
              <a:latin typeface="Arial" panose="020B0604020202020204" pitchFamily="34" charset="0"/>
              <a:ea typeface="Baekmuk Gulim" charset="0"/>
              <a:cs typeface="Baekmuk Gulim" charset="0"/>
            </a:endParaRPr>
          </a:p>
          <a:p>
            <a:pPr marL="215900" indent="-214313" eaLnBrk="1">
              <a:lnSpc>
                <a:spcPct val="93000"/>
              </a:lnSpc>
              <a:spcBef>
                <a:spcPct val="0"/>
              </a:spcBef>
              <a:buFont typeface="Arial" panose="020B0604020202020204" pitchFamily="34" charset="0"/>
              <a:buChar char="•"/>
              <a:tabLst>
                <a:tab pos="723900" algn="l"/>
                <a:tab pos="1447800" algn="l"/>
                <a:tab pos="2171700" algn="l"/>
                <a:tab pos="2895600" algn="l"/>
                <a:tab pos="3619500" algn="l"/>
                <a:tab pos="4343400" algn="l"/>
                <a:tab pos="5067300" algn="l"/>
                <a:tab pos="5791200" algn="l"/>
              </a:tabLst>
            </a:pPr>
            <a:endParaRPr lang="en-US" altLang="en-US" sz="800" baseline="0" dirty="0">
              <a:latin typeface="Arial" panose="020B0604020202020204" pitchFamily="34" charset="0"/>
              <a:ea typeface="Baekmuk Gulim" charset="0"/>
              <a:cs typeface="Baekmuk Gulim" charset="0"/>
            </a:endParaRPr>
          </a:p>
          <a:p>
            <a:pPr marL="1587" indent="0" eaLnBrk="1">
              <a:lnSpc>
                <a:spcPct val="93000"/>
              </a:lnSpc>
              <a:spcBef>
                <a:spcPct val="0"/>
              </a:spcBef>
              <a:buFont typeface="Arial" panose="020B0604020202020204" pitchFamily="34" charset="0"/>
              <a:buNone/>
              <a:tabLst>
                <a:tab pos="723900" algn="l"/>
                <a:tab pos="1447800" algn="l"/>
                <a:tab pos="2171700" algn="l"/>
                <a:tab pos="2895600" algn="l"/>
                <a:tab pos="3619500" algn="l"/>
                <a:tab pos="4343400" algn="l"/>
                <a:tab pos="5067300" algn="l"/>
                <a:tab pos="5791200" algn="l"/>
              </a:tabLst>
            </a:pPr>
            <a:r>
              <a:rPr lang="en-US" altLang="en-US" sz="800" baseline="0" dirty="0">
                <a:latin typeface="Arial" panose="020B0604020202020204" pitchFamily="34" charset="0"/>
                <a:ea typeface="Baekmuk Gulim" charset="0"/>
                <a:cs typeface="Baekmuk Gulim" charset="0"/>
              </a:rPr>
              <a:t>About the Chart: </a:t>
            </a:r>
            <a:r>
              <a:rPr lang="en-US" altLang="en-US" sz="800" dirty="0">
                <a:latin typeface="Arial" panose="020B0604020202020204" pitchFamily="34" charset="0"/>
                <a:ea typeface="Baekmuk Gulim" charset="0"/>
                <a:cs typeface="Baekmuk Gulim" charset="0"/>
              </a:rPr>
              <a:t>Burnout by specialty 2014 vs 2011. Specialty discipline is shown on the y axis and burnout (A) is shown on the x axis. GIM = general internal medicine; OBGYN = obstetrics and gynecology; PM&amp;R = physical medicine and rehabilitation; </a:t>
            </a:r>
            <a:r>
              <a:rPr lang="en-US" altLang="en-US" sz="800" dirty="0" err="1">
                <a:latin typeface="Arial" panose="020B0604020202020204" pitchFamily="34" charset="0"/>
                <a:ea typeface="Baekmuk Gulim" charset="0"/>
                <a:cs typeface="Baekmuk Gulim" charset="0"/>
              </a:rPr>
              <a:t>Prev</a:t>
            </a:r>
            <a:r>
              <a:rPr lang="en-US" altLang="en-US" sz="800" dirty="0">
                <a:latin typeface="Arial" panose="020B0604020202020204" pitchFamily="34" charset="0"/>
                <a:ea typeface="Baekmuk Gulim" charset="0"/>
                <a:cs typeface="Baekmuk Gulim" charset="0"/>
              </a:rPr>
              <a:t> = Preventive medicine, occupational medicine, or environmental medicine; WLB = work-life balance. </a:t>
            </a:r>
            <a:r>
              <a:rPr lang="en-US" altLang="en-US" sz="800" baseline="33000" dirty="0" err="1">
                <a:latin typeface="Arial" panose="020B0604020202020204" pitchFamily="34" charset="0"/>
                <a:ea typeface="Baekmuk Gulim" charset="0"/>
                <a:cs typeface="Baekmuk Gulim" charset="0"/>
              </a:rPr>
              <a:t>a</a:t>
            </a:r>
            <a:r>
              <a:rPr lang="en-US" altLang="en-US" sz="800" i="1" dirty="0" err="1">
                <a:latin typeface="Arial" panose="020B0604020202020204" pitchFamily="34" charset="0"/>
                <a:ea typeface="Baekmuk Gulim" charset="0"/>
                <a:cs typeface="Baekmuk Gulim" charset="0"/>
              </a:rPr>
              <a:t>P</a:t>
            </a:r>
            <a:r>
              <a:rPr lang="en-US" altLang="en-US" sz="800" dirty="0">
                <a:latin typeface="Arial" panose="020B0604020202020204" pitchFamily="34" charset="0"/>
                <a:ea typeface="Baekmuk Gulim" charset="0"/>
                <a:cs typeface="Baekmuk Gulim" charset="0"/>
              </a:rPr>
              <a:t>&lt;.05 from comparison 2014 to 2011.</a:t>
            </a:r>
            <a:endParaRPr lang="en-US" altLang="en-US" sz="1200" dirty="0">
              <a:latin typeface="Arial" panose="020B0604020202020204" pitchFamily="34" charset="0"/>
              <a:ea typeface="Baekmuk Gulim" charset="0"/>
              <a:cs typeface="Baekmuk Gulim" charset="0"/>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 of Neurosurgery</a:t>
            </a:r>
            <a:r>
              <a:rPr lang="en-US" baseline="0" dirty="0"/>
              <a:t> Article:</a:t>
            </a:r>
            <a:r>
              <a:rPr lang="en-US" dirty="0"/>
              <a:t> </a:t>
            </a:r>
            <a:r>
              <a:rPr lang="en-US" dirty="0">
                <a:hlinkClick r:id="rId4"/>
              </a:rPr>
              <a:t>McAbee JH, Ragel BT, McCartney S, Jones GM, Michael LM 2nd, </a:t>
            </a:r>
            <a:r>
              <a:rPr lang="en-US" dirty="0" err="1">
                <a:hlinkClick r:id="rId4"/>
              </a:rPr>
              <a:t>DeCuypere</a:t>
            </a:r>
            <a:r>
              <a:rPr lang="en-US" dirty="0">
                <a:hlinkClick r:id="rId4"/>
              </a:rPr>
              <a:t> M, Cheng JS, </a:t>
            </a:r>
            <a:r>
              <a:rPr lang="en-US" dirty="0" err="1">
                <a:hlinkClick r:id="rId4"/>
              </a:rPr>
              <a:t>Boop</a:t>
            </a:r>
            <a:r>
              <a:rPr lang="en-US" dirty="0">
                <a:hlinkClick r:id="rId4"/>
              </a:rPr>
              <a:t> FA, </a:t>
            </a:r>
            <a:r>
              <a:rPr lang="en-US" dirty="0" err="1">
                <a:hlinkClick r:id="rId4"/>
              </a:rPr>
              <a:t>Klimo</a:t>
            </a:r>
            <a:r>
              <a:rPr lang="en-US" dirty="0">
                <a:hlinkClick r:id="rId4"/>
              </a:rPr>
              <a:t> P Jr. Factors associated with career satisfaction and burnout among US neurosurgeons: Results of a nationwide survey. J </a:t>
            </a:r>
            <a:r>
              <a:rPr lang="en-US" dirty="0" err="1">
                <a:hlinkClick r:id="rId4"/>
              </a:rPr>
              <a:t>Neurosurg</a:t>
            </a:r>
            <a:r>
              <a:rPr lang="en-US" dirty="0">
                <a:hlinkClick r:id="rId4"/>
              </a:rPr>
              <a:t>. 2015 Jul;123(1):161-73. </a:t>
            </a:r>
            <a:r>
              <a:rPr lang="en-US" dirty="0" err="1">
                <a:hlinkClick r:id="rId4"/>
              </a:rPr>
              <a:t>doi</a:t>
            </a:r>
            <a:r>
              <a:rPr lang="en-US" dirty="0">
                <a:hlinkClick r:id="rId4"/>
              </a:rPr>
              <a:t>: 10.3171/2014.12.JNS141348. </a:t>
            </a:r>
            <a:r>
              <a:rPr lang="en-US" dirty="0" err="1">
                <a:hlinkClick r:id="rId4"/>
              </a:rPr>
              <a:t>Epub</a:t>
            </a:r>
            <a:r>
              <a:rPr lang="en-US" dirty="0">
                <a:hlinkClick r:id="rId4"/>
              </a:rPr>
              <a:t> 2015 Feb 13. PubMed PMID: 25679276.</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20</a:t>
            </a:fld>
            <a:endParaRPr lang="en-US"/>
          </a:p>
        </p:txBody>
      </p:sp>
    </p:spTree>
    <p:extLst>
      <p:ext uri="{BB962C8B-B14F-4D97-AF65-F5344CB8AC3E}">
        <p14:creationId xmlns:p14="http://schemas.microsoft.com/office/powerpoint/2010/main" val="348804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These problems exist in your own specialty, as well.</a:t>
            </a:r>
          </a:p>
          <a:p>
            <a:pPr marL="171450" indent="-171450">
              <a:buFont typeface="Arial" panose="020B0604020202020204" pitchFamily="34" charset="0"/>
              <a:buChar char="•"/>
            </a:pPr>
            <a:r>
              <a:rPr lang="en-US" dirty="0"/>
              <a:t>In a</a:t>
            </a:r>
            <a:r>
              <a:rPr lang="en-US" baseline="0" dirty="0"/>
              <a:t> nationwide study of neurological surgery residents in 2015 (published in 2018), the overall burnout rate was 67%, despite the fact that 81% indicated they were satisfied with their career choice (while 41% acknowledged they had given serious thought to quitting at some point).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Notable factors associated with burnout included:</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inadequate operating room exposure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hostile faculty, and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social stressors outside of work.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Meaningful mentorship was protective against burnout.</a:t>
            </a:r>
            <a:r>
              <a:rPr lang="en-US" baseline="0" dirty="0"/>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Rates of burnout and career satisfaction are paradoxically high among neurosurgery trainees. While several factors were predictive of burnout, including inadequate operative exposure and social stressors, meaningful mentorship proved to be protective against burnout. The documented negative effects of burnout on patient care and health care economics necessitate further studies for potential solutions to curb its rise.</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Note: </a:t>
            </a:r>
            <a:r>
              <a:rPr lang="en-US" dirty="0"/>
              <a:t>response rate with completed surveys was 21% (346/1643). </a:t>
            </a: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dirty="0"/>
          </a:p>
          <a:p>
            <a:r>
              <a:rPr lang="en-US" dirty="0"/>
              <a:t>Source: </a:t>
            </a:r>
            <a:r>
              <a:rPr lang="en-US" dirty="0">
                <a:hlinkClick r:id="rId3" tooltip="Journal of neurosurgery."/>
              </a:rPr>
              <a:t>J </a:t>
            </a:r>
            <a:r>
              <a:rPr lang="en-US" dirty="0" err="1">
                <a:hlinkClick r:id="rId3" tooltip="Journal of neurosurgery."/>
              </a:rPr>
              <a:t>Neurosurg</a:t>
            </a:r>
            <a:r>
              <a:rPr lang="en-US" dirty="0">
                <a:hlinkClick r:id="rId3" tooltip="Journal of neurosurgery."/>
              </a:rPr>
              <a:t>.</a:t>
            </a:r>
            <a:r>
              <a:rPr lang="en-US" dirty="0"/>
              <a:t> 2018 Feb 9:1-15. </a:t>
            </a:r>
            <a:r>
              <a:rPr lang="en-US" dirty="0" err="1"/>
              <a:t>doi</a:t>
            </a:r>
            <a:r>
              <a:rPr lang="en-US" dirty="0"/>
              <a:t>: 10.3171/2017.9.JNS17996. [</a:t>
            </a:r>
            <a:r>
              <a:rPr lang="en-US" dirty="0" err="1"/>
              <a:t>Epub</a:t>
            </a:r>
            <a:r>
              <a:rPr lang="en-US" dirty="0"/>
              <a:t> ahead of print] </a:t>
            </a:r>
            <a:r>
              <a:rPr lang="en-US" b="1" dirty="0"/>
              <a:t>Factors associated with burnout among US neurosurgery residents: a nationwide survey. </a:t>
            </a:r>
            <a:r>
              <a:rPr lang="en-US" dirty="0" err="1">
                <a:hlinkClick r:id="rId4"/>
              </a:rPr>
              <a:t>Attenello</a:t>
            </a:r>
            <a:r>
              <a:rPr lang="en-US" dirty="0">
                <a:hlinkClick r:id="rId4"/>
              </a:rPr>
              <a:t> FJ</a:t>
            </a:r>
            <a:r>
              <a:rPr lang="en-US" baseline="30000" dirty="0"/>
              <a:t>1</a:t>
            </a:r>
            <a:r>
              <a:rPr lang="en-US" dirty="0"/>
              <a:t>, </a:t>
            </a:r>
            <a:r>
              <a:rPr lang="en-US" dirty="0">
                <a:hlinkClick r:id="rId5"/>
              </a:rPr>
              <a:t>Buchanan IA</a:t>
            </a:r>
            <a:r>
              <a:rPr lang="en-US" baseline="30000" dirty="0"/>
              <a:t>1</a:t>
            </a:r>
            <a:r>
              <a:rPr lang="en-US" dirty="0"/>
              <a:t>, </a:t>
            </a:r>
            <a:r>
              <a:rPr lang="en-US" dirty="0">
                <a:hlinkClick r:id="rId6"/>
              </a:rPr>
              <a:t>Wen T</a:t>
            </a:r>
            <a:r>
              <a:rPr lang="en-US" baseline="30000" dirty="0"/>
              <a:t>1</a:t>
            </a:r>
            <a:r>
              <a:rPr lang="en-US" dirty="0"/>
              <a:t>, </a:t>
            </a:r>
            <a:r>
              <a:rPr lang="en-US" dirty="0" err="1">
                <a:hlinkClick r:id="rId7"/>
              </a:rPr>
              <a:t>Donoho</a:t>
            </a:r>
            <a:r>
              <a:rPr lang="en-US" dirty="0">
                <a:hlinkClick r:id="rId7"/>
              </a:rPr>
              <a:t> DA</a:t>
            </a:r>
            <a:r>
              <a:rPr lang="en-US" baseline="30000" dirty="0"/>
              <a:t>1</a:t>
            </a:r>
            <a:r>
              <a:rPr lang="en-US" dirty="0"/>
              <a:t>, </a:t>
            </a:r>
            <a:r>
              <a:rPr lang="en-US" dirty="0">
                <a:hlinkClick r:id="rId8"/>
              </a:rPr>
              <a:t>McCartney S</a:t>
            </a:r>
            <a:r>
              <a:rPr lang="en-US" baseline="30000" dirty="0"/>
              <a:t>2</a:t>
            </a:r>
            <a:r>
              <a:rPr lang="en-US" dirty="0"/>
              <a:t>, </a:t>
            </a:r>
            <a:r>
              <a:rPr lang="en-US" dirty="0">
                <a:hlinkClick r:id="rId9"/>
              </a:rPr>
              <a:t>Cen SY</a:t>
            </a:r>
            <a:r>
              <a:rPr lang="en-US" baseline="30000" dirty="0"/>
              <a:t>1</a:t>
            </a:r>
            <a:r>
              <a:rPr lang="en-US" dirty="0"/>
              <a:t>, </a:t>
            </a:r>
            <a:r>
              <a:rPr lang="en-US" dirty="0" err="1">
                <a:hlinkClick r:id="rId10"/>
              </a:rPr>
              <a:t>Khalessi</a:t>
            </a:r>
            <a:r>
              <a:rPr lang="en-US" dirty="0">
                <a:hlinkClick r:id="rId10"/>
              </a:rPr>
              <a:t> AA</a:t>
            </a:r>
            <a:r>
              <a:rPr lang="en-US" baseline="30000" dirty="0"/>
              <a:t>3</a:t>
            </a:r>
            <a:r>
              <a:rPr lang="en-US" dirty="0"/>
              <a:t>, </a:t>
            </a:r>
            <a:r>
              <a:rPr lang="en-US" dirty="0">
                <a:hlinkClick r:id="rId11"/>
              </a:rPr>
              <a:t>Cohen-</a:t>
            </a:r>
            <a:r>
              <a:rPr lang="en-US" dirty="0" err="1">
                <a:hlinkClick r:id="rId11"/>
              </a:rPr>
              <a:t>Gadol</a:t>
            </a:r>
            <a:r>
              <a:rPr lang="en-US" dirty="0">
                <a:hlinkClick r:id="rId11"/>
              </a:rPr>
              <a:t> AA</a:t>
            </a:r>
            <a:r>
              <a:rPr lang="en-US" baseline="30000" dirty="0"/>
              <a:t>4</a:t>
            </a:r>
            <a:r>
              <a:rPr lang="en-US" dirty="0"/>
              <a:t>, </a:t>
            </a:r>
            <a:r>
              <a:rPr lang="en-US" dirty="0">
                <a:hlinkClick r:id="rId12"/>
              </a:rPr>
              <a:t>Cheng JS</a:t>
            </a:r>
            <a:r>
              <a:rPr lang="en-US" baseline="30000" dirty="0"/>
              <a:t>5</a:t>
            </a:r>
            <a:r>
              <a:rPr lang="en-US" dirty="0"/>
              <a:t>, </a:t>
            </a:r>
            <a:r>
              <a:rPr lang="en-US" dirty="0">
                <a:hlinkClick r:id="rId13"/>
              </a:rPr>
              <a:t>Mack WJ</a:t>
            </a:r>
            <a:r>
              <a:rPr lang="en-US" baseline="30000" dirty="0"/>
              <a:t>1</a:t>
            </a:r>
            <a:r>
              <a:rPr lang="en-US" dirty="0"/>
              <a:t>, </a:t>
            </a:r>
            <a:r>
              <a:rPr lang="en-US" dirty="0" err="1">
                <a:hlinkClick r:id="rId14"/>
              </a:rPr>
              <a:t>Schirmer</a:t>
            </a:r>
            <a:r>
              <a:rPr lang="en-US" dirty="0">
                <a:hlinkClick r:id="rId14"/>
              </a:rPr>
              <a:t> CM</a:t>
            </a:r>
            <a:r>
              <a:rPr lang="en-US" baseline="30000" dirty="0"/>
              <a:t>6</a:t>
            </a:r>
            <a:r>
              <a:rPr lang="en-US" dirty="0"/>
              <a:t>, </a:t>
            </a:r>
            <a:r>
              <a:rPr lang="en-US" dirty="0">
                <a:hlinkClick r:id="rId15"/>
              </a:rPr>
              <a:t>Swartz KR</a:t>
            </a:r>
            <a:r>
              <a:rPr lang="en-US" baseline="30000" dirty="0"/>
              <a:t>7</a:t>
            </a:r>
            <a:r>
              <a:rPr lang="en-US" dirty="0"/>
              <a:t>, </a:t>
            </a:r>
            <a:r>
              <a:rPr lang="en-US" dirty="0" err="1">
                <a:hlinkClick r:id="rId16"/>
              </a:rPr>
              <a:t>Prall</a:t>
            </a:r>
            <a:r>
              <a:rPr lang="en-US" dirty="0">
                <a:hlinkClick r:id="rId16"/>
              </a:rPr>
              <a:t> JA</a:t>
            </a:r>
            <a:r>
              <a:rPr lang="en-US" baseline="30000" dirty="0"/>
              <a:t>8</a:t>
            </a:r>
            <a:r>
              <a:rPr lang="en-US" dirty="0"/>
              <a:t>, </a:t>
            </a:r>
            <a:r>
              <a:rPr lang="en-US" dirty="0" err="1">
                <a:hlinkClick r:id="rId17"/>
              </a:rPr>
              <a:t>Stroink</a:t>
            </a:r>
            <a:r>
              <a:rPr lang="en-US" dirty="0">
                <a:hlinkClick r:id="rId17"/>
              </a:rPr>
              <a:t> AR</a:t>
            </a:r>
            <a:r>
              <a:rPr lang="en-US" baseline="30000" dirty="0"/>
              <a:t>9</a:t>
            </a:r>
            <a:r>
              <a:rPr lang="en-US" dirty="0"/>
              <a:t>, </a:t>
            </a:r>
            <a:r>
              <a:rPr lang="en-US" dirty="0" err="1">
                <a:hlinkClick r:id="rId18"/>
              </a:rPr>
              <a:t>Giannotta</a:t>
            </a:r>
            <a:r>
              <a:rPr lang="en-US" dirty="0">
                <a:hlinkClick r:id="rId18"/>
              </a:rPr>
              <a:t> SL</a:t>
            </a:r>
            <a:r>
              <a:rPr lang="en-US" baseline="30000" dirty="0"/>
              <a:t>1</a:t>
            </a:r>
            <a:r>
              <a:rPr lang="en-US" dirty="0"/>
              <a:t>, </a:t>
            </a:r>
            <a:r>
              <a:rPr lang="en-US" dirty="0" err="1">
                <a:hlinkClick r:id="rId19"/>
              </a:rPr>
              <a:t>Klimo</a:t>
            </a:r>
            <a:r>
              <a:rPr lang="en-US" dirty="0">
                <a:hlinkClick r:id="rId19"/>
              </a:rPr>
              <a:t> P Jr.</a:t>
            </a:r>
            <a:r>
              <a:rPr lang="en-US" baseline="30000" dirty="0"/>
              <a:t>10</a:t>
            </a:r>
            <a:r>
              <a:rPr lang="en-US" dirty="0"/>
              <a: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21</a:t>
            </a:fld>
            <a:endParaRPr lang="en-US"/>
          </a:p>
        </p:txBody>
      </p:sp>
    </p:spTree>
    <p:extLst>
      <p:ext uri="{BB962C8B-B14F-4D97-AF65-F5344CB8AC3E}">
        <p14:creationId xmlns:p14="http://schemas.microsoft.com/office/powerpoint/2010/main" val="1053139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I co-chair the </a:t>
            </a:r>
            <a:r>
              <a:rPr lang="en-US" u="none" baseline="0" dirty="0"/>
              <a:t>National Academy of Medicine’s Action Collaborative on Clinician Resilience and Well-Being, which focuses on this issue.</a:t>
            </a:r>
            <a:endParaRPr lang="en-US" sz="1200" kern="1200" dirty="0">
              <a:solidFill>
                <a:schemeClr val="tx1"/>
              </a:solidFill>
              <a:effectLst/>
              <a:latin typeface="Arial"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When we started, everybody wanted to focus on one problem—for many is was EHR. For some it was duty hours. For others it was admin paperwork. </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But what we’ve realized is how multi-dimensional the problem is, encompassing personal and individual factors and organizational factors. </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If you go to NAM website, within each of the domains shown</a:t>
            </a:r>
            <a:r>
              <a:rPr lang="en-US" sz="1200" kern="1200" baseline="0" dirty="0">
                <a:solidFill>
                  <a:schemeClr val="tx1"/>
                </a:solidFill>
                <a:effectLst/>
                <a:latin typeface="Arial" charset="0"/>
                <a:ea typeface="+mn-ea"/>
                <a:cs typeface="+mn-cs"/>
              </a:rPr>
              <a:t> here </a:t>
            </a:r>
            <a:r>
              <a:rPr lang="en-US" sz="1200" kern="1200" dirty="0">
                <a:solidFill>
                  <a:schemeClr val="tx1"/>
                </a:solidFill>
                <a:effectLst/>
                <a:latin typeface="Arial" charset="0"/>
                <a:ea typeface="+mn-ea"/>
                <a:cs typeface="+mn-cs"/>
              </a:rPr>
              <a:t>there are 80 individual factors that contribute to burnout. </a:t>
            </a:r>
            <a:endParaRPr lang="en-US" dirty="0"/>
          </a:p>
          <a:p>
            <a:pPr marL="171450" indent="-171450">
              <a:buFont typeface="Arial" panose="020B0604020202020204" pitchFamily="34" charset="0"/>
              <a:buChar char="•"/>
            </a:pPr>
            <a:r>
              <a:rPr lang="en-US" baseline="0" dirty="0"/>
              <a:t>Solutions to this problem must account for this complexity.</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22</a:t>
            </a:fld>
            <a:endParaRPr lang="en-US"/>
          </a:p>
        </p:txBody>
      </p:sp>
    </p:spTree>
    <p:extLst>
      <p:ext uri="{BB962C8B-B14F-4D97-AF65-F5344CB8AC3E}">
        <p14:creationId xmlns:p14="http://schemas.microsoft.com/office/powerpoint/2010/main" val="1470305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There’s no simple solution, but we can learn from the past.</a:t>
            </a:r>
            <a:r>
              <a:rPr lang="en-US" sz="1200" kern="1200" baseline="0" dirty="0">
                <a:solidFill>
                  <a:schemeClr val="tx1"/>
                </a:solidFill>
                <a:effectLst/>
                <a:latin typeface="Arial" charset="0"/>
                <a:ea typeface="+mn-ea"/>
                <a:cs typeface="+mn-cs"/>
              </a:rPr>
              <a:t> </a:t>
            </a:r>
            <a:endParaRPr lang="en-US" u="none" baseline="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u="none" baseline="0" dirty="0"/>
              <a:t>20 years ago, we thought the quality and safety of American health care as good as it could possibly be.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u="none" baseline="0" dirty="0"/>
              <a:t>However, the early 2000s also saw wake up calls about quality and safety, highlighted by two Institute of Medicine reports—To Err is Human and Crossing the Quality Chasm—showing lapses in quality and safety in health care.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u="none" baseline="0" dirty="0"/>
              <a:t>Now, we’re coming out of denial about burnout, and we are taking the same approach with the National Academy of Medicine’s Action Collaborative on Clinician Resilience and Well-Being, which I co-chair with Tom </a:t>
            </a:r>
            <a:r>
              <a:rPr lang="en-US" u="none" baseline="0" dirty="0" err="1"/>
              <a:t>Nasca</a:t>
            </a:r>
            <a:r>
              <a:rPr lang="en-US" u="none" baseline="0" dirty="0"/>
              <a:t> and chair Victor </a:t>
            </a:r>
            <a:r>
              <a:rPr lang="en-US" u="none" baseline="0" dirty="0" err="1"/>
              <a:t>Dzau</a:t>
            </a:r>
            <a:r>
              <a:rPr lang="en-US" u="none" baseline="0" dirty="0"/>
              <a: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We’ve shown the data and now we’re working to develop the road map. A study will begin this summer, which  should be completed in 18 months.</a:t>
            </a:r>
            <a:r>
              <a:rPr lang="en-US" sz="1200" kern="1200" baseline="0" dirty="0">
                <a:solidFill>
                  <a:schemeClr val="tx1"/>
                </a:solidFill>
                <a:effectLst/>
                <a:latin typeface="Arial" charset="0"/>
                <a:ea typeface="+mn-ea"/>
                <a:cs typeface="+mn-cs"/>
              </a:rPr>
              <a:t> We </a:t>
            </a:r>
            <a:r>
              <a:rPr lang="en-US" sz="1200" kern="1200" dirty="0">
                <a:solidFill>
                  <a:schemeClr val="tx1"/>
                </a:solidFill>
                <a:effectLst/>
                <a:latin typeface="Arial" charset="0"/>
                <a:ea typeface="+mn-ea"/>
                <a:cs typeface="+mn-cs"/>
              </a:rPr>
              <a:t>hope</a:t>
            </a:r>
            <a:r>
              <a:rPr lang="en-US" sz="1200" kern="1200" baseline="0" dirty="0">
                <a:solidFill>
                  <a:schemeClr val="tx1"/>
                </a:solidFill>
                <a:effectLst/>
                <a:latin typeface="Arial" charset="0"/>
                <a:ea typeface="+mn-ea"/>
                <a:cs typeface="+mn-cs"/>
              </a:rPr>
              <a:t> it </a:t>
            </a:r>
            <a:r>
              <a:rPr lang="en-US" sz="1200" kern="1200" dirty="0">
                <a:solidFill>
                  <a:schemeClr val="tx1"/>
                </a:solidFill>
                <a:effectLst/>
                <a:latin typeface="Arial" charset="0"/>
                <a:ea typeface="+mn-ea"/>
                <a:cs typeface="+mn-cs"/>
              </a:rPr>
              <a:t>will provide a roadmap to combating burnout in the same way.</a:t>
            </a:r>
            <a:endParaRPr lang="en-US" u="none" baseline="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u="none" baseline="0" dirty="0"/>
              <a:t>But you cannot change culture with the flip of a switch. Just as our changes in quality and safety took years, reforming health care to address the issue of burnout will be a long road.</a:t>
            </a:r>
          </a:p>
          <a:p>
            <a:pPr>
              <a:buFontTx/>
              <a:buNone/>
            </a:pPr>
            <a:endParaRPr lang="en-US" u="sng" dirty="0"/>
          </a:p>
          <a:p>
            <a:pPr>
              <a:buFontTx/>
              <a:buNone/>
            </a:pPr>
            <a:r>
              <a:rPr lang="en-US" u="sng" dirty="0"/>
              <a:t>To Err is Human</a:t>
            </a:r>
          </a:p>
          <a:p>
            <a:pPr marL="171450" indent="-171450">
              <a:buFont typeface="Arial" panose="020B0604020202020204" pitchFamily="34" charset="0"/>
              <a:buChar char="•"/>
            </a:pPr>
            <a:r>
              <a:rPr lang="en-US" dirty="0"/>
              <a:t>44,000 – 98,000 annual hospital deaths in US as a result of errors in health care </a:t>
            </a:r>
            <a:r>
              <a:rPr lang="en-US" sz="700" dirty="0"/>
              <a:t>(Data</a:t>
            </a:r>
            <a:r>
              <a:rPr lang="en-US" sz="700" baseline="0" dirty="0"/>
              <a:t> released Nov. 2009, full report published 2000</a:t>
            </a:r>
            <a:r>
              <a:rPr lang="en-US" sz="700" dirty="0"/>
              <a:t>)</a:t>
            </a:r>
          </a:p>
          <a:p>
            <a:pPr marL="171450" indent="-171450">
              <a:buFont typeface="Arial" panose="020B0604020202020204" pitchFamily="34" charset="0"/>
              <a:buChar char="•"/>
            </a:pPr>
            <a:r>
              <a:rPr lang="en-US" dirty="0"/>
              <a:t>Exceeds deaths from car accidents, breast cancer, or AIDS</a:t>
            </a:r>
          </a:p>
          <a:p>
            <a:pPr marL="171450" indent="-171450">
              <a:buFont typeface="Arial" panose="020B0604020202020204" pitchFamily="34" charset="0"/>
              <a:buChar char="•"/>
            </a:pPr>
            <a:r>
              <a:rPr lang="en-US" dirty="0"/>
              <a:t>35% of physicians and 42% of public report errors in their own or family members’ care; 18% of physicians and 24% of public report serious consequences—death, long-term disability, and severe pain. </a:t>
            </a:r>
          </a:p>
          <a:p>
            <a:pPr marL="171450" indent="-171450">
              <a:buFont typeface="Arial" panose="020B0604020202020204" pitchFamily="34" charset="0"/>
              <a:buChar char="•"/>
            </a:pPr>
            <a:r>
              <a:rPr lang="en-US" dirty="0"/>
              <a:t>Originally published November 1999</a:t>
            </a:r>
          </a:p>
          <a:p>
            <a:pPr marL="171450" indent="-171450">
              <a:buFont typeface="Arial" panose="020B0604020202020204" pitchFamily="34" charset="0"/>
              <a:buChar char="•"/>
            </a:pPr>
            <a:endParaRPr lang="en-US" u="none" baseline="0" dirty="0"/>
          </a:p>
          <a:p>
            <a:pPr marL="0" indent="0">
              <a:buFont typeface="Arial" panose="020B0604020202020204" pitchFamily="34" charset="0"/>
              <a:buNone/>
            </a:pPr>
            <a:r>
              <a:rPr lang="en-US" u="sng" baseline="0" dirty="0"/>
              <a:t>Crossing the Quality Chasm</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"Crossing the Quality Chasm" gave our nation a clear blueprint for improving the quality of health care in this country.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The report focused on six key pillars: efficiency, effectiveness, safety, timeliness, patient-centeredness, and equity.</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u="none" kern="1200" dirty="0">
                <a:solidFill>
                  <a:schemeClr val="tx1"/>
                </a:solidFill>
                <a:effectLst/>
                <a:latin typeface="Arial" charset="0"/>
                <a:ea typeface="+mn-ea"/>
                <a:cs typeface="+mn-cs"/>
              </a:rPr>
              <a:t>Originally published July 19, 2001</a:t>
            </a:r>
            <a:endParaRPr lang="en-US" u="none" dirty="0"/>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23</a:t>
            </a:fld>
            <a:endParaRPr lang="en-US"/>
          </a:p>
        </p:txBody>
      </p:sp>
    </p:spTree>
    <p:extLst>
      <p:ext uri="{BB962C8B-B14F-4D97-AF65-F5344CB8AC3E}">
        <p14:creationId xmlns:p14="http://schemas.microsoft.com/office/powerpoint/2010/main" val="36082534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Several speakers, including Dr. Alan Cohen, Dr. Shelly Timmons, and Dr. </a:t>
            </a:r>
            <a:r>
              <a:rPr lang="en-US" baseline="0" dirty="0" err="1"/>
              <a:t>Lacquement</a:t>
            </a:r>
            <a:r>
              <a:rPr lang="en-US" baseline="0" dirty="0"/>
              <a:t>  Jr, and Ms. Melissa </a:t>
            </a:r>
            <a:r>
              <a:rPr lang="en-US" baseline="0" dirty="0" err="1"/>
              <a:t>Doberstein</a:t>
            </a:r>
            <a:r>
              <a:rPr lang="en-US" baseline="0" dirty="0"/>
              <a:t>, led sessions and discussion on leadership development on Sunday afternoon of the meeting.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24</a:t>
            </a:fld>
            <a:endParaRPr lang="en-US"/>
          </a:p>
        </p:txBody>
      </p:sp>
    </p:spTree>
    <p:extLst>
      <p:ext uri="{BB962C8B-B14F-4D97-AF65-F5344CB8AC3E}">
        <p14:creationId xmlns:p14="http://schemas.microsoft.com/office/powerpoint/2010/main" val="1757969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Lastly, I think our greatest challenge is not financial. </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I believe that $3.7 trillion is more than enough to take care of the health of our nation. </a:t>
            </a:r>
            <a:r>
              <a:rPr lang="en-US" dirty="0"/>
              <a:t>Our biggest deficit</a:t>
            </a:r>
            <a:r>
              <a:rPr lang="en-US" baseline="0" dirty="0"/>
              <a:t> is not financial. </a:t>
            </a:r>
          </a:p>
          <a:p>
            <a:pPr marL="171450" indent="-171450">
              <a:buFont typeface="Arial" panose="020B0604020202020204" pitchFamily="34" charset="0"/>
              <a:buChar char="•"/>
            </a:pPr>
            <a:r>
              <a:rPr lang="en-US" baseline="0" dirty="0"/>
              <a:t>I believe our biggest deficit is that we do not have the leaders we need to succeed in this changing environment.</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25</a:t>
            </a:fld>
            <a:endParaRPr lang="en-US"/>
          </a:p>
        </p:txBody>
      </p:sp>
    </p:spTree>
    <p:extLst>
      <p:ext uri="{BB962C8B-B14F-4D97-AF65-F5344CB8AC3E}">
        <p14:creationId xmlns:p14="http://schemas.microsoft.com/office/powerpoint/2010/main" val="2612219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All too often,</a:t>
            </a:r>
            <a:r>
              <a:rPr lang="en-US" b="0" baseline="0" dirty="0"/>
              <a:t> when organizations are looking for a new leader, they are looking for one who is an expert and comes with a set of prescribed answers to all their problems – they are looking for Moses.</a:t>
            </a:r>
          </a:p>
        </p:txBody>
      </p:sp>
      <p:sp>
        <p:nvSpPr>
          <p:cNvPr id="4" name="Slide Number Placeholder 3"/>
          <p:cNvSpPr>
            <a:spLocks noGrp="1"/>
          </p:cNvSpPr>
          <p:nvPr>
            <p:ph type="sldNum" sz="quarter" idx="10"/>
          </p:nvPr>
        </p:nvSpPr>
        <p:spPr/>
        <p:txBody>
          <a:bodyPr/>
          <a:lstStyle/>
          <a:p>
            <a:fld id="{AE825233-37C7-4EA0-914D-215BCF8766FC}" type="slidenum">
              <a:rPr lang="en-US" smtClean="0"/>
              <a:pPr/>
              <a:t>26</a:t>
            </a:fld>
            <a:endParaRPr lang="en-US"/>
          </a:p>
        </p:txBody>
      </p:sp>
    </p:spTree>
    <p:extLst>
      <p:ext uri="{BB962C8B-B14F-4D97-AF65-F5344CB8AC3E}">
        <p14:creationId xmlns:p14="http://schemas.microsoft.com/office/powerpoint/2010/main" val="13942237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Arial" charset="0"/>
                <a:ea typeface="+mn-ea"/>
                <a:cs typeface="+mn-cs"/>
              </a:rPr>
              <a:t>Liz Wiseman and Doug McKeown propose a new model of leadership:</a:t>
            </a:r>
            <a:r>
              <a:rPr lang="en-US" sz="1200" b="0" i="0" kern="1200" baseline="0" dirty="0">
                <a:solidFill>
                  <a:schemeClr val="tx1"/>
                </a:solidFill>
                <a:effectLst/>
                <a:latin typeface="Arial" charset="0"/>
                <a:ea typeface="+mn-ea"/>
                <a:cs typeface="+mn-cs"/>
              </a:rPr>
              <a:t> </a:t>
            </a:r>
            <a:r>
              <a:rPr lang="en-US" sz="1200" b="0" i="0" kern="1200" dirty="0">
                <a:solidFill>
                  <a:schemeClr val="tx1"/>
                </a:solidFill>
                <a:effectLst/>
                <a:latin typeface="Arial" charset="0"/>
                <a:ea typeface="+mn-ea"/>
                <a:cs typeface="+mn-cs"/>
              </a:rPr>
              <a:t>“Multipliers.”  </a:t>
            </a:r>
          </a:p>
          <a:p>
            <a:pPr marL="171450" indent="-171450">
              <a:buFont typeface="Arial" panose="020B0604020202020204" pitchFamily="34" charset="0"/>
              <a:buChar char="•"/>
            </a:pPr>
            <a:r>
              <a:rPr lang="en-US" sz="1200" b="0" i="0" kern="1200" dirty="0">
                <a:solidFill>
                  <a:schemeClr val="tx1"/>
                </a:solidFill>
                <a:effectLst/>
                <a:latin typeface="Arial" charset="0"/>
                <a:ea typeface="+mn-ea"/>
                <a:cs typeface="+mn-cs"/>
              </a:rPr>
              <a:t>Multipliers</a:t>
            </a:r>
            <a:r>
              <a:rPr lang="en-US" sz="1200" b="0" i="0" kern="1200" baseline="0" dirty="0">
                <a:solidFill>
                  <a:schemeClr val="tx1"/>
                </a:solidFill>
                <a:effectLst/>
                <a:latin typeface="Arial" charset="0"/>
                <a:ea typeface="+mn-ea"/>
                <a:cs typeface="+mn-cs"/>
              </a:rPr>
              <a:t> do not rely solely on their own genius:  they look for ways to </a:t>
            </a:r>
            <a:r>
              <a:rPr lang="en-US" sz="1200" b="0" i="0" kern="1200" dirty="0">
                <a:solidFill>
                  <a:schemeClr val="tx1"/>
                </a:solidFill>
                <a:effectLst/>
                <a:latin typeface="Arial" charset="0"/>
                <a:ea typeface="+mn-ea"/>
                <a:cs typeface="+mn-cs"/>
              </a:rPr>
              <a:t>amplify intelligence, produce better outcomes, and foster talent</a:t>
            </a:r>
            <a:r>
              <a:rPr lang="en-US" sz="1200" b="0" i="0" kern="1200" baseline="0" dirty="0">
                <a:solidFill>
                  <a:schemeClr val="tx1"/>
                </a:solidFill>
                <a:effectLst/>
                <a:latin typeface="Arial" charset="0"/>
                <a:ea typeface="+mn-ea"/>
                <a:cs typeface="+mn-cs"/>
              </a:rPr>
              <a:t> in their colleagues.</a:t>
            </a:r>
          </a:p>
          <a:p>
            <a:pPr marL="171450" indent="-171450">
              <a:buFont typeface="Arial" panose="020B0604020202020204" pitchFamily="34" charset="0"/>
              <a:buChar char="•"/>
            </a:pPr>
            <a:r>
              <a:rPr lang="en-US" sz="1200" kern="1200" dirty="0">
                <a:solidFill>
                  <a:schemeClr val="tx1"/>
                </a:solidFill>
                <a:effectLst/>
                <a:latin typeface="Arial" charset="0"/>
                <a:ea typeface="+mn-ea"/>
                <a:cs typeface="+mn-cs"/>
              </a:rPr>
              <a:t>We need to embrace this model of leadership.</a:t>
            </a:r>
            <a:r>
              <a:rPr lang="en-US" sz="1200" kern="1200" baseline="0" dirty="0">
                <a:solidFill>
                  <a:schemeClr val="tx1"/>
                </a:solidFill>
                <a:effectLst/>
                <a:latin typeface="Arial" charset="0"/>
                <a:ea typeface="+mn-ea"/>
                <a:cs typeface="+mn-cs"/>
              </a:rPr>
              <a:t> We need leaders </a:t>
            </a:r>
            <a:r>
              <a:rPr lang="en-US" sz="1200" kern="1200" dirty="0">
                <a:solidFill>
                  <a:schemeClr val="tx1"/>
                </a:solidFill>
                <a:effectLst/>
                <a:latin typeface="Arial" charset="0"/>
                <a:ea typeface="+mn-ea"/>
                <a:cs typeface="+mn-cs"/>
              </a:rPr>
              <a:t>who can mobilize teams and maximize the genius of others</a:t>
            </a:r>
            <a:r>
              <a:rPr lang="en-US" sz="1200" kern="1200" baseline="0" dirty="0">
                <a:solidFill>
                  <a:schemeClr val="tx1"/>
                </a:solidFill>
                <a:effectLst/>
                <a:latin typeface="Arial" charset="0"/>
                <a:ea typeface="+mn-ea"/>
                <a:cs typeface="+mn-cs"/>
              </a:rPr>
              <a:t> to solve our problems </a:t>
            </a:r>
            <a:r>
              <a:rPr lang="en-US" sz="1200" kern="1200" dirty="0">
                <a:solidFill>
                  <a:schemeClr val="tx1"/>
                </a:solidFill>
                <a:effectLst/>
                <a:latin typeface="Arial" charset="0"/>
                <a:ea typeface="+mn-ea"/>
                <a:cs typeface="+mn-cs"/>
              </a:rPr>
              <a:t>locally and nationally. </a:t>
            </a:r>
            <a:endParaRPr lang="en-US"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27</a:t>
            </a:fld>
            <a:endParaRPr lang="en-US"/>
          </a:p>
        </p:txBody>
      </p:sp>
    </p:spTree>
    <p:extLst>
      <p:ext uri="{BB962C8B-B14F-4D97-AF65-F5344CB8AC3E}">
        <p14:creationId xmlns:p14="http://schemas.microsoft.com/office/powerpoint/2010/main" val="3010136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When it comes to leading in challenging times, what we</a:t>
            </a:r>
            <a:r>
              <a:rPr lang="en-US" baseline="0" dirty="0"/>
              <a:t> as medical professionals always have to guide us is our ethics:  beneficence, non-maleficence, autonomy, and social justice.</a:t>
            </a:r>
          </a:p>
          <a:p>
            <a:pPr marL="171450" indent="-171450">
              <a:buFont typeface="Arial" panose="020B0604020202020204" pitchFamily="34" charset="0"/>
              <a:buChar char="•"/>
            </a:pPr>
            <a:r>
              <a:rPr lang="en-US" dirty="0"/>
              <a:t>Especially in these difficult times, we can must guard against allowing bias and fear to inform our decisions in policy, research, clinical care, and education by approaching our biggest challenges from a foundation of science and adherence to academic medicine’s core values.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If you can be a multiplier and you can stay in touch with your four principles, you can be the kind of leader we need in health care today.</a:t>
            </a:r>
          </a:p>
          <a:p>
            <a:pPr marL="171450" indent="-171450">
              <a:buFont typeface="Arial" panose="020B0604020202020204" pitchFamily="34" charset="0"/>
              <a:buChar char="•"/>
            </a:pP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28</a:t>
            </a:fld>
            <a:endParaRPr lang="en-US"/>
          </a:p>
        </p:txBody>
      </p:sp>
    </p:spTree>
    <p:extLst>
      <p:ext uri="{BB962C8B-B14F-4D97-AF65-F5344CB8AC3E}">
        <p14:creationId xmlns:p14="http://schemas.microsoft.com/office/powerpoint/2010/main" val="1040739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We cannot depend on people or institutions outside of health care—insurance providers, government policymakers—to solve all of the challenges we face.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We must ourselves exert the leadership needed to transform our system. </a:t>
            </a:r>
          </a:p>
          <a:p>
            <a:pPr marL="171450" lvl="0" indent="-171450">
              <a:buFont typeface="Arial" panose="020B0604020202020204" pitchFamily="34" charset="0"/>
              <a:buChar char="•"/>
            </a:pPr>
            <a:r>
              <a:rPr lang="en-US" sz="1200" kern="1200" dirty="0">
                <a:solidFill>
                  <a:schemeClr val="tx1"/>
                </a:solidFill>
                <a:effectLst/>
                <a:latin typeface="Arial" charset="0"/>
                <a:ea typeface="+mn-ea"/>
                <a:cs typeface="+mn-cs"/>
              </a:rPr>
              <a:t>With the Stockdale Paradox in mind, I want to examine with clear eyes some of the great challenges facing health care today,</a:t>
            </a:r>
            <a:r>
              <a:rPr lang="en-US" sz="1200" kern="1200" baseline="0" dirty="0">
                <a:solidFill>
                  <a:schemeClr val="tx1"/>
                </a:solidFill>
                <a:effectLst/>
                <a:latin typeface="Arial" charset="0"/>
                <a:ea typeface="+mn-ea"/>
                <a:cs typeface="+mn-cs"/>
              </a:rPr>
              <a:t> and our imperatives to solve them.</a:t>
            </a:r>
            <a:endParaRPr lang="en-US"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AE825233-37C7-4EA0-914D-215BCF8766FC}" type="slidenum">
              <a:rPr lang="en-US" smtClean="0"/>
              <a:pPr/>
              <a:t>3</a:t>
            </a:fld>
            <a:endParaRPr lang="en-US"/>
          </a:p>
        </p:txBody>
      </p:sp>
    </p:spTree>
    <p:extLst>
      <p:ext uri="{BB962C8B-B14F-4D97-AF65-F5344CB8AC3E}">
        <p14:creationId xmlns:p14="http://schemas.microsoft.com/office/powerpoint/2010/main" val="245081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First: an era of uncertainty in health care.</a:t>
            </a:r>
          </a:p>
          <a:p>
            <a:endParaRPr lang="en-US" dirty="0"/>
          </a:p>
          <a:p>
            <a:r>
              <a:rPr lang="en-US" dirty="0"/>
              <a:t>NOTE: Eric J. </a:t>
            </a:r>
            <a:r>
              <a:rPr lang="en-US" dirty="0" err="1"/>
              <a:t>Strucko</a:t>
            </a:r>
            <a:r>
              <a:rPr lang="en-US" dirty="0"/>
              <a:t>, Associate Vice President for Finance and Business and controller</a:t>
            </a:r>
            <a:r>
              <a:rPr lang="en-US" baseline="0" dirty="0"/>
              <a:t> for Penn State College of Medicine, delivered a keynote on Sunday afternoon titled “The role of the academic medical center in a health system”</a:t>
            </a: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4</a:t>
            </a:fld>
            <a:endParaRPr lang="en-US"/>
          </a:p>
        </p:txBody>
      </p:sp>
    </p:spTree>
    <p:extLst>
      <p:ext uri="{BB962C8B-B14F-4D97-AF65-F5344CB8AC3E}">
        <p14:creationId xmlns:p14="http://schemas.microsoft.com/office/powerpoint/2010/main" val="1919783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nSpc>
                <a:spcPct val="20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Disruption in health care is something that each of you know and experience first hand.</a:t>
            </a:r>
          </a:p>
          <a:p>
            <a:pPr marL="171450" marR="0" lvl="0" indent="-171450">
              <a:lnSpc>
                <a:spcPct val="20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We are in an era of great uncertainty due to a variety of factors.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marR="0" lvl="1" indent="-228600">
              <a:lnSpc>
                <a:spcPct val="20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Polarized political climate and uncertain future of health care legislation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marR="0" lvl="1" indent="-228600">
              <a:lnSpc>
                <a:spcPct val="20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Rising pharmaceutical, supply and labor expenses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marR="0" lvl="1" indent="-228600">
              <a:lnSpc>
                <a:spcPct val="20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Difficult payer environments in which commercial payers in some cases steer members toward free-standing imaging and urgent-care centers, contributing to the ongoing issue of flat volumes at some hospitals.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marR="0" lvl="1" indent="-228600">
              <a:lnSpc>
                <a:spcPct val="20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Changing demographics (aging population, urban migration, loss of health insurance protections, etc.)</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685800" marR="0" lvl="1" indent="-228600">
              <a:lnSpc>
                <a:spcPct val="200000"/>
              </a:lnSpc>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Implementation of expensive technology (e.g. EHRs, robotics, etc.)</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200000"/>
              </a:lnSpc>
              <a:spcBef>
                <a:spcPts val="0"/>
              </a:spcBef>
              <a:spcAft>
                <a:spcPts val="100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Due to these pressures on the entire hospital industry, Moody’s downgraded 41 not-for-profit hospitals and upgraded 12 in 2017, a ratio of 3.4 to 1.  More than 60% of the 2017 downgrades were among small to medium-sized hospitals and health systems with less than $1 billion in operating revenue, suggesting that larger systems are better positioned to weather industry challenges.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a:lnSpc>
                <a:spcPct val="200000"/>
              </a:lnSpc>
              <a:spcBef>
                <a:spcPts val="0"/>
              </a:spcBef>
              <a:spcAft>
                <a:spcPts val="1000"/>
              </a:spcAft>
              <a:buFont typeface="Arial" panose="020B0604020202020204" pitchFamily="34" charset="0"/>
              <a:buChar char="•"/>
            </a:pPr>
            <a:r>
              <a:rPr lang="en-US" dirty="0"/>
              <a:t>In December, Moody’s downgraded</a:t>
            </a:r>
            <a:r>
              <a:rPr lang="en-US" baseline="0" dirty="0"/>
              <a:t> the not-for-profit and public healthcare sector </a:t>
            </a:r>
            <a:r>
              <a:rPr lang="en-US" dirty="0"/>
              <a:t>from stable to       negative for 2018.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Source: http://www.modernhealthcare.com/article/20171204/NEWS/171209962</a:t>
            </a:r>
          </a:p>
          <a:p>
            <a:pPr marL="0" indent="0">
              <a:buFont typeface="Arial" panose="020B0604020202020204" pitchFamily="34" charset="0"/>
              <a:buNone/>
            </a:pPr>
            <a:r>
              <a:rPr lang="en-US" dirty="0"/>
              <a:t>More recent article: http://www.modernhealthcare.com/article/20180306/NEWS/180309935</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5</a:t>
            </a:fld>
            <a:endParaRPr lang="en-US"/>
          </a:p>
        </p:txBody>
      </p:sp>
    </p:spTree>
    <p:extLst>
      <p:ext uri="{BB962C8B-B14F-4D97-AF65-F5344CB8AC3E}">
        <p14:creationId xmlns:p14="http://schemas.microsoft.com/office/powerpoint/2010/main" val="100237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All of these changes, especially mergers and acquisitions, are</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threatening our academic missions. </a:t>
            </a:r>
          </a:p>
          <a:p>
            <a:pPr marL="171450" indent="-171450">
              <a:buFont typeface="Arial" panose="020B0604020202020204" pitchFamily="34" charset="0"/>
              <a:buChar char="•"/>
            </a:pPr>
            <a:r>
              <a:rPr lang="en-US" dirty="0"/>
              <a:t>With many of these changes driven by economic forces, medical educators face the special challenge of maintaining strong clinical learning environments to prepare the next generation of physicians to acquire the competencies needed to keep up with ongoing changes in medicine and practice.</a:t>
            </a:r>
          </a:p>
          <a:p>
            <a:pPr marL="171450" indent="-171450">
              <a:buFont typeface="Arial" panose="020B0604020202020204" pitchFamily="34" charset="0"/>
              <a:buChar char="•"/>
            </a:pPr>
            <a:r>
              <a:rPr lang="en-US" dirty="0"/>
              <a:t>Likewise</a:t>
            </a:r>
            <a:r>
              <a:rPr lang="en-US" baseline="0" dirty="0"/>
              <a:t>, our researchers are under pressure to maintain the research mission at our institutions, so our scientists can keep discovering new treatments and cures.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Two new reports really highlight these issues</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(M&amp;A and </a:t>
            </a:r>
            <a:r>
              <a:rPr lang="en-US" sz="1200" kern="1200" dirty="0" err="1">
                <a:solidFill>
                  <a:schemeClr val="tx1"/>
                </a:solidFill>
                <a:effectLst/>
                <a:latin typeface="Arial" charset="0"/>
                <a:ea typeface="+mn-ea"/>
                <a:cs typeface="+mn-cs"/>
              </a:rPr>
              <a:t>Mannatt</a:t>
            </a:r>
            <a:r>
              <a:rPr lang="en-US" sz="1200" kern="1200" dirty="0">
                <a:solidFill>
                  <a:schemeClr val="tx1"/>
                </a:solidFill>
                <a:effectLst/>
                <a:latin typeface="Arial" charset="0"/>
                <a:ea typeface="+mn-ea"/>
                <a:cs typeface="+mn-cs"/>
              </a:rPr>
              <a:t>). </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The funds flow report highlights how we are challenged to find new ways to support health research and medical education in consolidated systems</a:t>
            </a:r>
            <a:endParaRPr lang="en-US"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We must double down on our efforts to preserve our academic missions, which our essential to maintaining progress in health care amid our many changes.</a:t>
            </a:r>
            <a:r>
              <a:rPr lang="en-US" dirty="0"/>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If we maintain this focus, we can foster</a:t>
            </a:r>
            <a:r>
              <a:rPr lang="en-US" baseline="0" dirty="0"/>
              <a:t> </a:t>
            </a:r>
            <a:r>
              <a:rPr lang="en-US" dirty="0"/>
              <a:t>thriving and sustainable health systems that can guarantee ongoing, robust support to our missions of education, research, and clinical care. </a:t>
            </a: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6</a:t>
            </a:fld>
            <a:endParaRPr lang="en-US"/>
          </a:p>
        </p:txBody>
      </p:sp>
    </p:spTree>
    <p:extLst>
      <p:ext uri="{BB962C8B-B14F-4D97-AF65-F5344CB8AC3E}">
        <p14:creationId xmlns:p14="http://schemas.microsoft.com/office/powerpoint/2010/main" val="78188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Our second challenge is maintaining the voice</a:t>
            </a:r>
            <a:r>
              <a:rPr lang="en-US" baseline="0" dirty="0"/>
              <a:t> of science.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There is a notion, heard frequently in politics and the media, that we have entered a “post-truth” era.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7</a:t>
            </a:fld>
            <a:endParaRPr lang="en-US"/>
          </a:p>
        </p:txBody>
      </p:sp>
    </p:spTree>
    <p:extLst>
      <p:ext uri="{BB962C8B-B14F-4D97-AF65-F5344CB8AC3E}">
        <p14:creationId xmlns:p14="http://schemas.microsoft.com/office/powerpoint/2010/main" val="195958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challenge to truth has been building for some time. It transcends political party</a:t>
            </a:r>
            <a:r>
              <a:rPr lang="en-US" baseline="0" dirty="0"/>
              <a:t> </a:t>
            </a:r>
            <a:r>
              <a:rPr lang="en-US" dirty="0"/>
              <a:t>affiliation and our current political leadership. </a:t>
            </a:r>
          </a:p>
          <a:p>
            <a:pPr marL="171450" indent="-171450">
              <a:buFont typeface="Arial" panose="020B0604020202020204" pitchFamily="34" charset="0"/>
              <a:buChar char="•"/>
            </a:pPr>
            <a:r>
              <a:rPr lang="en-US" baseline="0" dirty="0"/>
              <a:t>In 2016, The Oxford English Dictionary even made “post-truth” its word of the year, defining it as “relating to or denoting circumstances in which objective facts are less influential in shaping public opinion than appeals to emotion and personal belief.”   </a:t>
            </a:r>
          </a:p>
          <a:p>
            <a:pPr marL="171450" indent="-171450">
              <a:buFont typeface="Arial" panose="020B0604020202020204" pitchFamily="34" charset="0"/>
              <a:buChar char="•"/>
            </a:pPr>
            <a:r>
              <a:rPr lang="en-US" baseline="0" dirty="0"/>
              <a:t>We are seeing a troubling national trend of basing decisions in emotion and personal belief, rather than in fact.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a:t>And when this becomes widespread in our culture and across our media landscape, policy can be hijacked, and partisanship can be used to push for agendas that are based in personal beliefs, rather than in evidence.</a:t>
            </a:r>
            <a:r>
              <a:rPr lang="en-US" dirty="0"/>
              <a:t>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This is an issue that undermines what</a:t>
            </a:r>
            <a:r>
              <a:rPr lang="en-US" baseline="0" dirty="0"/>
              <a:t> </a:t>
            </a:r>
            <a:r>
              <a:rPr lang="en-US" dirty="0"/>
              <a:t>we as a community believe and the role we in</a:t>
            </a:r>
            <a:r>
              <a:rPr lang="en-US" baseline="0" dirty="0"/>
              <a:t> </a:t>
            </a:r>
            <a:r>
              <a:rPr lang="en-US" dirty="0"/>
              <a:t>academic medicine can and should play in society.</a:t>
            </a: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AE825233-37C7-4EA0-914D-215BCF8766FC}" type="slidenum">
              <a:rPr lang="en-US" smtClean="0"/>
              <a:pPr/>
              <a:t>8</a:t>
            </a:fld>
            <a:endParaRPr lang="en-US"/>
          </a:p>
        </p:txBody>
      </p:sp>
    </p:spTree>
    <p:extLst>
      <p:ext uri="{BB962C8B-B14F-4D97-AF65-F5344CB8AC3E}">
        <p14:creationId xmlns:p14="http://schemas.microsoft.com/office/powerpoint/2010/main" val="3536447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Arial" charset="0"/>
                <a:ea typeface="+mn-ea"/>
                <a:cs typeface="+mn-cs"/>
              </a:rPr>
              <a:t>In this environment, it is critical that scientists</a:t>
            </a:r>
            <a:r>
              <a:rPr lang="en-US" sz="12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be a voice for science and for governmental support for research.</a:t>
            </a:r>
          </a:p>
          <a:p>
            <a:pPr marL="171450" indent="-171450">
              <a:buFont typeface="Arial" panose="020B0604020202020204" pitchFamily="34" charset="0"/>
              <a:buChar char="•"/>
            </a:pPr>
            <a:r>
              <a:rPr lang="en-US" dirty="0"/>
              <a:t>I see clear and encouraging signs that collectively</a:t>
            </a:r>
            <a:r>
              <a:rPr lang="en-US" baseline="0" dirty="0"/>
              <a:t> </a:t>
            </a:r>
            <a:r>
              <a:rPr lang="en-US" dirty="0"/>
              <a:t>we are reasserting the authority of science in our</a:t>
            </a:r>
            <a:r>
              <a:rPr lang="en-US" baseline="0" dirty="0"/>
              <a:t> </a:t>
            </a:r>
            <a:r>
              <a:rPr lang="en-US" dirty="0"/>
              <a:t>national debates. </a:t>
            </a:r>
          </a:p>
          <a:p>
            <a:pPr marL="171450" indent="-171450">
              <a:buFont typeface="Arial" panose="020B0604020202020204" pitchFamily="34" charset="0"/>
              <a:buChar char="•"/>
            </a:pPr>
            <a:r>
              <a:rPr lang="en-US" dirty="0"/>
              <a:t>In April 2017, more than one million</a:t>
            </a:r>
            <a:r>
              <a:rPr lang="en-US" baseline="0" dirty="0"/>
              <a:t> </a:t>
            </a:r>
            <a:r>
              <a:rPr lang="en-US" dirty="0"/>
              <a:t>people in 600 cities around the world marched for</a:t>
            </a:r>
            <a:r>
              <a:rPr lang="en-US" baseline="0" dirty="0"/>
              <a:t> </a:t>
            </a:r>
            <a:r>
              <a:rPr lang="en-US" dirty="0"/>
              <a:t>science. </a:t>
            </a:r>
          </a:p>
          <a:p>
            <a:pPr marL="171450" indent="-171450">
              <a:buFont typeface="Arial" panose="020B0604020202020204" pitchFamily="34" charset="0"/>
              <a:buChar char="•"/>
            </a:pPr>
            <a:r>
              <a:rPr lang="en-US" dirty="0"/>
              <a:t>Since then, the global grassroots movement has evolved into year-round advocacy for science and for evidence-based policies by government officials</a:t>
            </a:r>
          </a:p>
          <a:p>
            <a:pPr marL="171450" indent="-171450">
              <a:buFont typeface="Arial" panose="020B0604020202020204" pitchFamily="34" charset="0"/>
              <a:buChar char="•"/>
            </a:pPr>
            <a:r>
              <a:rPr lang="en-US" dirty="0"/>
              <a:t>In September 2017, hundreds walked</a:t>
            </a:r>
            <a:r>
              <a:rPr lang="en-US" baseline="0" dirty="0"/>
              <a:t> </a:t>
            </a:r>
            <a:r>
              <a:rPr lang="en-US" dirty="0"/>
              <a:t>the halls of the Capitol in Washington as part of the “Rally for Medical Research</a:t>
            </a:r>
            <a:r>
              <a:rPr lang="en-US" baseline="0" dirty="0"/>
              <a:t> </a:t>
            </a:r>
            <a:r>
              <a:rPr lang="en-US" dirty="0"/>
              <a:t>Hill Day” to support National Institutes of Health (NIH) funding. </a:t>
            </a:r>
          </a:p>
          <a:p>
            <a:pPr marL="171450" indent="-171450">
              <a:buFont typeface="Arial" panose="020B0604020202020204" pitchFamily="34" charset="0"/>
              <a:buChar char="•"/>
            </a:pPr>
            <a:r>
              <a:rPr lang="en-US" dirty="0"/>
              <a:t>It is that kind of passionate defense of science</a:t>
            </a:r>
            <a:r>
              <a:rPr lang="en-US" baseline="0" dirty="0"/>
              <a:t> </a:t>
            </a:r>
            <a:r>
              <a:rPr lang="en-US" dirty="0"/>
              <a:t>and evidence that will carry the day. </a:t>
            </a:r>
          </a:p>
        </p:txBody>
      </p:sp>
      <p:sp>
        <p:nvSpPr>
          <p:cNvPr id="4" name="Slide Number Placeholder 3"/>
          <p:cNvSpPr>
            <a:spLocks noGrp="1"/>
          </p:cNvSpPr>
          <p:nvPr>
            <p:ph type="sldNum" sz="quarter" idx="10"/>
          </p:nvPr>
        </p:nvSpPr>
        <p:spPr/>
        <p:txBody>
          <a:bodyPr/>
          <a:lstStyle/>
          <a:p>
            <a:fld id="{AE825233-37C7-4EA0-914D-215BCF8766FC}" type="slidenum">
              <a:rPr lang="en-US" smtClean="0"/>
              <a:pPr/>
              <a:t>9</a:t>
            </a:fld>
            <a:endParaRPr lang="en-US"/>
          </a:p>
        </p:txBody>
      </p:sp>
    </p:spTree>
    <p:extLst>
      <p:ext uri="{BB962C8B-B14F-4D97-AF65-F5344CB8AC3E}">
        <p14:creationId xmlns:p14="http://schemas.microsoft.com/office/powerpoint/2010/main" val="539137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7075" y="0"/>
            <a:ext cx="3191256" cy="6858000"/>
          </a:xfrm>
          <a:prstGeom prst="rect">
            <a:avLst/>
          </a:prstGeom>
        </p:spPr>
      </p:pic>
      <p:sp>
        <p:nvSpPr>
          <p:cNvPr id="4060162" name="Rectangle 2"/>
          <p:cNvSpPr>
            <a:spLocks noGrp="1" noChangeArrowheads="1"/>
          </p:cNvSpPr>
          <p:nvPr>
            <p:ph type="ctrTitle"/>
          </p:nvPr>
        </p:nvSpPr>
        <p:spPr>
          <a:xfrm>
            <a:off x="873125" y="2535238"/>
            <a:ext cx="7304088" cy="1187450"/>
          </a:xfrm>
        </p:spPr>
        <p:txBody>
          <a:bodyPr anchor="t"/>
          <a:lstStyle>
            <a:lvl1pPr>
              <a:lnSpc>
                <a:spcPct val="80000"/>
              </a:lnSpc>
              <a:defRPr>
                <a:solidFill>
                  <a:schemeClr val="tx1"/>
                </a:solidFill>
              </a:defRPr>
            </a:lvl1pPr>
          </a:lstStyle>
          <a:p>
            <a:r>
              <a:rPr lang="en-US"/>
              <a:t>Click to edit Master title style</a:t>
            </a:r>
            <a:endParaRPr lang="en-US" dirty="0"/>
          </a:p>
        </p:txBody>
      </p:sp>
      <p:sp>
        <p:nvSpPr>
          <p:cNvPr id="4060163" name="Rectangle 3"/>
          <p:cNvSpPr>
            <a:spLocks noGrp="1" noChangeArrowheads="1"/>
          </p:cNvSpPr>
          <p:nvPr>
            <p:ph type="subTitle" idx="1"/>
          </p:nvPr>
        </p:nvSpPr>
        <p:spPr>
          <a:xfrm>
            <a:off x="873125" y="4681538"/>
            <a:ext cx="7304088" cy="1273175"/>
          </a:xfrm>
        </p:spPr>
        <p:txBody>
          <a:bodyPr/>
          <a:lstStyle>
            <a:lvl1pPr>
              <a:defRPr sz="2600">
                <a:solidFill>
                  <a:schemeClr val="tx2"/>
                </a:solidFill>
              </a:defRPr>
            </a:lvl1pPr>
          </a:lstStyle>
          <a:p>
            <a:r>
              <a:rPr lang="en-US"/>
              <a:t>Click to edit Master subtitle style</a:t>
            </a:r>
            <a:endParaRPr lang="en-US" dirty="0"/>
          </a:p>
        </p:txBody>
      </p:sp>
      <p:sp>
        <p:nvSpPr>
          <p:cNvPr id="5" name="Text Box 79"/>
          <p:cNvSpPr txBox="1">
            <a:spLocks noChangeArrowheads="1"/>
          </p:cNvSpPr>
          <p:nvPr userDrawn="1"/>
        </p:nvSpPr>
        <p:spPr bwMode="auto">
          <a:xfrm>
            <a:off x="394758" y="6545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r>
              <a:rPr lang="en-US" altLang="en-US" sz="800" b="0" dirty="0">
                <a:solidFill>
                  <a:schemeClr val="tx1"/>
                </a:solidFill>
              </a:rPr>
              <a:t>© 2018 AAMC. May not be reproduced without permission.</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ransition slide">
    <p:spTree>
      <p:nvGrpSpPr>
        <p:cNvPr id="1" name=""/>
        <p:cNvGrpSpPr/>
        <p:nvPr/>
      </p:nvGrpSpPr>
      <p:grpSpPr>
        <a:xfrm>
          <a:off x="0" y="0"/>
          <a:ext cx="0" cy="0"/>
          <a:chOff x="0" y="0"/>
          <a:chExt cx="0" cy="0"/>
        </a:xfrm>
      </p:grpSpPr>
      <p:sp>
        <p:nvSpPr>
          <p:cNvPr id="3" name="Rectangle 2"/>
          <p:cNvSpPr/>
          <p:nvPr userDrawn="1"/>
        </p:nvSpPr>
        <p:spPr bwMode="auto">
          <a:xfrm>
            <a:off x="0" y="0"/>
            <a:ext cx="9144000" cy="5978769"/>
          </a:xfrm>
          <a:prstGeom prst="rect">
            <a:avLst/>
          </a:prstGeom>
          <a:solidFill>
            <a:schemeClr val="tx2"/>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grpSp>
        <p:nvGrpSpPr>
          <p:cNvPr id="4" name="Group 3"/>
          <p:cNvGrpSpPr/>
          <p:nvPr userDrawn="1"/>
        </p:nvGrpSpPr>
        <p:grpSpPr>
          <a:xfrm>
            <a:off x="2193635" y="3619499"/>
            <a:ext cx="6950365" cy="91889"/>
            <a:chOff x="1143000" y="3968750"/>
            <a:chExt cx="6985000" cy="95250"/>
          </a:xfrm>
        </p:grpSpPr>
        <p:cxnSp>
          <p:nvCxnSpPr>
            <p:cNvPr id="5" name="Straight Connector 4"/>
            <p:cNvCxnSpPr/>
            <p:nvPr/>
          </p:nvCxnSpPr>
          <p:spPr bwMode="auto">
            <a:xfrm>
              <a:off x="1143000" y="3968750"/>
              <a:ext cx="6985000" cy="15875"/>
            </a:xfrm>
            <a:prstGeom prst="line">
              <a:avLst/>
            </a:prstGeom>
            <a:noFill/>
            <a:ln w="9525" cap="flat" cmpd="sng" algn="ctr">
              <a:solidFill>
                <a:schemeClr val="bg1"/>
              </a:solidFill>
              <a:prstDash val="solid"/>
              <a:round/>
              <a:headEnd type="none" w="med" len="med"/>
              <a:tailEnd type="none" w="med" len="med"/>
            </a:ln>
            <a:effectLst/>
          </p:spPr>
        </p:cxnSp>
        <p:cxnSp>
          <p:nvCxnSpPr>
            <p:cNvPr id="6" name="Straight Connector 5"/>
            <p:cNvCxnSpPr/>
            <p:nvPr/>
          </p:nvCxnSpPr>
          <p:spPr bwMode="auto">
            <a:xfrm>
              <a:off x="1143000" y="4064000"/>
              <a:ext cx="3968750" cy="0"/>
            </a:xfrm>
            <a:prstGeom prst="line">
              <a:avLst/>
            </a:prstGeom>
            <a:noFill/>
            <a:ln w="9525"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173136965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URL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51AC3CF6-25CD-4E75-9FFD-C5B9E43CD78B}" type="slidenum">
              <a:rPr lang="en-US" smtClean="0"/>
              <a:pPr/>
              <a:t>‹#›</a:t>
            </a:fld>
            <a:endParaRPr lang="en-US" dirty="0"/>
          </a:p>
        </p:txBody>
      </p:sp>
      <p:sp>
        <p:nvSpPr>
          <p:cNvPr id="6" name="Rectangle 5"/>
          <p:cNvSpPr/>
          <p:nvPr/>
        </p:nvSpPr>
        <p:spPr bwMode="auto">
          <a:xfrm>
            <a:off x="0" y="5961901"/>
            <a:ext cx="9144000" cy="887372"/>
          </a:xfrm>
          <a:prstGeom prst="rect">
            <a:avLst/>
          </a:prstGeom>
          <a:solidFill>
            <a:srgbClr val="547BB2"/>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1478" y="6121044"/>
            <a:ext cx="905212" cy="681097"/>
          </a:xfrm>
          <a:prstGeom prst="rect">
            <a:avLst/>
          </a:prstGeom>
        </p:spPr>
      </p:pic>
      <p:sp>
        <p:nvSpPr>
          <p:cNvPr id="12" name="Text Placeholder 11"/>
          <p:cNvSpPr>
            <a:spLocks noGrp="1"/>
          </p:cNvSpPr>
          <p:nvPr>
            <p:ph type="body" sz="quarter" idx="11" hasCustomPrompt="1"/>
          </p:nvPr>
        </p:nvSpPr>
        <p:spPr>
          <a:xfrm>
            <a:off x="386337" y="6182224"/>
            <a:ext cx="7159625" cy="576263"/>
          </a:xfrm>
        </p:spPr>
        <p:txBody>
          <a:bodyPr anchor="ctr"/>
          <a:lstStyle>
            <a:lvl1pPr>
              <a:defRPr b="1">
                <a:solidFill>
                  <a:schemeClr val="bg2"/>
                </a:solidFill>
              </a:defRPr>
            </a:lvl1pPr>
          </a:lstStyle>
          <a:p>
            <a:pPr lvl="0"/>
            <a:r>
              <a:rPr lang="en-US" dirty="0"/>
              <a:t>Click to enter URL</a:t>
            </a:r>
          </a:p>
        </p:txBody>
      </p:sp>
    </p:spTree>
    <p:extLst>
      <p:ext uri="{BB962C8B-B14F-4D97-AF65-F5344CB8AC3E}">
        <p14:creationId xmlns:p14="http://schemas.microsoft.com/office/powerpoint/2010/main" val="20100083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386763" cy="620713"/>
          </a:xfrm>
        </p:spPr>
        <p:txBody>
          <a:bodyPr/>
          <a:lstStyle/>
          <a:p>
            <a:r>
              <a:rPr lang="en-US"/>
              <a:t>Click to edit Master title style</a:t>
            </a:r>
          </a:p>
        </p:txBody>
      </p:sp>
      <p:sp>
        <p:nvSpPr>
          <p:cNvPr id="3" name="Chart Placeholder 2"/>
          <p:cNvSpPr>
            <a:spLocks noGrp="1"/>
          </p:cNvSpPr>
          <p:nvPr>
            <p:ph type="chart" idx="1"/>
          </p:nvPr>
        </p:nvSpPr>
        <p:spPr>
          <a:xfrm>
            <a:off x="581025" y="1401763"/>
            <a:ext cx="7988300" cy="4767262"/>
          </a:xfrm>
        </p:spPr>
        <p:txBody>
          <a:bodyPr/>
          <a:lstStyle/>
          <a:p>
            <a:pPr lvl="0"/>
            <a:r>
              <a:rPr lang="en-US" noProof="0"/>
              <a:t>Click icon to add chart</a:t>
            </a:r>
          </a:p>
        </p:txBody>
      </p:sp>
      <p:sp>
        <p:nvSpPr>
          <p:cNvPr id="4" name="Slide Number Placeholder 3"/>
          <p:cNvSpPr>
            <a:spLocks noGrp="1" noChangeArrowheads="1"/>
          </p:cNvSpPr>
          <p:nvPr>
            <p:ph type="sldNum" sz="quarter" idx="10"/>
          </p:nvPr>
        </p:nvSpPr>
        <p:spPr>
          <a:xfrm>
            <a:off x="0" y="6381750"/>
            <a:ext cx="533400" cy="476250"/>
          </a:xfrm>
          <a:prstGeom prst="rect">
            <a:avLst/>
          </a:prstGeom>
        </p:spPr>
        <p:txBody>
          <a:bodyPr/>
          <a:lstStyle>
            <a:lvl1pPr eaLnBrk="0" hangingPunct="0">
              <a:spcBef>
                <a:spcPct val="50000"/>
              </a:spcBef>
              <a:defRPr>
                <a:solidFill>
                  <a:srgbClr val="003A70"/>
                </a:solidFill>
                <a:latin typeface="Arial" charset="0"/>
              </a:defRPr>
            </a:lvl1pPr>
          </a:lstStyle>
          <a:p>
            <a:pPr>
              <a:defRPr/>
            </a:pPr>
            <a:fld id="{3F0D7412-C965-42BD-AD3B-47678C845832}" type="slidenum">
              <a:rPr lang="en-US" smtClean="0"/>
              <a:pPr>
                <a:defRPr/>
              </a:pPr>
              <a:t>‹#›</a:t>
            </a:fld>
            <a:endParaRPr lang="en-US"/>
          </a:p>
        </p:txBody>
      </p:sp>
    </p:spTree>
    <p:extLst>
      <p:ext uri="{BB962C8B-B14F-4D97-AF65-F5344CB8AC3E}">
        <p14:creationId xmlns:p14="http://schemas.microsoft.com/office/powerpoint/2010/main" val="404731198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5" name="Picture 10"/>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3443"/>
            <a:ext cx="9144000" cy="6873031"/>
          </a:xfrm>
          <a:prstGeom prst="rect">
            <a:avLst/>
          </a:prstGeom>
          <a:noFill/>
        </p:spPr>
      </p:pic>
    </p:spTree>
    <p:extLst>
      <p:ext uri="{BB962C8B-B14F-4D97-AF65-F5344CB8AC3E}">
        <p14:creationId xmlns:p14="http://schemas.microsoft.com/office/powerpoint/2010/main" val="286207365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ransition slide">
    <p:spTree>
      <p:nvGrpSpPr>
        <p:cNvPr id="1" name=""/>
        <p:cNvGrpSpPr/>
        <p:nvPr/>
      </p:nvGrpSpPr>
      <p:grpSpPr>
        <a:xfrm>
          <a:off x="0" y="0"/>
          <a:ext cx="0" cy="0"/>
          <a:chOff x="0" y="0"/>
          <a:chExt cx="0" cy="0"/>
        </a:xfrm>
      </p:grpSpPr>
      <p:sp>
        <p:nvSpPr>
          <p:cNvPr id="3" name="Rectangle 2"/>
          <p:cNvSpPr/>
          <p:nvPr userDrawn="1"/>
        </p:nvSpPr>
        <p:spPr bwMode="auto">
          <a:xfrm>
            <a:off x="0" y="-1"/>
            <a:ext cx="9144000" cy="6858000"/>
          </a:xfrm>
          <a:prstGeom prst="rect">
            <a:avLst/>
          </a:prstGeom>
          <a:solidFill>
            <a:schemeClr val="tx2"/>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rgbClr val="FFFFFF"/>
              </a:solidFill>
            </a:endParaRPr>
          </a:p>
        </p:txBody>
      </p:sp>
      <p:sp>
        <p:nvSpPr>
          <p:cNvPr id="9" name="Rectangle 8"/>
          <p:cNvSpPr/>
          <p:nvPr userDrawn="1"/>
        </p:nvSpPr>
        <p:spPr bwMode="auto">
          <a:xfrm>
            <a:off x="0" y="1236133"/>
            <a:ext cx="9144000" cy="2194560"/>
          </a:xfrm>
          <a:prstGeom prst="rect">
            <a:avLst/>
          </a:prstGeom>
          <a:solidFill>
            <a:schemeClr val="bg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solidFill>
                  <a:srgbClr val="013D79"/>
                </a:solidFill>
              </a:rPr>
              <a:pPr/>
              <a:t>‹#›</a:t>
            </a:fld>
            <a:endParaRPr lang="en-US" dirty="0">
              <a:solidFill>
                <a:srgbClr val="013D79"/>
              </a:solidFill>
            </a:endParaRPr>
          </a:p>
        </p:txBody>
      </p:sp>
      <p:sp>
        <p:nvSpPr>
          <p:cNvPr id="12" name="Text Placeholder 11"/>
          <p:cNvSpPr>
            <a:spLocks noGrp="1"/>
          </p:cNvSpPr>
          <p:nvPr>
            <p:ph type="body" sz="quarter" idx="10"/>
          </p:nvPr>
        </p:nvSpPr>
        <p:spPr>
          <a:xfrm>
            <a:off x="914399" y="1479596"/>
            <a:ext cx="7806268" cy="2085975"/>
          </a:xfrm>
        </p:spPr>
        <p:txBody>
          <a:bodyPr/>
          <a:lstStyle>
            <a:lvl1pPr>
              <a:lnSpc>
                <a:spcPct val="100000"/>
              </a:lnSpc>
              <a:spcBef>
                <a:spcPts val="0"/>
              </a:spcBef>
              <a:defRPr sz="4000"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1478" y="6121044"/>
            <a:ext cx="905212" cy="681097"/>
          </a:xfrm>
          <a:prstGeom prst="rect">
            <a:avLst/>
          </a:prstGeom>
        </p:spPr>
      </p:pic>
    </p:spTree>
    <p:extLst>
      <p:ext uri="{BB962C8B-B14F-4D97-AF65-F5344CB8AC3E}">
        <p14:creationId xmlns:p14="http://schemas.microsoft.com/office/powerpoint/2010/main" val="8732758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9913" y="293023"/>
            <a:ext cx="8386762" cy="620712"/>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55" name="Rectangle 31"/>
          <p:cNvSpPr>
            <a:spLocks noGrp="1" noChangeArrowheads="1"/>
          </p:cNvSpPr>
          <p:nvPr>
            <p:ph type="body" idx="1"/>
          </p:nvPr>
        </p:nvSpPr>
        <p:spPr bwMode="auto">
          <a:xfrm>
            <a:off x="581025" y="1083598"/>
            <a:ext cx="7988300" cy="501135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78" name="Text Box 54"/>
          <p:cNvSpPr txBox="1">
            <a:spLocks noChangeArrowheads="1"/>
          </p:cNvSpPr>
          <p:nvPr/>
        </p:nvSpPr>
        <p:spPr bwMode="auto">
          <a:xfrm>
            <a:off x="1085850" y="4740275"/>
            <a:ext cx="1282700" cy="365125"/>
          </a:xfrm>
          <a:prstGeom prst="rect">
            <a:avLst/>
          </a:prstGeom>
          <a:noFill/>
          <a:ln w="9525">
            <a:noFill/>
            <a:miter lim="800000"/>
            <a:headEnd/>
            <a:tailEnd/>
          </a:ln>
          <a:effectLst/>
        </p:spPr>
        <p:txBody>
          <a:bodyPr lIns="0" tIns="0" rIns="0" bIns="0"/>
          <a:lstStyle/>
          <a:p>
            <a:pPr defTabSz="1066800">
              <a:spcBef>
                <a:spcPct val="50000"/>
              </a:spcBef>
            </a:pPr>
            <a:endParaRPr lang="en-US" b="0">
              <a:solidFill>
                <a:srgbClr val="474747"/>
              </a:solidFill>
            </a:endParaRPr>
          </a:p>
        </p:txBody>
      </p:sp>
      <p:pic>
        <p:nvPicPr>
          <p:cNvPr id="3" name="Picture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207374" y="6147444"/>
            <a:ext cx="857117" cy="629233"/>
          </a:xfrm>
          <a:prstGeom prst="rect">
            <a:avLst/>
          </a:prstGeom>
        </p:spPr>
      </p:pic>
      <p:sp>
        <p:nvSpPr>
          <p:cNvPr id="7" name="Text Box 79"/>
          <p:cNvSpPr txBox="1">
            <a:spLocks noChangeArrowheads="1"/>
          </p:cNvSpPr>
          <p:nvPr userDrawn="1"/>
        </p:nvSpPr>
        <p:spPr bwMode="auto">
          <a:xfrm>
            <a:off x="119427" y="6607175"/>
            <a:ext cx="5638800" cy="214313"/>
          </a:xfrm>
          <a:prstGeom prst="rect">
            <a:avLst/>
          </a:prstGeom>
          <a:noFill/>
          <a:ln w="12700" algn="ctr">
            <a:noFill/>
            <a:miter lim="800000"/>
            <a:headEnd/>
            <a:tailEnd/>
          </a:ln>
          <a:effectLst/>
        </p:spPr>
        <p:txBody>
          <a:bodyPr>
            <a:spAutoFit/>
          </a:bodyPr>
          <a:lstStyle/>
          <a:p>
            <a:r>
              <a:rPr lang="en-US" sz="800" b="0" dirty="0">
                <a:solidFill>
                  <a:schemeClr val="bg1">
                    <a:lumMod val="50000"/>
                  </a:schemeClr>
                </a:solidFill>
                <a:latin typeface="+mn-lt"/>
              </a:rPr>
              <a:t>© 2015 AAMC. May not be reproduced without permission.</a:t>
            </a:r>
          </a:p>
        </p:txBody>
      </p:sp>
      <p:sp>
        <p:nvSpPr>
          <p:cNvPr id="2" name="Rectangle 1"/>
          <p:cNvSpPr/>
          <p:nvPr userDrawn="1"/>
        </p:nvSpPr>
        <p:spPr bwMode="auto">
          <a:xfrm>
            <a:off x="0" y="6607175"/>
            <a:ext cx="3077737" cy="250825"/>
          </a:xfrm>
          <a:prstGeom prst="rect">
            <a:avLst/>
          </a:prstGeom>
          <a:solidFill>
            <a:schemeClr val="bg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6" name="Slide Number Placeholder 5"/>
          <p:cNvSpPr>
            <a:spLocks noGrp="1"/>
          </p:cNvSpPr>
          <p:nvPr>
            <p:ph type="sldNum" sz="quarter" idx="4"/>
          </p:nvPr>
        </p:nvSpPr>
        <p:spPr>
          <a:xfrm>
            <a:off x="0" y="6456829"/>
            <a:ext cx="2133600" cy="365125"/>
          </a:xfrm>
          <a:prstGeom prst="rect">
            <a:avLst/>
          </a:prstGeom>
        </p:spPr>
        <p:txBody>
          <a:bodyPr vert="horz" lIns="91440" tIns="45720" rIns="91440" bIns="45720" rtlCol="0" anchor="ctr"/>
          <a:lstStyle>
            <a:lvl1pPr algn="l">
              <a:defRPr sz="1400" b="0">
                <a:solidFill>
                  <a:schemeClr val="tx1"/>
                </a:solidFill>
              </a:defRPr>
            </a:lvl1pPr>
          </a:lstStyle>
          <a:p>
            <a:fld id="{51AC3CF6-25CD-4E75-9FFD-C5B9E43CD78B}" type="slidenum">
              <a:rPr lang="en-US" smtClean="0"/>
              <a:pPr/>
              <a:t>‹#›</a:t>
            </a:fld>
            <a:endParaRPr lang="en-US" dirty="0"/>
          </a:p>
        </p:txBody>
      </p:sp>
      <p:sp>
        <p:nvSpPr>
          <p:cNvPr id="10" name="Text Box 79"/>
          <p:cNvSpPr txBox="1">
            <a:spLocks noChangeArrowheads="1"/>
          </p:cNvSpPr>
          <p:nvPr userDrawn="1"/>
        </p:nvSpPr>
        <p:spPr bwMode="auto">
          <a:xfrm>
            <a:off x="394758" y="6545631"/>
            <a:ext cx="7518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b="1">
                <a:solidFill>
                  <a:schemeClr val="bg1"/>
                </a:solidFill>
                <a:latin typeface="Arial" charset="0"/>
              </a:defRPr>
            </a:lvl1pPr>
            <a:lvl2pPr marL="742950" indent="-285750">
              <a:defRPr sz="2000" b="1">
                <a:solidFill>
                  <a:schemeClr val="bg1"/>
                </a:solidFill>
                <a:latin typeface="Arial" charset="0"/>
              </a:defRPr>
            </a:lvl2pPr>
            <a:lvl3pPr marL="1143000" indent="-228600">
              <a:defRPr sz="2000" b="1">
                <a:solidFill>
                  <a:schemeClr val="bg1"/>
                </a:solidFill>
                <a:latin typeface="Arial" charset="0"/>
              </a:defRPr>
            </a:lvl3pPr>
            <a:lvl4pPr marL="1600200" indent="-228600">
              <a:defRPr sz="2000" b="1">
                <a:solidFill>
                  <a:schemeClr val="bg1"/>
                </a:solidFill>
                <a:latin typeface="Arial" charset="0"/>
              </a:defRPr>
            </a:lvl4pPr>
            <a:lvl5pPr marL="2057400" indent="-228600">
              <a:defRPr sz="2000" b="1">
                <a:solidFill>
                  <a:schemeClr val="bg1"/>
                </a:solidFill>
                <a:latin typeface="Arial" charset="0"/>
              </a:defRPr>
            </a:lvl5pPr>
            <a:lvl6pPr marL="2514600" indent="-228600" eaLnBrk="0" fontAlgn="base" hangingPunct="0">
              <a:spcBef>
                <a:spcPct val="0"/>
              </a:spcBef>
              <a:spcAft>
                <a:spcPct val="0"/>
              </a:spcAft>
              <a:defRPr sz="2000" b="1">
                <a:solidFill>
                  <a:schemeClr val="bg1"/>
                </a:solidFill>
                <a:latin typeface="Arial" charset="0"/>
              </a:defRPr>
            </a:lvl6pPr>
            <a:lvl7pPr marL="2971800" indent="-228600" eaLnBrk="0" fontAlgn="base" hangingPunct="0">
              <a:spcBef>
                <a:spcPct val="0"/>
              </a:spcBef>
              <a:spcAft>
                <a:spcPct val="0"/>
              </a:spcAft>
              <a:defRPr sz="2000" b="1">
                <a:solidFill>
                  <a:schemeClr val="bg1"/>
                </a:solidFill>
                <a:latin typeface="Arial" charset="0"/>
              </a:defRPr>
            </a:lvl7pPr>
            <a:lvl8pPr marL="3429000" indent="-228600" eaLnBrk="0" fontAlgn="base" hangingPunct="0">
              <a:spcBef>
                <a:spcPct val="0"/>
              </a:spcBef>
              <a:spcAft>
                <a:spcPct val="0"/>
              </a:spcAft>
              <a:defRPr sz="2000" b="1">
                <a:solidFill>
                  <a:schemeClr val="bg1"/>
                </a:solidFill>
                <a:latin typeface="Arial" charset="0"/>
              </a:defRPr>
            </a:lvl8pPr>
            <a:lvl9pPr marL="3886200" indent="-228600" eaLnBrk="0" fontAlgn="base" hangingPunct="0">
              <a:spcBef>
                <a:spcPct val="0"/>
              </a:spcBef>
              <a:spcAft>
                <a:spcPct val="0"/>
              </a:spcAft>
              <a:defRPr sz="2000" b="1">
                <a:solidFill>
                  <a:schemeClr val="bg1"/>
                </a:solidFill>
                <a:latin typeface="Arial" charset="0"/>
              </a:defRPr>
            </a:lvl9pPr>
          </a:lstStyle>
          <a:p>
            <a:r>
              <a:rPr lang="en-US" altLang="en-US" sz="800" b="0" dirty="0">
                <a:solidFill>
                  <a:schemeClr val="tx1"/>
                </a:solidFill>
              </a:rPr>
              <a:t>© 2018 AAMC. May not be reproduced without permission.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60" r:id="rId5"/>
    <p:sldLayoutId id="2147483672" r:id="rId6"/>
    <p:sldLayoutId id="2147483658" r:id="rId7"/>
    <p:sldLayoutId id="2147483671" r:id="rId8"/>
    <p:sldLayoutId id="2147483674" r:id="rId9"/>
  </p:sldLayoutIdLst>
  <p:transition/>
  <p:txStyles>
    <p:titleStyle>
      <a:lvl1pPr algn="l" defTabSz="889000" rtl="0" eaLnBrk="1" fontAlgn="base" hangingPunct="1">
        <a:lnSpc>
          <a:spcPct val="85000"/>
        </a:lnSpc>
        <a:spcBef>
          <a:spcPct val="0"/>
        </a:spcBef>
        <a:spcAft>
          <a:spcPct val="0"/>
        </a:spcAft>
        <a:buClr>
          <a:srgbClr val="DADDFE"/>
        </a:buClr>
        <a:defRPr sz="3200" b="1">
          <a:solidFill>
            <a:schemeClr val="tx2"/>
          </a:solidFill>
          <a:latin typeface="+mn-lt"/>
          <a:ea typeface="+mj-ea"/>
          <a:cs typeface="+mj-cs"/>
        </a:defRPr>
      </a:lvl1pPr>
      <a:lvl2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2pPr>
      <a:lvl3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3pPr>
      <a:lvl4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4pPr>
      <a:lvl5pPr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5pPr>
      <a:lvl6pPr marL="4572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6pPr>
      <a:lvl7pPr marL="9144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7pPr>
      <a:lvl8pPr marL="13716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8pPr>
      <a:lvl9pPr marL="1828800" algn="l" defTabSz="889000" rtl="0" eaLnBrk="1" fontAlgn="base" hangingPunct="1">
        <a:lnSpc>
          <a:spcPct val="85000"/>
        </a:lnSpc>
        <a:spcBef>
          <a:spcPct val="0"/>
        </a:spcBef>
        <a:spcAft>
          <a:spcPct val="0"/>
        </a:spcAft>
        <a:buClr>
          <a:srgbClr val="DADDFE"/>
        </a:buClr>
        <a:defRPr sz="3600">
          <a:solidFill>
            <a:schemeClr val="tx2"/>
          </a:solidFill>
          <a:latin typeface="Arial Black" pitchFamily="34" charset="0"/>
        </a:defRPr>
      </a:lvl9pPr>
    </p:titleStyle>
    <p:body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www.elsevier.com/termsandcondition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43043" name="Rectangle 3"/>
          <p:cNvSpPr>
            <a:spLocks noChangeArrowheads="1"/>
          </p:cNvSpPr>
          <p:nvPr/>
        </p:nvSpPr>
        <p:spPr bwMode="auto">
          <a:xfrm>
            <a:off x="466245" y="1739151"/>
            <a:ext cx="5976120" cy="1485900"/>
          </a:xfrm>
          <a:prstGeom prst="rect">
            <a:avLst/>
          </a:prstGeom>
          <a:noFill/>
          <a:ln w="9525">
            <a:noFill/>
            <a:miter lim="800000"/>
            <a:headEnd/>
            <a:tailEnd/>
          </a:ln>
          <a:effectLst/>
        </p:spPr>
        <p:txBody>
          <a:bodyPr lIns="0" tIns="0" rIns="0" bIns="0"/>
          <a:lstStyle/>
          <a:p>
            <a:pPr defTabSz="889000">
              <a:spcBef>
                <a:spcPts val="600"/>
              </a:spcBef>
              <a:buClr>
                <a:srgbClr val="DADDFE"/>
              </a:buClr>
            </a:pPr>
            <a:r>
              <a:rPr lang="en-US" sz="3500" dirty="0">
                <a:solidFill>
                  <a:schemeClr val="tx1"/>
                </a:solidFill>
                <a:latin typeface="+mn-lt"/>
              </a:rPr>
              <a:t>Will Academic Medicine Falter Or Lead?</a:t>
            </a:r>
          </a:p>
        </p:txBody>
      </p:sp>
      <p:sp>
        <p:nvSpPr>
          <p:cNvPr id="7" name="Subtitle 6"/>
          <p:cNvSpPr>
            <a:spLocks noGrp="1"/>
          </p:cNvSpPr>
          <p:nvPr>
            <p:ph type="subTitle" idx="1"/>
          </p:nvPr>
        </p:nvSpPr>
        <p:spPr>
          <a:xfrm>
            <a:off x="466244" y="4276293"/>
            <a:ext cx="7304088" cy="1273175"/>
          </a:xfrm>
        </p:spPr>
        <p:txBody>
          <a:bodyPr/>
          <a:lstStyle/>
          <a:p>
            <a:pPr>
              <a:lnSpc>
                <a:spcPct val="100000"/>
              </a:lnSpc>
              <a:spcBef>
                <a:spcPts val="0"/>
              </a:spcBef>
            </a:pPr>
            <a:r>
              <a:rPr lang="en-US" sz="2000" dirty="0"/>
              <a:t>Darrell G. Kirch, MD</a:t>
            </a:r>
          </a:p>
          <a:p>
            <a:pPr>
              <a:lnSpc>
                <a:spcPct val="100000"/>
              </a:lnSpc>
              <a:spcBef>
                <a:spcPts val="0"/>
              </a:spcBef>
            </a:pPr>
            <a:r>
              <a:rPr lang="en-US" sz="2000" dirty="0"/>
              <a:t>President and CEO, AAMC</a:t>
            </a:r>
          </a:p>
          <a:p>
            <a:pPr>
              <a:lnSpc>
                <a:spcPct val="100000"/>
              </a:lnSpc>
              <a:spcBef>
                <a:spcPts val="0"/>
              </a:spcBef>
            </a:pPr>
            <a:r>
              <a:rPr lang="en-US" sz="2000" dirty="0"/>
              <a:t>May 22, 2018</a:t>
            </a:r>
          </a:p>
          <a:p>
            <a:pPr>
              <a:lnSpc>
                <a:spcPct val="100000"/>
              </a:lnSpc>
              <a:spcBef>
                <a:spcPts val="0"/>
              </a:spcBef>
            </a:pPr>
            <a:endParaRPr lang="en-US" sz="2000" dirty="0"/>
          </a:p>
          <a:p>
            <a:pPr>
              <a:lnSpc>
                <a:spcPct val="100000"/>
              </a:lnSpc>
              <a:spcBef>
                <a:spcPts val="0"/>
              </a:spcBef>
            </a:pPr>
            <a:r>
              <a:rPr lang="en-US" sz="2000" dirty="0"/>
              <a:t>2018 Society of Neurological Surgeons Meeting</a:t>
            </a:r>
          </a:p>
          <a:p>
            <a:pPr>
              <a:lnSpc>
                <a:spcPct val="100000"/>
              </a:lnSpc>
              <a:spcBef>
                <a:spcPts val="0"/>
              </a:spcBef>
            </a:pPr>
            <a:r>
              <a:rPr lang="en-US" sz="2000" dirty="0"/>
              <a:t>Hershey, PA</a:t>
            </a:r>
          </a:p>
        </p:txBody>
      </p:sp>
    </p:spTree>
    <p:extLst>
      <p:ext uri="{BB962C8B-B14F-4D97-AF65-F5344CB8AC3E}">
        <p14:creationId xmlns:p14="http://schemas.microsoft.com/office/powerpoint/2010/main" val="245857141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399" y="1507365"/>
            <a:ext cx="7806268" cy="1602346"/>
          </a:xfrm>
        </p:spPr>
        <p:txBody>
          <a:bodyPr/>
          <a:lstStyle/>
          <a:p>
            <a:r>
              <a:rPr lang="en-US" dirty="0"/>
              <a:t>Great Challenge: The New Realities of Learning and Assessment</a:t>
            </a:r>
          </a:p>
        </p:txBody>
      </p:sp>
    </p:spTree>
    <p:extLst>
      <p:ext uri="{BB962C8B-B14F-4D97-AF65-F5344CB8AC3E}">
        <p14:creationId xmlns:p14="http://schemas.microsoft.com/office/powerpoint/2010/main" val="5747136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4366" y="1599941"/>
            <a:ext cx="6307810" cy="4224919"/>
          </a:xfrm>
          <a:prstGeom prst="rect">
            <a:avLst/>
          </a:prstGeom>
        </p:spPr>
      </p:pic>
      <p:sp>
        <p:nvSpPr>
          <p:cNvPr id="5" name="Title 1"/>
          <p:cNvSpPr>
            <a:spLocks noGrp="1"/>
          </p:cNvSpPr>
          <p:nvPr>
            <p:ph type="title"/>
          </p:nvPr>
        </p:nvSpPr>
        <p:spPr>
          <a:xfrm>
            <a:off x="310990" y="661657"/>
            <a:ext cx="8522018" cy="620713"/>
          </a:xfrm>
        </p:spPr>
        <p:txBody>
          <a:bodyPr>
            <a:noAutofit/>
          </a:bodyPr>
          <a:lstStyle/>
          <a:p>
            <a:r>
              <a:rPr lang="en-US" sz="3600" dirty="0"/>
              <a:t>The Growing Complexity of Medical Knowledge…</a:t>
            </a:r>
          </a:p>
        </p:txBody>
      </p:sp>
    </p:spTree>
    <p:extLst>
      <p:ext uri="{BB962C8B-B14F-4D97-AF65-F5344CB8AC3E}">
        <p14:creationId xmlns:p14="http://schemas.microsoft.com/office/powerpoint/2010/main" val="37540054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10990" y="661657"/>
            <a:ext cx="8522018" cy="620713"/>
          </a:xfrm>
        </p:spPr>
        <p:txBody>
          <a:bodyPr>
            <a:noAutofit/>
          </a:bodyPr>
          <a:lstStyle/>
          <a:p>
            <a:r>
              <a:rPr lang="en-US" sz="3600" dirty="0"/>
              <a:t>…Requires Competency-Based Medical Education…</a:t>
            </a:r>
          </a:p>
        </p:txBody>
      </p:sp>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277" y="2579517"/>
            <a:ext cx="9035554" cy="1894932"/>
          </a:xfrm>
          <a:prstGeom prst="rect">
            <a:avLst/>
          </a:prstGeom>
        </p:spPr>
      </p:pic>
      <p:grpSp>
        <p:nvGrpSpPr>
          <p:cNvPr id="38" name="Group 37"/>
          <p:cNvGrpSpPr/>
          <p:nvPr/>
        </p:nvGrpSpPr>
        <p:grpSpPr>
          <a:xfrm>
            <a:off x="322276" y="5367094"/>
            <a:ext cx="8669324" cy="461665"/>
            <a:chOff x="322276" y="5064950"/>
            <a:chExt cx="11430000" cy="461665"/>
          </a:xfrm>
        </p:grpSpPr>
        <p:cxnSp>
          <p:nvCxnSpPr>
            <p:cNvPr id="39" name="Straight Arrow Connector 38"/>
            <p:cNvCxnSpPr/>
            <p:nvPr/>
          </p:nvCxnSpPr>
          <p:spPr bwMode="auto">
            <a:xfrm>
              <a:off x="322276" y="5280393"/>
              <a:ext cx="11430000" cy="0"/>
            </a:xfrm>
            <a:prstGeom prst="straightConnector1">
              <a:avLst/>
            </a:prstGeom>
            <a:noFill/>
            <a:ln w="76200" cap="flat" cmpd="sng" algn="ctr">
              <a:solidFill>
                <a:schemeClr val="bg1">
                  <a:lumMod val="50000"/>
                </a:schemeClr>
              </a:solidFill>
              <a:prstDash val="sysDot"/>
              <a:round/>
              <a:headEnd type="oval" w="sm" len="sm"/>
              <a:tailEnd type="triangle" w="med" len="sm"/>
            </a:ln>
            <a:effectLst/>
          </p:spPr>
        </p:cxnSp>
        <p:sp>
          <p:nvSpPr>
            <p:cNvPr id="40" name="Rectangle 39"/>
            <p:cNvSpPr/>
            <p:nvPr/>
          </p:nvSpPr>
          <p:spPr>
            <a:xfrm>
              <a:off x="4590538" y="5064950"/>
              <a:ext cx="2752787" cy="461665"/>
            </a:xfrm>
            <a:prstGeom prst="rect">
              <a:avLst/>
            </a:prstGeom>
            <a:solidFill>
              <a:schemeClr val="bg1">
                <a:lumMod val="85000"/>
              </a:schemeClr>
            </a:solidFill>
            <a:ln w="19050">
              <a:solidFill>
                <a:schemeClr val="bg1">
                  <a:lumMod val="50000"/>
                </a:schemeClr>
              </a:solidFill>
              <a:prstDash val="sysDot"/>
            </a:ln>
          </p:spPr>
          <p:txBody>
            <a:bodyPr wrap="square">
              <a:spAutoFit/>
            </a:bodyPr>
            <a:lstStyle/>
            <a:p>
              <a:r>
                <a:rPr lang="en-US" sz="2400" dirty="0">
                  <a:solidFill>
                    <a:schemeClr val="accent5">
                      <a:lumMod val="50000"/>
                    </a:schemeClr>
                  </a:solidFill>
                </a:rPr>
                <a:t>Assessment</a:t>
              </a:r>
              <a:endParaRPr lang="en-US" sz="2200" dirty="0">
                <a:solidFill>
                  <a:schemeClr val="accent5">
                    <a:lumMod val="50000"/>
                  </a:schemeClr>
                </a:solidFill>
              </a:endParaRPr>
            </a:p>
          </p:txBody>
        </p:sp>
      </p:grpSp>
      <p:grpSp>
        <p:nvGrpSpPr>
          <p:cNvPr id="41" name="Group 40"/>
          <p:cNvGrpSpPr/>
          <p:nvPr/>
        </p:nvGrpSpPr>
        <p:grpSpPr>
          <a:xfrm>
            <a:off x="322276" y="1488446"/>
            <a:ext cx="8669324" cy="461665"/>
            <a:chOff x="322276" y="1717452"/>
            <a:chExt cx="11430000" cy="461665"/>
          </a:xfrm>
        </p:grpSpPr>
        <p:cxnSp>
          <p:nvCxnSpPr>
            <p:cNvPr id="42" name="Straight Arrow Connector 41"/>
            <p:cNvCxnSpPr/>
            <p:nvPr/>
          </p:nvCxnSpPr>
          <p:spPr bwMode="auto">
            <a:xfrm>
              <a:off x="322276" y="1932895"/>
              <a:ext cx="11430000" cy="0"/>
            </a:xfrm>
            <a:prstGeom prst="straightConnector1">
              <a:avLst/>
            </a:prstGeom>
            <a:noFill/>
            <a:ln w="76200" cap="flat" cmpd="sng" algn="ctr">
              <a:solidFill>
                <a:schemeClr val="bg1">
                  <a:lumMod val="50000"/>
                </a:schemeClr>
              </a:solidFill>
              <a:prstDash val="sysDot"/>
              <a:round/>
              <a:headEnd type="oval" w="sm" len="sm"/>
              <a:tailEnd type="triangle" w="med" len="sm"/>
            </a:ln>
            <a:effectLst/>
          </p:spPr>
        </p:cxnSp>
        <p:sp>
          <p:nvSpPr>
            <p:cNvPr id="43" name="Rectangle 42"/>
            <p:cNvSpPr/>
            <p:nvPr/>
          </p:nvSpPr>
          <p:spPr>
            <a:xfrm>
              <a:off x="4761546" y="1717452"/>
              <a:ext cx="2551459" cy="461665"/>
            </a:xfrm>
            <a:prstGeom prst="rect">
              <a:avLst/>
            </a:prstGeom>
            <a:solidFill>
              <a:schemeClr val="bg1">
                <a:lumMod val="85000"/>
              </a:schemeClr>
            </a:solidFill>
            <a:ln w="19050">
              <a:solidFill>
                <a:schemeClr val="bg1">
                  <a:lumMod val="50000"/>
                </a:schemeClr>
              </a:solidFill>
              <a:prstDash val="sysDot"/>
            </a:ln>
          </p:spPr>
          <p:txBody>
            <a:bodyPr wrap="square">
              <a:spAutoFit/>
            </a:bodyPr>
            <a:lstStyle/>
            <a:p>
              <a:pPr algn="ctr"/>
              <a:r>
                <a:rPr lang="en-US" sz="2400" dirty="0">
                  <a:solidFill>
                    <a:schemeClr val="accent5">
                      <a:lumMod val="50000"/>
                    </a:schemeClr>
                  </a:solidFill>
                </a:rPr>
                <a:t>Learning</a:t>
              </a:r>
            </a:p>
          </p:txBody>
        </p:sp>
      </p:grpSp>
      <p:sp>
        <p:nvSpPr>
          <p:cNvPr id="44" name="TextBox 43"/>
          <p:cNvSpPr txBox="1"/>
          <p:nvPr/>
        </p:nvSpPr>
        <p:spPr>
          <a:xfrm>
            <a:off x="368106" y="4327611"/>
            <a:ext cx="1689886" cy="430887"/>
          </a:xfrm>
          <a:prstGeom prst="rect">
            <a:avLst/>
          </a:prstGeom>
          <a:noFill/>
        </p:spPr>
        <p:txBody>
          <a:bodyPr wrap="none" rtlCol="0">
            <a:spAutoFit/>
          </a:bodyPr>
          <a:lstStyle/>
          <a:p>
            <a:r>
              <a:rPr lang="en-US" sz="2200" dirty="0">
                <a:solidFill>
                  <a:schemeClr val="tx1"/>
                </a:solidFill>
              </a:rPr>
              <a:t>Premedical</a:t>
            </a:r>
          </a:p>
        </p:txBody>
      </p:sp>
      <p:sp>
        <p:nvSpPr>
          <p:cNvPr id="45" name="TextBox 44"/>
          <p:cNvSpPr txBox="1"/>
          <p:nvPr/>
        </p:nvSpPr>
        <p:spPr>
          <a:xfrm>
            <a:off x="2788290" y="4327611"/>
            <a:ext cx="1221809" cy="769441"/>
          </a:xfrm>
          <a:prstGeom prst="rect">
            <a:avLst/>
          </a:prstGeom>
          <a:noFill/>
        </p:spPr>
        <p:txBody>
          <a:bodyPr wrap="none" rtlCol="0">
            <a:spAutoFit/>
          </a:bodyPr>
          <a:lstStyle/>
          <a:p>
            <a:pPr algn="ctr"/>
            <a:r>
              <a:rPr lang="en-US" sz="2200" dirty="0">
                <a:solidFill>
                  <a:schemeClr val="accent5">
                    <a:lumMod val="50000"/>
                  </a:schemeClr>
                </a:solidFill>
              </a:rPr>
              <a:t>Medical</a:t>
            </a:r>
          </a:p>
          <a:p>
            <a:pPr algn="ctr"/>
            <a:r>
              <a:rPr lang="en-US" sz="2200" dirty="0">
                <a:solidFill>
                  <a:schemeClr val="accent5">
                    <a:lumMod val="50000"/>
                  </a:schemeClr>
                </a:solidFill>
              </a:rPr>
              <a:t>School</a:t>
            </a:r>
          </a:p>
        </p:txBody>
      </p:sp>
      <p:sp>
        <p:nvSpPr>
          <p:cNvPr id="46" name="TextBox 45"/>
          <p:cNvSpPr txBox="1"/>
          <p:nvPr/>
        </p:nvSpPr>
        <p:spPr>
          <a:xfrm>
            <a:off x="4663706" y="4327611"/>
            <a:ext cx="2258952" cy="769441"/>
          </a:xfrm>
          <a:prstGeom prst="rect">
            <a:avLst/>
          </a:prstGeom>
          <a:noFill/>
        </p:spPr>
        <p:txBody>
          <a:bodyPr wrap="none" rtlCol="0">
            <a:spAutoFit/>
          </a:bodyPr>
          <a:lstStyle/>
          <a:p>
            <a:pPr algn="ctr"/>
            <a:r>
              <a:rPr lang="en-US" sz="2200" dirty="0">
                <a:solidFill>
                  <a:schemeClr val="accent4">
                    <a:lumMod val="50000"/>
                  </a:schemeClr>
                </a:solidFill>
              </a:rPr>
              <a:t>Residency and </a:t>
            </a:r>
          </a:p>
          <a:p>
            <a:pPr algn="ctr"/>
            <a:r>
              <a:rPr lang="en-US" sz="2200" dirty="0">
                <a:solidFill>
                  <a:schemeClr val="accent4">
                    <a:lumMod val="50000"/>
                  </a:schemeClr>
                </a:solidFill>
              </a:rPr>
              <a:t>Fellowships</a:t>
            </a:r>
          </a:p>
        </p:txBody>
      </p:sp>
      <p:sp>
        <p:nvSpPr>
          <p:cNvPr id="47" name="TextBox 46"/>
          <p:cNvSpPr txBox="1"/>
          <p:nvPr/>
        </p:nvSpPr>
        <p:spPr>
          <a:xfrm>
            <a:off x="7519688" y="4327611"/>
            <a:ext cx="1282723" cy="430887"/>
          </a:xfrm>
          <a:prstGeom prst="rect">
            <a:avLst/>
          </a:prstGeom>
          <a:noFill/>
        </p:spPr>
        <p:txBody>
          <a:bodyPr wrap="none" rtlCol="0">
            <a:spAutoFit/>
          </a:bodyPr>
          <a:lstStyle/>
          <a:p>
            <a:r>
              <a:rPr lang="en-US" sz="2200" dirty="0">
                <a:solidFill>
                  <a:schemeClr val="accent5">
                    <a:lumMod val="50000"/>
                  </a:schemeClr>
                </a:solidFill>
              </a:rPr>
              <a:t>Practice</a:t>
            </a:r>
          </a:p>
        </p:txBody>
      </p:sp>
      <p:grpSp>
        <p:nvGrpSpPr>
          <p:cNvPr id="48" name="Group 47"/>
          <p:cNvGrpSpPr/>
          <p:nvPr/>
        </p:nvGrpSpPr>
        <p:grpSpPr>
          <a:xfrm>
            <a:off x="0" y="2103339"/>
            <a:ext cx="9144000" cy="2899767"/>
            <a:chOff x="0" y="2103339"/>
            <a:chExt cx="9144000" cy="2899767"/>
          </a:xfrm>
        </p:grpSpPr>
        <p:sp>
          <p:nvSpPr>
            <p:cNvPr id="49" name="TextBox 48"/>
            <p:cNvSpPr txBox="1"/>
            <p:nvPr/>
          </p:nvSpPr>
          <p:spPr>
            <a:xfrm>
              <a:off x="0" y="3292059"/>
              <a:ext cx="9144000" cy="461665"/>
            </a:xfrm>
            <a:prstGeom prst="rect">
              <a:avLst/>
            </a:prstGeom>
            <a:solidFill>
              <a:schemeClr val="accent1">
                <a:alpha val="88000"/>
              </a:schemeClr>
            </a:solidFill>
          </p:spPr>
          <p:txBody>
            <a:bodyPr wrap="square" rtlCol="0">
              <a:spAutoFit/>
            </a:bodyPr>
            <a:lstStyle/>
            <a:p>
              <a:pPr algn="ctr"/>
              <a:r>
                <a:rPr lang="en-US" sz="2400" dirty="0">
                  <a:solidFill>
                    <a:srgbClr val="013D79"/>
                  </a:solidFill>
                </a:rPr>
                <a:t>Competencies!</a:t>
              </a:r>
            </a:p>
          </p:txBody>
        </p:sp>
        <p:sp>
          <p:nvSpPr>
            <p:cNvPr id="50" name="Down Arrow 49"/>
            <p:cNvSpPr/>
            <p:nvPr/>
          </p:nvSpPr>
          <p:spPr bwMode="auto">
            <a:xfrm rot="10800000">
              <a:off x="4297680" y="2103339"/>
              <a:ext cx="548640" cy="1188720"/>
            </a:xfrm>
            <a:prstGeom prst="downArrow">
              <a:avLst/>
            </a:prstGeom>
            <a:solidFill>
              <a:schemeClr val="accent1">
                <a:alpha val="88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51" name="Down Arrow 50"/>
            <p:cNvSpPr/>
            <p:nvPr/>
          </p:nvSpPr>
          <p:spPr bwMode="auto">
            <a:xfrm>
              <a:off x="4297680" y="3722946"/>
              <a:ext cx="548640" cy="1280160"/>
            </a:xfrm>
            <a:prstGeom prst="downArrow">
              <a:avLst/>
            </a:prstGeom>
            <a:solidFill>
              <a:schemeClr val="accent1">
                <a:alpha val="88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spTree>
    <p:extLst>
      <p:ext uri="{BB962C8B-B14F-4D97-AF65-F5344CB8AC3E}">
        <p14:creationId xmlns:p14="http://schemas.microsoft.com/office/powerpoint/2010/main" val="308106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outVertical)">
                                      <p:cBhvr>
                                        <p:cTn id="7" dur="7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p:txBody>
          <a:bodyPr/>
          <a:lstStyle/>
          <a:p>
            <a:pPr eaLnBrk="1" hangingPunct="1"/>
            <a:r>
              <a:rPr lang="en-US" sz="3600" dirty="0"/>
              <a:t>…In Eight Competency Domains…</a:t>
            </a:r>
          </a:p>
        </p:txBody>
      </p:sp>
      <p:sp>
        <p:nvSpPr>
          <p:cNvPr id="4" name="Rectangle 3"/>
          <p:cNvSpPr/>
          <p:nvPr/>
        </p:nvSpPr>
        <p:spPr>
          <a:xfrm>
            <a:off x="117475" y="6133378"/>
            <a:ext cx="7942263" cy="414337"/>
          </a:xfrm>
          <a:prstGeom prst="rect">
            <a:avLst/>
          </a:prstGeom>
        </p:spPr>
        <p:txBody>
          <a:bodyPr>
            <a:spAutoFit/>
          </a:bodyPr>
          <a:lstStyle/>
          <a:p>
            <a:pPr>
              <a:defRPr/>
            </a:pPr>
            <a:r>
              <a:rPr lang="en-US" sz="1000" b="0" dirty="0">
                <a:solidFill>
                  <a:srgbClr val="FFFFFF">
                    <a:lumMod val="50000"/>
                  </a:srgbClr>
                </a:solidFill>
                <a:latin typeface="Arial"/>
              </a:rPr>
              <a:t>Source: Englander R, Cameron T, Ballard AJ, Dodge J, Bull J, Aschenbrener CA. 2013. “Toward a Common Taxonomy of Competency Domains for the Health Professions and Competencies for Physicians.” </a:t>
            </a:r>
            <a:r>
              <a:rPr lang="en-US" sz="1000" b="0" i="1" dirty="0" err="1">
                <a:solidFill>
                  <a:srgbClr val="FFFFFF">
                    <a:lumMod val="50000"/>
                  </a:srgbClr>
                </a:solidFill>
                <a:latin typeface="Arial"/>
              </a:rPr>
              <a:t>Acad</a:t>
            </a:r>
            <a:r>
              <a:rPr lang="en-US" sz="1000" b="0" i="1" dirty="0">
                <a:solidFill>
                  <a:srgbClr val="FFFFFF">
                    <a:lumMod val="50000"/>
                  </a:srgbClr>
                </a:solidFill>
                <a:latin typeface="Arial"/>
              </a:rPr>
              <a:t> Med </a:t>
            </a:r>
            <a:r>
              <a:rPr lang="en-US" sz="1000" b="0" dirty="0">
                <a:solidFill>
                  <a:srgbClr val="FFFFFF">
                    <a:lumMod val="50000"/>
                  </a:srgbClr>
                </a:solidFill>
                <a:latin typeface="Arial"/>
              </a:rPr>
              <a:t>88(8): 1088-1094. </a:t>
            </a:r>
          </a:p>
        </p:txBody>
      </p:sp>
      <p:sp>
        <p:nvSpPr>
          <p:cNvPr id="5" name="Rectangle 4"/>
          <p:cNvSpPr/>
          <p:nvPr/>
        </p:nvSpPr>
        <p:spPr>
          <a:xfrm>
            <a:off x="3751133" y="1256485"/>
            <a:ext cx="1680268" cy="400110"/>
          </a:xfrm>
          <a:prstGeom prst="rect">
            <a:avLst/>
          </a:prstGeom>
        </p:spPr>
        <p:txBody>
          <a:bodyPr wrap="none">
            <a:spAutoFit/>
          </a:bodyPr>
          <a:lstStyle/>
          <a:p>
            <a:pPr lvl="0" algn="ctr"/>
            <a:r>
              <a:rPr lang="en-US" dirty="0">
                <a:solidFill>
                  <a:schemeClr val="tx1"/>
                </a:solidFill>
              </a:rPr>
              <a:t>Patient Care</a:t>
            </a:r>
          </a:p>
        </p:txBody>
      </p:sp>
      <p:sp>
        <p:nvSpPr>
          <p:cNvPr id="6" name="Rectangle 5"/>
          <p:cNvSpPr/>
          <p:nvPr/>
        </p:nvSpPr>
        <p:spPr>
          <a:xfrm>
            <a:off x="6065865" y="1898381"/>
            <a:ext cx="1549970" cy="707886"/>
          </a:xfrm>
          <a:prstGeom prst="rect">
            <a:avLst/>
          </a:prstGeom>
        </p:spPr>
        <p:txBody>
          <a:bodyPr wrap="square">
            <a:spAutoFit/>
          </a:bodyPr>
          <a:lstStyle/>
          <a:p>
            <a:pPr lvl="0"/>
            <a:r>
              <a:rPr lang="en-US" dirty="0">
                <a:solidFill>
                  <a:schemeClr val="tx1"/>
                </a:solidFill>
              </a:rPr>
              <a:t>Medical Knowledge</a:t>
            </a:r>
          </a:p>
        </p:txBody>
      </p:sp>
      <p:sp>
        <p:nvSpPr>
          <p:cNvPr id="7" name="Rectangle 6"/>
          <p:cNvSpPr/>
          <p:nvPr/>
        </p:nvSpPr>
        <p:spPr>
          <a:xfrm>
            <a:off x="6417941" y="3070143"/>
            <a:ext cx="2519703" cy="707886"/>
          </a:xfrm>
          <a:prstGeom prst="rect">
            <a:avLst/>
          </a:prstGeom>
        </p:spPr>
        <p:txBody>
          <a:bodyPr wrap="square">
            <a:spAutoFit/>
          </a:bodyPr>
          <a:lstStyle/>
          <a:p>
            <a:pPr lvl="0"/>
            <a:r>
              <a:rPr lang="en-US" dirty="0">
                <a:solidFill>
                  <a:schemeClr val="tx1"/>
                </a:solidFill>
              </a:rPr>
              <a:t>Inter-professional Collaboration</a:t>
            </a:r>
          </a:p>
        </p:txBody>
      </p:sp>
      <p:sp>
        <p:nvSpPr>
          <p:cNvPr id="8" name="Rectangle 7"/>
          <p:cNvSpPr/>
          <p:nvPr/>
        </p:nvSpPr>
        <p:spPr>
          <a:xfrm>
            <a:off x="6131457" y="4454399"/>
            <a:ext cx="1937980" cy="1015663"/>
          </a:xfrm>
          <a:prstGeom prst="rect">
            <a:avLst/>
          </a:prstGeom>
          <a:noFill/>
          <a:ln w="19050">
            <a:solidFill>
              <a:schemeClr val="bg1"/>
            </a:solidFill>
          </a:ln>
        </p:spPr>
        <p:txBody>
          <a:bodyPr wrap="square">
            <a:spAutoFit/>
          </a:bodyPr>
          <a:lstStyle/>
          <a:p>
            <a:pPr lvl="0"/>
            <a:r>
              <a:rPr lang="en-US" dirty="0">
                <a:solidFill>
                  <a:schemeClr val="tx1"/>
                </a:solidFill>
              </a:rPr>
              <a:t>Personal and Professional Development</a:t>
            </a:r>
          </a:p>
        </p:txBody>
      </p:sp>
      <p:sp>
        <p:nvSpPr>
          <p:cNvPr id="9" name="Rectangle 8"/>
          <p:cNvSpPr/>
          <p:nvPr/>
        </p:nvSpPr>
        <p:spPr>
          <a:xfrm>
            <a:off x="3426220" y="5260674"/>
            <a:ext cx="2330095" cy="707886"/>
          </a:xfrm>
          <a:prstGeom prst="rect">
            <a:avLst/>
          </a:prstGeom>
        </p:spPr>
        <p:txBody>
          <a:bodyPr wrap="square">
            <a:spAutoFit/>
          </a:bodyPr>
          <a:lstStyle/>
          <a:p>
            <a:pPr algn="ctr"/>
            <a:r>
              <a:rPr lang="en-US" dirty="0">
                <a:solidFill>
                  <a:schemeClr val="tx1"/>
                </a:solidFill>
              </a:rPr>
              <a:t>Systems-based Practice</a:t>
            </a:r>
          </a:p>
        </p:txBody>
      </p:sp>
      <p:sp>
        <p:nvSpPr>
          <p:cNvPr id="10" name="Rectangle 9"/>
          <p:cNvSpPr/>
          <p:nvPr/>
        </p:nvSpPr>
        <p:spPr>
          <a:xfrm>
            <a:off x="930526" y="4454399"/>
            <a:ext cx="2330095" cy="1015663"/>
          </a:xfrm>
          <a:prstGeom prst="rect">
            <a:avLst/>
          </a:prstGeom>
        </p:spPr>
        <p:txBody>
          <a:bodyPr wrap="square">
            <a:spAutoFit/>
          </a:bodyPr>
          <a:lstStyle/>
          <a:p>
            <a:pPr algn="r"/>
            <a:r>
              <a:rPr lang="en-US" dirty="0">
                <a:solidFill>
                  <a:schemeClr val="tx1"/>
                </a:solidFill>
              </a:rPr>
              <a:t>Practice-based Learning and Improvement</a:t>
            </a:r>
          </a:p>
        </p:txBody>
      </p:sp>
      <p:sp>
        <p:nvSpPr>
          <p:cNvPr id="11" name="Rectangle 10"/>
          <p:cNvSpPr/>
          <p:nvPr/>
        </p:nvSpPr>
        <p:spPr>
          <a:xfrm>
            <a:off x="513300" y="3224031"/>
            <a:ext cx="2309267" cy="400110"/>
          </a:xfrm>
          <a:prstGeom prst="rect">
            <a:avLst/>
          </a:prstGeom>
        </p:spPr>
        <p:txBody>
          <a:bodyPr wrap="square">
            <a:spAutoFit/>
          </a:bodyPr>
          <a:lstStyle/>
          <a:p>
            <a:pPr lvl="0" algn="ctr"/>
            <a:r>
              <a:rPr lang="en-US" dirty="0">
                <a:solidFill>
                  <a:schemeClr val="tx1"/>
                </a:solidFill>
              </a:rPr>
              <a:t>Professionalism</a:t>
            </a:r>
          </a:p>
        </p:txBody>
      </p:sp>
      <p:sp>
        <p:nvSpPr>
          <p:cNvPr id="12" name="Rectangle 11"/>
          <p:cNvSpPr/>
          <p:nvPr/>
        </p:nvSpPr>
        <p:spPr>
          <a:xfrm>
            <a:off x="404117" y="1625430"/>
            <a:ext cx="2885044" cy="707886"/>
          </a:xfrm>
          <a:prstGeom prst="rect">
            <a:avLst/>
          </a:prstGeom>
        </p:spPr>
        <p:txBody>
          <a:bodyPr wrap="square">
            <a:spAutoFit/>
          </a:bodyPr>
          <a:lstStyle/>
          <a:p>
            <a:pPr lvl="0" algn="r"/>
            <a:r>
              <a:rPr lang="en-US" dirty="0">
                <a:solidFill>
                  <a:schemeClr val="tx1"/>
                </a:solidFill>
              </a:rPr>
              <a:t>Interpersonal and Communication Skills</a:t>
            </a:r>
          </a:p>
        </p:txBody>
      </p:sp>
      <p:sp>
        <p:nvSpPr>
          <p:cNvPr id="18" name="Rectangle 17"/>
          <p:cNvSpPr/>
          <p:nvPr/>
        </p:nvSpPr>
        <p:spPr>
          <a:xfrm>
            <a:off x="3085583" y="3715172"/>
            <a:ext cx="2980282" cy="707886"/>
          </a:xfrm>
          <a:prstGeom prst="rect">
            <a:avLst/>
          </a:prstGeom>
        </p:spPr>
        <p:txBody>
          <a:bodyPr wrap="square">
            <a:spAutoFit/>
          </a:bodyPr>
          <a:lstStyle/>
          <a:p>
            <a:pPr marL="0" marR="0" lvl="0" indent="0" algn="ctr" defTabSz="914400" eaLnBrk="1" fontAlgn="auto" latinLnBrk="0" hangingPunct="1">
              <a:spcBef>
                <a:spcPts val="0"/>
              </a:spcBef>
              <a:spcAft>
                <a:spcPts val="0"/>
              </a:spcAft>
              <a:buClrTx/>
              <a:buSzTx/>
              <a:buFontTx/>
              <a:buNone/>
              <a:tabLst/>
              <a:defRPr/>
            </a:pPr>
            <a:r>
              <a:rPr lang="en-US" kern="0" dirty="0">
                <a:solidFill>
                  <a:srgbClr val="013D79"/>
                </a:solidFill>
              </a:rPr>
              <a:t>Health Care </a:t>
            </a:r>
          </a:p>
          <a:p>
            <a:pPr marL="0" marR="0" lvl="0" indent="0" algn="ctr" defTabSz="914400" eaLnBrk="1" fontAlgn="auto" latinLnBrk="0" hangingPunct="1">
              <a:spcBef>
                <a:spcPts val="0"/>
              </a:spcBef>
              <a:spcAft>
                <a:spcPts val="0"/>
              </a:spcAft>
              <a:buClrTx/>
              <a:buSzTx/>
              <a:buFontTx/>
              <a:buNone/>
              <a:tabLst/>
              <a:defRPr/>
            </a:pPr>
            <a:r>
              <a:rPr lang="en-US" kern="0" dirty="0">
                <a:solidFill>
                  <a:srgbClr val="013D79"/>
                </a:solidFill>
              </a:rPr>
              <a:t>Provider</a:t>
            </a:r>
          </a:p>
        </p:txBody>
      </p:sp>
      <p:pic>
        <p:nvPicPr>
          <p:cNvPr id="19" name="Picture 18" descr="icon_physician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0818" y="2554242"/>
            <a:ext cx="440899" cy="1125454"/>
          </a:xfrm>
          <a:prstGeom prst="rect">
            <a:avLst/>
          </a:prstGeom>
        </p:spPr>
      </p:pic>
      <p:sp>
        <p:nvSpPr>
          <p:cNvPr id="2" name="Oval 1"/>
          <p:cNvSpPr/>
          <p:nvPr/>
        </p:nvSpPr>
        <p:spPr bwMode="auto">
          <a:xfrm rot="1744982">
            <a:off x="3250009" y="2075858"/>
            <a:ext cx="2639645" cy="2639645"/>
          </a:xfrm>
          <a:prstGeom prst="ellipse">
            <a:avLst/>
          </a:prstGeom>
          <a:noFill/>
          <a:ln w="57150" cap="flat" cmpd="sng" algn="ctr">
            <a:solidFill>
              <a:schemeClr val="tx1"/>
            </a:solidFill>
            <a:prstDash val="lgDash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0" name="Oval 19"/>
          <p:cNvSpPr/>
          <p:nvPr/>
        </p:nvSpPr>
        <p:spPr bwMode="auto">
          <a:xfrm rot="20229268">
            <a:off x="3037391" y="1863240"/>
            <a:ext cx="3064881" cy="3064881"/>
          </a:xfrm>
          <a:prstGeom prst="ellipse">
            <a:avLst/>
          </a:prstGeom>
          <a:noFill/>
          <a:ln w="47625" cap="flat" cmpd="sng" algn="ctr">
            <a:solidFill>
              <a:schemeClr val="tx1">
                <a:lumMod val="40000"/>
                <a:lumOff val="60000"/>
              </a:schemeClr>
            </a:solidFill>
            <a:prstDash val="lgDashDot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4001527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314365"/>
            <a:ext cx="8386762" cy="620712"/>
          </a:xfrm>
        </p:spPr>
        <p:txBody>
          <a:bodyPr/>
          <a:lstStyle/>
          <a:p>
            <a:r>
              <a:rPr lang="en-US" sz="3600" dirty="0"/>
              <a:t>…To Keep Pace With Learners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8665"/>
          <a:stretch/>
        </p:blipFill>
        <p:spPr>
          <a:xfrm>
            <a:off x="572540" y="1295400"/>
            <a:ext cx="3766183" cy="2271424"/>
          </a:xfrm>
          <a:prstGeom prst="rect">
            <a:avLst/>
          </a:prstGeom>
          <a:solidFill>
            <a:srgbClr val="FFFFFF">
              <a:shade val="85000"/>
            </a:srgbClr>
          </a:solidFill>
          <a:ln w="38100" cap="sq">
            <a:solidFill>
              <a:schemeClr val="bg1">
                <a:lumMod val="9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669"/>
          <a:stretch/>
        </p:blipFill>
        <p:spPr>
          <a:xfrm>
            <a:off x="572540" y="3679073"/>
            <a:ext cx="3766183" cy="246888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484" t="2923" r="-484" b="6525"/>
          <a:stretch/>
        </p:blipFill>
        <p:spPr>
          <a:xfrm>
            <a:off x="4475010" y="3679075"/>
            <a:ext cx="3673123" cy="246823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r="420" b="7933"/>
          <a:stretch/>
        </p:blipFill>
        <p:spPr>
          <a:xfrm>
            <a:off x="4466321" y="1302025"/>
            <a:ext cx="3681812" cy="2270232"/>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424196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399" y="1800665"/>
            <a:ext cx="7806268" cy="1602346"/>
          </a:xfrm>
        </p:spPr>
        <p:txBody>
          <a:bodyPr/>
          <a:lstStyle/>
          <a:p>
            <a:r>
              <a:rPr lang="en-US" dirty="0"/>
              <a:t>Great Challenge: Inequity, Division, and Injustice</a:t>
            </a:r>
          </a:p>
        </p:txBody>
      </p:sp>
    </p:spTree>
    <p:extLst>
      <p:ext uri="{BB962C8B-B14F-4D97-AF65-F5344CB8AC3E}">
        <p14:creationId xmlns:p14="http://schemas.microsoft.com/office/powerpoint/2010/main" val="380711967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574377"/>
            <a:ext cx="8386762" cy="620712"/>
          </a:xfrm>
        </p:spPr>
        <p:txBody>
          <a:bodyPr/>
          <a:lstStyle/>
          <a:p>
            <a:r>
              <a:rPr lang="en-US" sz="3600" dirty="0"/>
              <a:t>Today’s Inequity, Division, and Injustice…</a:t>
            </a:r>
          </a:p>
        </p:txBody>
      </p:sp>
      <p:sp>
        <p:nvSpPr>
          <p:cNvPr id="4" name="Rectangle 3"/>
          <p:cNvSpPr/>
          <p:nvPr/>
        </p:nvSpPr>
        <p:spPr>
          <a:xfrm>
            <a:off x="7603346" y="3721531"/>
            <a:ext cx="1386918" cy="2977738"/>
          </a:xfrm>
          <a:prstGeom prst="rect">
            <a:avLst/>
          </a:prstGeom>
        </p:spPr>
        <p:txBody>
          <a:bodyPr wrap="none">
            <a:spAutoFit/>
          </a:bodyPr>
          <a:lstStyle/>
          <a:p>
            <a:pPr lvl="0"/>
            <a:r>
              <a:rPr lang="en-US" sz="18750" dirty="0">
                <a:solidFill>
                  <a:schemeClr val="bg1">
                    <a:lumMod val="75000"/>
                  </a:schemeClr>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3888470" y="881746"/>
            <a:ext cx="1210235" cy="2977738"/>
          </a:xfrm>
          <a:prstGeom prst="rect">
            <a:avLst/>
          </a:prstGeom>
          <a:noFill/>
        </p:spPr>
        <p:txBody>
          <a:bodyPr wrap="square" rtlCol="0">
            <a:spAutoFit/>
          </a:bodyPr>
          <a:lstStyle/>
          <a:p>
            <a:r>
              <a:rPr lang="en-US" sz="18750" dirty="0">
                <a:solidFill>
                  <a:schemeClr val="bg1">
                    <a:lumMod val="75000"/>
                  </a:schemeClr>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4188436" y="2176464"/>
            <a:ext cx="4537034" cy="2554545"/>
          </a:xfrm>
          <a:prstGeom prst="rect">
            <a:avLst/>
          </a:prstGeom>
          <a:noFill/>
        </p:spPr>
        <p:txBody>
          <a:bodyPr wrap="square" rtlCol="0">
            <a:spAutoFit/>
          </a:bodyPr>
          <a:lstStyle/>
          <a:p>
            <a:r>
              <a:rPr lang="en-US" sz="3200" b="0" dirty="0">
                <a:solidFill>
                  <a:schemeClr val="tx1"/>
                </a:solidFill>
                <a:latin typeface="Times New Roman" panose="02020603050405020304" pitchFamily="18" charset="0"/>
                <a:cs typeface="Times New Roman" panose="02020603050405020304" pitchFamily="18" charset="0"/>
              </a:rPr>
              <a:t>The most tragic proof that racial and ethnic injustice is alive and well is the phenomenon we politely call “health disparities.”</a:t>
            </a:r>
          </a:p>
        </p:txBody>
      </p:sp>
      <p:sp>
        <p:nvSpPr>
          <p:cNvPr id="7" name="Text Placeholder 1"/>
          <p:cNvSpPr txBox="1">
            <a:spLocks/>
          </p:cNvSpPr>
          <p:nvPr/>
        </p:nvSpPr>
        <p:spPr>
          <a:xfrm>
            <a:off x="4999146" y="4862697"/>
            <a:ext cx="2915614" cy="937106"/>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2800">
                <a:solidFill>
                  <a:srgbClr val="000000"/>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rgbClr val="000000"/>
              </a:buClr>
              <a:buFont typeface="Arial" panose="020B0604020202020204" pitchFamily="34" charset="0"/>
              <a:buChar char="•"/>
              <a:defRPr sz="2800">
                <a:solidFill>
                  <a:srgbClr val="000000"/>
                </a:solidFill>
                <a:latin typeface="+mn-lt"/>
              </a:defRPr>
            </a:lvl2pPr>
            <a:lvl3pPr marL="804863" indent="-292100" algn="l" defTabSz="889000" rtl="0" eaLnBrk="1" fontAlgn="base" hangingPunct="1">
              <a:lnSpc>
                <a:spcPct val="88000"/>
              </a:lnSpc>
              <a:spcBef>
                <a:spcPct val="25000"/>
              </a:spcBef>
              <a:spcAft>
                <a:spcPct val="0"/>
              </a:spcAft>
              <a:buClr>
                <a:srgbClr val="000000"/>
              </a:buClr>
              <a:buSzPct val="80000"/>
              <a:buFont typeface="Arial" panose="020B0604020202020204" pitchFamily="34" charset="0"/>
              <a:buChar char="•"/>
              <a:defRPr sz="2800">
                <a:solidFill>
                  <a:srgbClr val="000000"/>
                </a:solidFill>
                <a:latin typeface="+mn-lt"/>
              </a:defRPr>
            </a:lvl3pPr>
            <a:lvl4pPr marL="1201738" indent="-282575" algn="l" defTabSz="889000" rtl="0" eaLnBrk="1" fontAlgn="base" hangingPunct="1">
              <a:lnSpc>
                <a:spcPct val="88000"/>
              </a:lnSpc>
              <a:spcBef>
                <a:spcPct val="15000"/>
              </a:spcBef>
              <a:spcAft>
                <a:spcPct val="0"/>
              </a:spcAft>
              <a:buClr>
                <a:srgbClr val="000000"/>
              </a:buClr>
              <a:buSzPct val="80000"/>
              <a:buFont typeface="Arial" panose="020B0604020202020204" pitchFamily="34" charset="0"/>
              <a:buChar char="•"/>
              <a:defRPr sz="2800">
                <a:solidFill>
                  <a:srgbClr val="000000"/>
                </a:solidFill>
                <a:latin typeface="+mn-lt"/>
              </a:defRPr>
            </a:lvl4pPr>
            <a:lvl5pPr marL="1600200" indent="-284163" algn="l" defTabSz="889000" rtl="0" eaLnBrk="1" fontAlgn="base" hangingPunct="1">
              <a:lnSpc>
                <a:spcPct val="88000"/>
              </a:lnSpc>
              <a:spcBef>
                <a:spcPct val="5000"/>
              </a:spcBef>
              <a:spcAft>
                <a:spcPct val="0"/>
              </a:spcAft>
              <a:buClr>
                <a:srgbClr val="000000"/>
              </a:buClr>
              <a:buSzPct val="80000"/>
              <a:buFont typeface="Arial" panose="020B0604020202020204" pitchFamily="34" charset="0"/>
              <a:buChar char="•"/>
              <a:defRPr sz="2800">
                <a:solidFill>
                  <a:srgbClr val="000000"/>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spcBef>
                <a:spcPts val="0"/>
              </a:spcBef>
              <a:buClr>
                <a:srgbClr val="000000"/>
              </a:buClr>
              <a:defRPr/>
            </a:pPr>
            <a:r>
              <a:rPr lang="en-US" sz="2000" b="0" i="1" kern="0" dirty="0">
                <a:solidFill>
                  <a:schemeClr val="tx1"/>
                </a:solidFill>
              </a:rPr>
              <a:t>Dayna Bowen Matthew</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719" y="1441671"/>
            <a:ext cx="3345549" cy="4490470"/>
          </a:xfrm>
          <a:prstGeom prst="rect">
            <a:avLst/>
          </a:prstGeom>
        </p:spPr>
      </p:pic>
    </p:spTree>
    <p:extLst>
      <p:ext uri="{BB962C8B-B14F-4D97-AF65-F5344CB8AC3E}">
        <p14:creationId xmlns:p14="http://schemas.microsoft.com/office/powerpoint/2010/main" val="9726380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669949"/>
            <a:ext cx="8758918" cy="620712"/>
          </a:xfrm>
        </p:spPr>
        <p:txBody>
          <a:bodyPr/>
          <a:lstStyle/>
          <a:p>
            <a:r>
              <a:rPr lang="en-US" sz="3600" dirty="0"/>
              <a:t>…Require Our Institutions to Be Exemplars of Diversity and Inclusion…</a:t>
            </a:r>
          </a:p>
        </p:txBody>
      </p:sp>
      <p:pic>
        <p:nvPicPr>
          <p:cNvPr id="5" name="Picture 4">
            <a:extLst>
              <a:ext uri="{FF2B5EF4-FFF2-40B4-BE49-F238E27FC236}">
                <a16:creationId xmlns:a16="http://schemas.microsoft.com/office/drawing/2014/main" id="{2F836F20-477F-3C46-94CB-A298AF4DA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5207" y="1704602"/>
            <a:ext cx="3136704" cy="2091136"/>
          </a:xfrm>
          <a:prstGeom prst="rect">
            <a:avLst/>
          </a:prstGeom>
          <a:solidFill>
            <a:srgbClr val="FFFFFF">
              <a:shade val="85000"/>
            </a:srgbClr>
          </a:solidFill>
          <a:ln w="381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F2B18437-531F-DC41-A5E2-75222EDE2E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535" b="9662"/>
          <a:stretch/>
        </p:blipFill>
        <p:spPr>
          <a:xfrm>
            <a:off x="4649898" y="3953085"/>
            <a:ext cx="3157946" cy="2079339"/>
          </a:xfrm>
          <a:prstGeom prst="rect">
            <a:avLst/>
          </a:prstGeom>
          <a:solidFill>
            <a:srgbClr val="FFFFFF">
              <a:shade val="85000"/>
            </a:srgbClr>
          </a:solidFill>
          <a:ln w="381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D0DAB399-998F-9B4F-BAF3-4CD386BFE2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5207" y="3953085"/>
            <a:ext cx="3153077" cy="2079925"/>
          </a:xfrm>
          <a:prstGeom prst="rect">
            <a:avLst/>
          </a:prstGeom>
          <a:solidFill>
            <a:srgbClr val="FFFFFF">
              <a:shade val="85000"/>
            </a:srgbClr>
          </a:solidFill>
          <a:ln w="381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9898" y="1704602"/>
            <a:ext cx="3157946" cy="2099450"/>
          </a:xfrm>
          <a:prstGeom prst="rect">
            <a:avLst/>
          </a:prstGeom>
          <a:solidFill>
            <a:srgbClr val="FFFFFF">
              <a:shade val="85000"/>
            </a:srgbClr>
          </a:solidFill>
          <a:ln w="381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208182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554275"/>
            <a:ext cx="8386762" cy="620712"/>
          </a:xfrm>
        </p:spPr>
        <p:txBody>
          <a:bodyPr/>
          <a:lstStyle/>
          <a:p>
            <a:r>
              <a:rPr lang="en-US" sz="3600" dirty="0"/>
              <a:t>…To Help Solve Our Most Pressing Challenges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5893" y="1547439"/>
            <a:ext cx="2870352" cy="4192869"/>
          </a:xfrm>
          <a:prstGeom prst="rect">
            <a:avLst/>
          </a:prstGeom>
          <a:effectLst>
            <a:outerShdw blurRad="50800" dist="76200" dir="2700000" algn="tl" rotWithShape="0">
              <a:prstClr val="black">
                <a:alpha val="23000"/>
              </a:prstClr>
            </a:outerShdw>
          </a:effectLst>
        </p:spPr>
      </p:pic>
      <p:pic>
        <p:nvPicPr>
          <p:cNvPr id="5" name="Picture 4">
            <a:extLst>
              <a:ext uri="{FF2B5EF4-FFF2-40B4-BE49-F238E27FC236}">
                <a16:creationId xmlns:a16="http://schemas.microsoft.com/office/drawing/2014/main" id="{C3FF3CC4-8A45-ED44-A28A-BA765C034D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056" y="2074336"/>
            <a:ext cx="2789069" cy="2024795"/>
          </a:xfrm>
          <a:prstGeom prst="rect">
            <a:avLst/>
          </a:prstGeom>
          <a:effectLst>
            <a:outerShdw blurRad="50800" dist="38100" dir="18900000" algn="bl" rotWithShape="0">
              <a:prstClr val="black">
                <a:alpha val="40000"/>
              </a:prstClr>
            </a:outerShdw>
          </a:effectLst>
        </p:spPr>
      </p:pic>
      <p:sp>
        <p:nvSpPr>
          <p:cNvPr id="6" name="TextBox 5"/>
          <p:cNvSpPr txBox="1"/>
          <p:nvPr/>
        </p:nvSpPr>
        <p:spPr>
          <a:xfrm>
            <a:off x="581025" y="4772635"/>
            <a:ext cx="4216058" cy="830997"/>
          </a:xfrm>
          <a:prstGeom prst="rect">
            <a:avLst/>
          </a:prstGeom>
          <a:noFill/>
        </p:spPr>
        <p:txBody>
          <a:bodyPr wrap="square" rtlCol="0">
            <a:spAutoFit/>
          </a:bodyPr>
          <a:lstStyle/>
          <a:p>
            <a:r>
              <a:rPr lang="en-US" sz="2400" dirty="0">
                <a:solidFill>
                  <a:schemeClr val="accent4">
                    <a:lumMod val="75000"/>
                  </a:schemeClr>
                </a:solidFill>
              </a:rPr>
              <a:t>are supported by academic medicine in the U.S.</a:t>
            </a:r>
          </a:p>
        </p:txBody>
      </p:sp>
      <p:sp>
        <p:nvSpPr>
          <p:cNvPr id="7" name="Content Placeholder 2">
            <a:extLst>
              <a:ext uri="{FF2B5EF4-FFF2-40B4-BE49-F238E27FC236}">
                <a16:creationId xmlns:a16="http://schemas.microsoft.com/office/drawing/2014/main" id="{20A9AA00-A61D-DD4A-8136-F141AB4B8821}"/>
              </a:ext>
            </a:extLst>
          </p:cNvPr>
          <p:cNvSpPr txBox="1">
            <a:spLocks/>
          </p:cNvSpPr>
          <p:nvPr/>
        </p:nvSpPr>
        <p:spPr bwMode="auto">
          <a:xfrm>
            <a:off x="581025" y="4202476"/>
            <a:ext cx="5028069" cy="92410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lvl="0" defTabSz="914400" eaLnBrk="0" hangingPunct="0">
              <a:lnSpc>
                <a:spcPct val="100000"/>
              </a:lnSpc>
              <a:spcBef>
                <a:spcPct val="0"/>
              </a:spcBef>
              <a:buClrTx/>
              <a:buSzTx/>
            </a:pPr>
            <a:r>
              <a:rPr lang="en-US" sz="4400" dirty="0">
                <a:solidFill>
                  <a:srgbClr val="1BB7AC">
                    <a:lumMod val="75000"/>
                  </a:srgbClr>
                </a:solidFill>
                <a:latin typeface="Arial" charset="0"/>
              </a:rPr>
              <a:t>6.3 Million Jobs</a:t>
            </a:r>
          </a:p>
          <a:p>
            <a:endParaRPr lang="en-US" b="1" kern="0" dirty="0">
              <a:solidFill>
                <a:schemeClr val="accent4">
                  <a:lumMod val="75000"/>
                </a:schemeClr>
              </a:solidFill>
            </a:endParaRPr>
          </a:p>
        </p:txBody>
      </p:sp>
    </p:spTree>
    <p:extLst>
      <p:ext uri="{BB962C8B-B14F-4D97-AF65-F5344CB8AC3E}">
        <p14:creationId xmlns:p14="http://schemas.microsoft.com/office/powerpoint/2010/main" val="6978597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399" y="1800665"/>
            <a:ext cx="7806268" cy="1602346"/>
          </a:xfrm>
        </p:spPr>
        <p:txBody>
          <a:bodyPr/>
          <a:lstStyle/>
          <a:p>
            <a:r>
              <a:rPr lang="en-US" dirty="0"/>
              <a:t>Great Challenge: Burnout Among Health Professionals</a:t>
            </a:r>
          </a:p>
        </p:txBody>
      </p:sp>
    </p:spTree>
    <p:extLst>
      <p:ext uri="{BB962C8B-B14F-4D97-AF65-F5344CB8AC3E}">
        <p14:creationId xmlns:p14="http://schemas.microsoft.com/office/powerpoint/2010/main" val="29109687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“Stockdale Paradox”</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231" y="1130864"/>
            <a:ext cx="3385644" cy="4991121"/>
          </a:xfrm>
          <a:prstGeom prst="rect">
            <a:avLst/>
          </a:prstGeom>
        </p:spPr>
      </p:pic>
      <p:sp>
        <p:nvSpPr>
          <p:cNvPr id="5" name="Rectangle 4"/>
          <p:cNvSpPr/>
          <p:nvPr/>
        </p:nvSpPr>
        <p:spPr>
          <a:xfrm>
            <a:off x="3323086" y="6073348"/>
            <a:ext cx="4572000" cy="677108"/>
          </a:xfrm>
          <a:prstGeom prst="rect">
            <a:avLst/>
          </a:prstGeom>
        </p:spPr>
        <p:txBody>
          <a:bodyPr>
            <a:spAutoFit/>
          </a:bodyPr>
          <a:lstStyle/>
          <a:p>
            <a:pPr algn="r">
              <a:lnSpc>
                <a:spcPct val="95000"/>
              </a:lnSpc>
            </a:pPr>
            <a:r>
              <a:rPr lang="en-US" b="0" i="1" dirty="0">
                <a:solidFill>
                  <a:schemeClr val="tx1"/>
                </a:solidFill>
              </a:rPr>
              <a:t>Retired Admiral James B. Stockdale</a:t>
            </a:r>
          </a:p>
          <a:p>
            <a:pPr algn="r">
              <a:lnSpc>
                <a:spcPct val="95000"/>
              </a:lnSpc>
            </a:pPr>
            <a:endParaRPr lang="en-US" b="0" i="1" dirty="0">
              <a:solidFill>
                <a:schemeClr val="tx1"/>
              </a:solidFill>
            </a:endParaRPr>
          </a:p>
        </p:txBody>
      </p:sp>
      <p:sp>
        <p:nvSpPr>
          <p:cNvPr id="7" name="TextBox 6"/>
          <p:cNvSpPr txBox="1"/>
          <p:nvPr/>
        </p:nvSpPr>
        <p:spPr>
          <a:xfrm>
            <a:off x="3777875" y="453756"/>
            <a:ext cx="1613647" cy="2939266"/>
          </a:xfrm>
          <a:prstGeom prst="rect">
            <a:avLst/>
          </a:prstGeom>
          <a:noFill/>
        </p:spPr>
        <p:txBody>
          <a:bodyPr wrap="square" rtlCol="0">
            <a:spAutoFit/>
          </a:bodyPr>
          <a:lstStyle/>
          <a:p>
            <a:r>
              <a:rPr lang="en-US" sz="18500" dirty="0">
                <a:solidFill>
                  <a:schemeClr val="bg1">
                    <a:lumMod val="75000"/>
                  </a:schemeClr>
                </a:solidFill>
                <a:latin typeface="Times New Roman" panose="02020603050405020304" pitchFamily="18" charset="0"/>
                <a:cs typeface="Times New Roman" panose="02020603050405020304" pitchFamily="18" charset="0"/>
              </a:rPr>
              <a:t>“</a:t>
            </a:r>
          </a:p>
        </p:txBody>
      </p:sp>
      <p:sp>
        <p:nvSpPr>
          <p:cNvPr id="8" name="Rectangle 7"/>
          <p:cNvSpPr/>
          <p:nvPr/>
        </p:nvSpPr>
        <p:spPr>
          <a:xfrm>
            <a:off x="6637521" y="4355343"/>
            <a:ext cx="1370888" cy="2939266"/>
          </a:xfrm>
          <a:prstGeom prst="rect">
            <a:avLst/>
          </a:prstGeom>
        </p:spPr>
        <p:txBody>
          <a:bodyPr wrap="none">
            <a:spAutoFit/>
          </a:bodyPr>
          <a:lstStyle/>
          <a:p>
            <a:pPr lvl="0"/>
            <a:r>
              <a:rPr lang="en-US" sz="18500" dirty="0">
                <a:solidFill>
                  <a:schemeClr val="bg1">
                    <a:lumMod val="75000"/>
                  </a:schemeClr>
                </a:solidFill>
                <a:latin typeface="Times New Roman" panose="02020603050405020304" pitchFamily="18" charset="0"/>
                <a:cs typeface="Times New Roman" panose="02020603050405020304" pitchFamily="18" charset="0"/>
              </a:rPr>
              <a:t>”</a:t>
            </a:r>
          </a:p>
        </p:txBody>
      </p:sp>
      <p:sp>
        <p:nvSpPr>
          <p:cNvPr id="4" name="Rectangle 3"/>
          <p:cNvSpPr txBox="1">
            <a:spLocks noChangeArrowheads="1"/>
          </p:cNvSpPr>
          <p:nvPr/>
        </p:nvSpPr>
        <p:spPr>
          <a:xfrm>
            <a:off x="4400550" y="1650202"/>
            <a:ext cx="4636294" cy="3539068"/>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lnSpc>
                <a:spcPct val="95000"/>
              </a:lnSpc>
            </a:pPr>
            <a:r>
              <a:rPr lang="en-US" sz="3200" b="0" kern="0" dirty="0">
                <a:latin typeface="Times New Roman" panose="02020603050405020304" pitchFamily="18" charset="0"/>
                <a:cs typeface="Times New Roman" panose="02020603050405020304" pitchFamily="18" charset="0"/>
              </a:rPr>
              <a:t>Retain the faith that you will prevail in the end, regardless of the difficulties, and at the same time, confront the most brutal facts of your current reality, whatever they may be.</a:t>
            </a:r>
          </a:p>
        </p:txBody>
      </p:sp>
    </p:spTree>
    <p:extLst>
      <p:ext uri="{BB962C8B-B14F-4D97-AF65-F5344CB8AC3E}">
        <p14:creationId xmlns:p14="http://schemas.microsoft.com/office/powerpoint/2010/main" val="40383371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66" y="498648"/>
            <a:ext cx="8386762" cy="620712"/>
          </a:xfrm>
        </p:spPr>
        <p:txBody>
          <a:bodyPr/>
          <a:lstStyle/>
          <a:p>
            <a:r>
              <a:rPr lang="en-US" sz="3600" dirty="0"/>
              <a:t>Burnout Is Prevalent Among Clinicians…</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1016" y="1072062"/>
            <a:ext cx="4020473" cy="51802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3"/>
          <p:cNvSpPr txBox="1">
            <a:spLocks noChangeArrowheads="1"/>
          </p:cNvSpPr>
          <p:nvPr/>
        </p:nvSpPr>
        <p:spPr bwMode="auto">
          <a:xfrm>
            <a:off x="391335" y="6216988"/>
            <a:ext cx="8255000" cy="227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1000" b="0" dirty="0">
                <a:solidFill>
                  <a:schemeClr val="bg1">
                    <a:lumMod val="50000"/>
                  </a:schemeClr>
                </a:solidFill>
              </a:rPr>
              <a:t>*As Reported in 2014.  Source</a:t>
            </a:r>
            <a:r>
              <a:rPr lang="en-US" altLang="en-US" sz="1000" b="0" i="1" dirty="0">
                <a:solidFill>
                  <a:schemeClr val="bg1">
                    <a:lumMod val="50000"/>
                  </a:schemeClr>
                </a:solidFill>
              </a:rPr>
              <a:t>: Mayo Clinic Proceedings</a:t>
            </a:r>
            <a:r>
              <a:rPr lang="en-US" altLang="en-US" sz="1000" b="0" dirty="0">
                <a:solidFill>
                  <a:schemeClr val="bg1">
                    <a:lumMod val="50000"/>
                  </a:schemeClr>
                </a:solidFill>
              </a:rPr>
              <a:t> 2015 90, 1600-1613DOI: (10.1016/j.mayocp.2015.08.023) </a:t>
            </a:r>
          </a:p>
        </p:txBody>
      </p:sp>
      <p:sp>
        <p:nvSpPr>
          <p:cNvPr id="10" name="Text Box 4"/>
          <p:cNvSpPr txBox="1">
            <a:spLocks noChangeArrowheads="1"/>
          </p:cNvSpPr>
          <p:nvPr/>
        </p:nvSpPr>
        <p:spPr bwMode="auto">
          <a:xfrm>
            <a:off x="391308" y="6401137"/>
            <a:ext cx="55562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1pPr>
            <a:lvl2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2pPr>
            <a:lvl3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3pPr>
            <a:lvl4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4pPr>
            <a:lvl5pPr>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sz="1400">
                <a:solidFill>
                  <a:srgbClr val="FFFFFF"/>
                </a:solidFill>
                <a:latin typeface="Arial" panose="020B0604020202020204" pitchFamily="34" charset="0"/>
                <a:ea typeface="ＭＳ Ｐゴシック" panose="020B0600070205080204" pitchFamily="34" charset="-128"/>
              </a:defRPr>
            </a:lvl9pPr>
          </a:lstStyle>
          <a:p>
            <a:r>
              <a:rPr lang="en-US" altLang="en-US" sz="1000" b="0" dirty="0">
                <a:solidFill>
                  <a:schemeClr val="bg1">
                    <a:lumMod val="50000"/>
                  </a:schemeClr>
                </a:solidFill>
              </a:rPr>
              <a:t>Copyright © 2015 Mayo Foundation for Medical Education and Research</a:t>
            </a:r>
            <a:endParaRPr lang="en-US" altLang="en-US" sz="1000" b="0" dirty="0">
              <a:solidFill>
                <a:schemeClr val="bg1">
                  <a:lumMod val="50000"/>
                </a:schemeClr>
              </a:solidFill>
              <a:hlinkClick r:id="rId4"/>
            </a:endParaRPr>
          </a:p>
        </p:txBody>
      </p:sp>
      <p:sp>
        <p:nvSpPr>
          <p:cNvPr id="11" name="TextBox 10"/>
          <p:cNvSpPr txBox="1"/>
          <p:nvPr/>
        </p:nvSpPr>
        <p:spPr>
          <a:xfrm>
            <a:off x="0" y="2937796"/>
            <a:ext cx="9144000" cy="651748"/>
          </a:xfrm>
          <a:prstGeom prst="rect">
            <a:avLst/>
          </a:prstGeom>
          <a:solidFill>
            <a:schemeClr val="tx1"/>
          </a:solidFill>
        </p:spPr>
        <p:txBody>
          <a:bodyPr wrap="square" rtlCol="0" anchor="ctr">
            <a:noAutofit/>
          </a:bodyPr>
          <a:lstStyle/>
          <a:p>
            <a:pPr algn="ctr"/>
            <a:r>
              <a:rPr lang="en-US" sz="2400" dirty="0">
                <a:solidFill>
                  <a:srgbClr val="FFFFFF"/>
                </a:solidFill>
              </a:rPr>
              <a:t>54.4% of physicians show symptoms of burnout*</a:t>
            </a:r>
          </a:p>
        </p:txBody>
      </p:sp>
      <p:cxnSp>
        <p:nvCxnSpPr>
          <p:cNvPr id="12" name="Straight Arrow Connector 11"/>
          <p:cNvCxnSpPr/>
          <p:nvPr/>
        </p:nvCxnSpPr>
        <p:spPr bwMode="auto">
          <a:xfrm flipH="1">
            <a:off x="5947558" y="4640334"/>
            <a:ext cx="1231392" cy="24384"/>
          </a:xfrm>
          <a:prstGeom prst="straightConnector1">
            <a:avLst/>
          </a:prstGeom>
          <a:noFill/>
          <a:ln w="63500" cap="flat" cmpd="sng" algn="ctr">
            <a:solidFill>
              <a:srgbClr val="C00000"/>
            </a:solidFill>
            <a:prstDash val="solid"/>
            <a:round/>
            <a:headEnd type="none" w="med" len="med"/>
            <a:tailEnd type="triangle"/>
          </a:ln>
          <a:effectLst/>
        </p:spPr>
      </p:cxnSp>
      <p:sp>
        <p:nvSpPr>
          <p:cNvPr id="13" name="Rectangle 12"/>
          <p:cNvSpPr/>
          <p:nvPr/>
        </p:nvSpPr>
        <p:spPr bwMode="auto">
          <a:xfrm>
            <a:off x="2257306" y="5924778"/>
            <a:ext cx="529195" cy="309231"/>
          </a:xfrm>
          <a:prstGeom prst="rect">
            <a:avLst/>
          </a:prstGeom>
          <a:solidFill>
            <a:schemeClr val="bg1"/>
          </a:solid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0559520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…Including Neurosurgery Residents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71" r="5371"/>
          <a:stretch/>
        </p:blipFill>
        <p:spPr>
          <a:xfrm>
            <a:off x="990240" y="1230105"/>
            <a:ext cx="6680440" cy="4989540"/>
          </a:xfrm>
          <a:prstGeom prst="rect">
            <a:avLst/>
          </a:prstGeom>
          <a:solidFill>
            <a:srgbClr val="FFFFFF">
              <a:shade val="85000"/>
            </a:srgbClr>
          </a:solidFill>
          <a:ln w="381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81212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7C7C9E-1599-594A-A928-F233C8788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214" y="1277792"/>
            <a:ext cx="4766389" cy="4866209"/>
          </a:xfrm>
          <a:prstGeom prst="rect">
            <a:avLst/>
          </a:prstGeom>
        </p:spPr>
      </p:pic>
      <p:sp>
        <p:nvSpPr>
          <p:cNvPr id="2" name="Title 1"/>
          <p:cNvSpPr>
            <a:spLocks noGrp="1"/>
          </p:cNvSpPr>
          <p:nvPr>
            <p:ph type="title"/>
          </p:nvPr>
        </p:nvSpPr>
        <p:spPr/>
        <p:txBody>
          <a:bodyPr/>
          <a:lstStyle/>
          <a:p>
            <a:r>
              <a:rPr lang="en-US" sz="3600" dirty="0"/>
              <a:t>This Multi-Faceted Problem…</a:t>
            </a:r>
          </a:p>
        </p:txBody>
      </p:sp>
      <p:sp>
        <p:nvSpPr>
          <p:cNvPr id="3" name="TextBox 2"/>
          <p:cNvSpPr txBox="1"/>
          <p:nvPr/>
        </p:nvSpPr>
        <p:spPr>
          <a:xfrm>
            <a:off x="6293053" y="1517282"/>
            <a:ext cx="1689100" cy="646331"/>
          </a:xfrm>
          <a:prstGeom prst="rect">
            <a:avLst/>
          </a:prstGeom>
          <a:noFill/>
        </p:spPr>
        <p:txBody>
          <a:bodyPr wrap="square" rtlCol="0">
            <a:spAutoFit/>
          </a:bodyPr>
          <a:lstStyle/>
          <a:p>
            <a:r>
              <a:rPr lang="en-US" sz="1800" dirty="0">
                <a:solidFill>
                  <a:srgbClr val="136975"/>
                </a:solidFill>
              </a:rPr>
              <a:t>HEALTH CARE ROLE</a:t>
            </a:r>
          </a:p>
        </p:txBody>
      </p:sp>
      <p:sp>
        <p:nvSpPr>
          <p:cNvPr id="6" name="TextBox 5"/>
          <p:cNvSpPr txBox="1"/>
          <p:nvPr/>
        </p:nvSpPr>
        <p:spPr>
          <a:xfrm>
            <a:off x="7114709" y="3464661"/>
            <a:ext cx="1689100" cy="646331"/>
          </a:xfrm>
          <a:prstGeom prst="rect">
            <a:avLst/>
          </a:prstGeom>
          <a:noFill/>
        </p:spPr>
        <p:txBody>
          <a:bodyPr wrap="square" rtlCol="0">
            <a:spAutoFit/>
          </a:bodyPr>
          <a:lstStyle/>
          <a:p>
            <a:r>
              <a:rPr lang="en-US" sz="1800" dirty="0">
                <a:solidFill>
                  <a:srgbClr val="136975"/>
                </a:solidFill>
              </a:rPr>
              <a:t>PERSONAL</a:t>
            </a:r>
          </a:p>
          <a:p>
            <a:r>
              <a:rPr lang="en-US" sz="1800" dirty="0">
                <a:solidFill>
                  <a:srgbClr val="136975"/>
                </a:solidFill>
              </a:rPr>
              <a:t>FACTORS</a:t>
            </a:r>
          </a:p>
        </p:txBody>
      </p:sp>
      <p:sp>
        <p:nvSpPr>
          <p:cNvPr id="7" name="TextBox 6"/>
          <p:cNvSpPr txBox="1"/>
          <p:nvPr/>
        </p:nvSpPr>
        <p:spPr>
          <a:xfrm>
            <a:off x="6226158" y="5498579"/>
            <a:ext cx="1689100" cy="646331"/>
          </a:xfrm>
          <a:prstGeom prst="rect">
            <a:avLst/>
          </a:prstGeom>
          <a:noFill/>
        </p:spPr>
        <p:txBody>
          <a:bodyPr wrap="square" rtlCol="0">
            <a:spAutoFit/>
          </a:bodyPr>
          <a:lstStyle/>
          <a:p>
            <a:r>
              <a:rPr lang="en-US" sz="1800" dirty="0">
                <a:solidFill>
                  <a:srgbClr val="136975"/>
                </a:solidFill>
              </a:rPr>
              <a:t>SKILLS AND</a:t>
            </a:r>
          </a:p>
          <a:p>
            <a:r>
              <a:rPr lang="en-US" sz="1800" dirty="0">
                <a:solidFill>
                  <a:srgbClr val="136975"/>
                </a:solidFill>
              </a:rPr>
              <a:t>ABILITIES</a:t>
            </a:r>
          </a:p>
        </p:txBody>
      </p:sp>
      <p:sp>
        <p:nvSpPr>
          <p:cNvPr id="8" name="TextBox 7"/>
          <p:cNvSpPr txBox="1"/>
          <p:nvPr/>
        </p:nvSpPr>
        <p:spPr>
          <a:xfrm>
            <a:off x="1649497" y="5904813"/>
            <a:ext cx="2672686" cy="646331"/>
          </a:xfrm>
          <a:prstGeom prst="rect">
            <a:avLst/>
          </a:prstGeom>
          <a:noFill/>
        </p:spPr>
        <p:txBody>
          <a:bodyPr wrap="square" rtlCol="0">
            <a:spAutoFit/>
          </a:bodyPr>
          <a:lstStyle/>
          <a:p>
            <a:pPr algn="r"/>
            <a:r>
              <a:rPr lang="en-US" sz="1800" dirty="0">
                <a:solidFill>
                  <a:srgbClr val="6B4001"/>
                </a:solidFill>
              </a:rPr>
              <a:t>LEARNING/PRACTICE ENVIRONMENT</a:t>
            </a:r>
          </a:p>
        </p:txBody>
      </p:sp>
      <p:sp>
        <p:nvSpPr>
          <p:cNvPr id="9" name="TextBox 8"/>
          <p:cNvSpPr txBox="1"/>
          <p:nvPr/>
        </p:nvSpPr>
        <p:spPr>
          <a:xfrm>
            <a:off x="181356" y="4370823"/>
            <a:ext cx="2672686" cy="646331"/>
          </a:xfrm>
          <a:prstGeom prst="rect">
            <a:avLst/>
          </a:prstGeom>
          <a:noFill/>
        </p:spPr>
        <p:txBody>
          <a:bodyPr wrap="square" rtlCol="0">
            <a:spAutoFit/>
          </a:bodyPr>
          <a:lstStyle/>
          <a:p>
            <a:pPr algn="r"/>
            <a:r>
              <a:rPr lang="en-US" sz="1800" dirty="0">
                <a:solidFill>
                  <a:srgbClr val="6B4001"/>
                </a:solidFill>
              </a:rPr>
              <a:t>ORGANIZATIONAL FACTORS</a:t>
            </a:r>
          </a:p>
        </p:txBody>
      </p:sp>
      <p:sp>
        <p:nvSpPr>
          <p:cNvPr id="10" name="TextBox 9"/>
          <p:cNvSpPr txBox="1"/>
          <p:nvPr/>
        </p:nvSpPr>
        <p:spPr>
          <a:xfrm>
            <a:off x="85082" y="2137486"/>
            <a:ext cx="2672686" cy="923330"/>
          </a:xfrm>
          <a:prstGeom prst="rect">
            <a:avLst/>
          </a:prstGeom>
          <a:noFill/>
        </p:spPr>
        <p:txBody>
          <a:bodyPr wrap="square" rtlCol="0">
            <a:spAutoFit/>
          </a:bodyPr>
          <a:lstStyle/>
          <a:p>
            <a:pPr algn="r"/>
            <a:r>
              <a:rPr lang="en-US" sz="1800" dirty="0">
                <a:solidFill>
                  <a:srgbClr val="6B4001"/>
                </a:solidFill>
              </a:rPr>
              <a:t>REGULATORY, BUSINESS &amp; PAYER ENVIRONMENT</a:t>
            </a:r>
          </a:p>
        </p:txBody>
      </p:sp>
      <p:sp>
        <p:nvSpPr>
          <p:cNvPr id="11" name="TextBox 10"/>
          <p:cNvSpPr txBox="1"/>
          <p:nvPr/>
        </p:nvSpPr>
        <p:spPr>
          <a:xfrm>
            <a:off x="1084814" y="961294"/>
            <a:ext cx="3457940" cy="646331"/>
          </a:xfrm>
          <a:prstGeom prst="rect">
            <a:avLst/>
          </a:prstGeom>
          <a:noFill/>
        </p:spPr>
        <p:txBody>
          <a:bodyPr wrap="square" rtlCol="0">
            <a:spAutoFit/>
          </a:bodyPr>
          <a:lstStyle/>
          <a:p>
            <a:pPr algn="r"/>
            <a:r>
              <a:rPr lang="en-US" sz="1800" dirty="0">
                <a:solidFill>
                  <a:srgbClr val="6B4001"/>
                </a:solidFill>
              </a:rPr>
              <a:t>SOCIO-CULTURAL </a:t>
            </a:r>
          </a:p>
          <a:p>
            <a:pPr algn="r"/>
            <a:r>
              <a:rPr lang="en-US" sz="1800" dirty="0">
                <a:solidFill>
                  <a:srgbClr val="6B4001"/>
                </a:solidFill>
              </a:rPr>
              <a:t>FACTORS</a:t>
            </a:r>
          </a:p>
        </p:txBody>
      </p:sp>
      <p:sp>
        <p:nvSpPr>
          <p:cNvPr id="4" name="Freeform 3"/>
          <p:cNvSpPr/>
          <p:nvPr/>
        </p:nvSpPr>
        <p:spPr bwMode="auto">
          <a:xfrm>
            <a:off x="3780435" y="1689463"/>
            <a:ext cx="1288869" cy="661851"/>
          </a:xfrm>
          <a:custGeom>
            <a:avLst/>
            <a:gdLst>
              <a:gd name="connsiteX0" fmla="*/ 365760 w 1288869"/>
              <a:gd name="connsiteY0" fmla="*/ 661851 h 661851"/>
              <a:gd name="connsiteX1" fmla="*/ 0 w 1288869"/>
              <a:gd name="connsiteY1" fmla="*/ 313508 h 661851"/>
              <a:gd name="connsiteX2" fmla="*/ 1288869 w 1288869"/>
              <a:gd name="connsiteY2" fmla="*/ 0 h 661851"/>
              <a:gd name="connsiteX3" fmla="*/ 1280160 w 1288869"/>
              <a:gd name="connsiteY3" fmla="*/ 470263 h 661851"/>
              <a:gd name="connsiteX4" fmla="*/ 365760 w 1288869"/>
              <a:gd name="connsiteY4" fmla="*/ 661851 h 6618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8869" h="661851">
                <a:moveTo>
                  <a:pt x="365760" y="661851"/>
                </a:moveTo>
                <a:lnTo>
                  <a:pt x="0" y="313508"/>
                </a:lnTo>
                <a:lnTo>
                  <a:pt x="1288869" y="0"/>
                </a:lnTo>
                <a:lnTo>
                  <a:pt x="1280160" y="470263"/>
                </a:lnTo>
                <a:lnTo>
                  <a:pt x="365760" y="661851"/>
                </a:lnTo>
                <a:close/>
              </a:path>
            </a:pathLst>
          </a:custGeom>
          <a:solidFill>
            <a:srgbClr val="F6C835"/>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16" name="Freeform 15"/>
          <p:cNvSpPr/>
          <p:nvPr/>
        </p:nvSpPr>
        <p:spPr bwMode="auto">
          <a:xfrm>
            <a:off x="2778950" y="2229394"/>
            <a:ext cx="931817" cy="1436915"/>
          </a:xfrm>
          <a:custGeom>
            <a:avLst/>
            <a:gdLst>
              <a:gd name="connsiteX0" fmla="*/ 0 w 931817"/>
              <a:gd name="connsiteY0" fmla="*/ 1375955 h 1436915"/>
              <a:gd name="connsiteX1" fmla="*/ 687977 w 931817"/>
              <a:gd name="connsiteY1" fmla="*/ 0 h 1436915"/>
              <a:gd name="connsiteX2" fmla="*/ 844731 w 931817"/>
              <a:gd name="connsiteY2" fmla="*/ 130629 h 1436915"/>
              <a:gd name="connsiteX3" fmla="*/ 931817 w 931817"/>
              <a:gd name="connsiteY3" fmla="*/ 322217 h 1436915"/>
              <a:gd name="connsiteX4" fmla="*/ 679268 w 931817"/>
              <a:gd name="connsiteY4" fmla="*/ 992777 h 1436915"/>
              <a:gd name="connsiteX5" fmla="*/ 400594 w 931817"/>
              <a:gd name="connsiteY5" fmla="*/ 1436915 h 1436915"/>
              <a:gd name="connsiteX6" fmla="*/ 287383 w 931817"/>
              <a:gd name="connsiteY6" fmla="*/ 1436915 h 1436915"/>
              <a:gd name="connsiteX7" fmla="*/ 0 w 931817"/>
              <a:gd name="connsiteY7" fmla="*/ 1375955 h 143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817" h="1436915">
                <a:moveTo>
                  <a:pt x="0" y="1375955"/>
                </a:moveTo>
                <a:lnTo>
                  <a:pt x="687977" y="0"/>
                </a:lnTo>
                <a:lnTo>
                  <a:pt x="844731" y="130629"/>
                </a:lnTo>
                <a:lnTo>
                  <a:pt x="931817" y="322217"/>
                </a:lnTo>
                <a:lnTo>
                  <a:pt x="679268" y="992777"/>
                </a:lnTo>
                <a:lnTo>
                  <a:pt x="400594" y="1436915"/>
                </a:lnTo>
                <a:lnTo>
                  <a:pt x="287383" y="1436915"/>
                </a:lnTo>
                <a:lnTo>
                  <a:pt x="0" y="1375955"/>
                </a:lnTo>
                <a:close/>
              </a:path>
            </a:pathLst>
          </a:custGeom>
          <a:solidFill>
            <a:srgbClr val="F6C835"/>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0" name="Freeform 19"/>
          <p:cNvSpPr/>
          <p:nvPr/>
        </p:nvSpPr>
        <p:spPr bwMode="auto">
          <a:xfrm>
            <a:off x="2813784" y="3958076"/>
            <a:ext cx="896983" cy="1210491"/>
          </a:xfrm>
          <a:custGeom>
            <a:avLst/>
            <a:gdLst>
              <a:gd name="connsiteX0" fmla="*/ 0 w 896983"/>
              <a:gd name="connsiteY0" fmla="*/ 8708 h 1210491"/>
              <a:gd name="connsiteX1" fmla="*/ 461554 w 896983"/>
              <a:gd name="connsiteY1" fmla="*/ 0 h 1210491"/>
              <a:gd name="connsiteX2" fmla="*/ 896983 w 896983"/>
              <a:gd name="connsiteY2" fmla="*/ 940525 h 1210491"/>
              <a:gd name="connsiteX3" fmla="*/ 574765 w 896983"/>
              <a:gd name="connsiteY3" fmla="*/ 1210491 h 1210491"/>
              <a:gd name="connsiteX4" fmla="*/ 0 w 896983"/>
              <a:gd name="connsiteY4" fmla="*/ 8708 h 1210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983" h="1210491">
                <a:moveTo>
                  <a:pt x="0" y="8708"/>
                </a:moveTo>
                <a:lnTo>
                  <a:pt x="461554" y="0"/>
                </a:lnTo>
                <a:lnTo>
                  <a:pt x="896983" y="940525"/>
                </a:lnTo>
                <a:lnTo>
                  <a:pt x="574765" y="1210491"/>
                </a:lnTo>
                <a:lnTo>
                  <a:pt x="0" y="8708"/>
                </a:lnTo>
                <a:close/>
              </a:path>
            </a:pathLst>
          </a:custGeom>
          <a:solidFill>
            <a:srgbClr val="F6C835"/>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15" name="Straight Connector 14"/>
          <p:cNvCxnSpPr/>
          <p:nvPr/>
        </p:nvCxnSpPr>
        <p:spPr bwMode="auto">
          <a:xfrm>
            <a:off x="2813784" y="2835858"/>
            <a:ext cx="365760" cy="0"/>
          </a:xfrm>
          <a:prstGeom prst="line">
            <a:avLst/>
          </a:prstGeom>
          <a:noFill/>
          <a:ln w="28575" cap="flat" cmpd="sng" algn="ctr">
            <a:solidFill>
              <a:srgbClr val="6B4001"/>
            </a:solidFill>
            <a:prstDash val="solid"/>
            <a:round/>
            <a:headEnd type="oval" w="med" len="med"/>
            <a:tailEnd type="oval" w="med" len="med"/>
          </a:ln>
          <a:effectLst/>
        </p:spPr>
      </p:cxnSp>
      <p:cxnSp>
        <p:nvCxnSpPr>
          <p:cNvPr id="23" name="Straight Connector 22"/>
          <p:cNvCxnSpPr/>
          <p:nvPr/>
        </p:nvCxnSpPr>
        <p:spPr bwMode="auto">
          <a:xfrm rot="4740000" flipV="1">
            <a:off x="4174199" y="1817887"/>
            <a:ext cx="365760" cy="0"/>
          </a:xfrm>
          <a:prstGeom prst="line">
            <a:avLst/>
          </a:prstGeom>
          <a:noFill/>
          <a:ln w="28575" cap="flat" cmpd="sng" algn="ctr">
            <a:solidFill>
              <a:srgbClr val="6B4001"/>
            </a:solidFill>
            <a:prstDash val="solid"/>
            <a:round/>
            <a:headEnd type="oval" w="med" len="med"/>
            <a:tailEnd type="oval" w="med" len="med"/>
          </a:ln>
          <a:effectLst/>
        </p:spPr>
      </p:cxnSp>
      <p:sp>
        <p:nvSpPr>
          <p:cNvPr id="18" name="Freeform 17"/>
          <p:cNvSpPr/>
          <p:nvPr/>
        </p:nvSpPr>
        <p:spPr bwMode="auto">
          <a:xfrm>
            <a:off x="5504733" y="1942011"/>
            <a:ext cx="923108" cy="775063"/>
          </a:xfrm>
          <a:custGeom>
            <a:avLst/>
            <a:gdLst>
              <a:gd name="connsiteX0" fmla="*/ 0 w 923108"/>
              <a:gd name="connsiteY0" fmla="*/ 478972 h 775063"/>
              <a:gd name="connsiteX1" fmla="*/ 113211 w 923108"/>
              <a:gd name="connsiteY1" fmla="*/ 0 h 775063"/>
              <a:gd name="connsiteX2" fmla="*/ 923108 w 923108"/>
              <a:gd name="connsiteY2" fmla="*/ 627018 h 775063"/>
              <a:gd name="connsiteX3" fmla="*/ 923108 w 923108"/>
              <a:gd name="connsiteY3" fmla="*/ 757646 h 775063"/>
              <a:gd name="connsiteX4" fmla="*/ 461554 w 923108"/>
              <a:gd name="connsiteY4" fmla="*/ 775063 h 775063"/>
              <a:gd name="connsiteX5" fmla="*/ 26125 w 923108"/>
              <a:gd name="connsiteY5" fmla="*/ 531223 h 775063"/>
              <a:gd name="connsiteX6" fmla="*/ 26125 w 923108"/>
              <a:gd name="connsiteY6" fmla="*/ 522515 h 775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3108" h="775063">
                <a:moveTo>
                  <a:pt x="0" y="478972"/>
                </a:moveTo>
                <a:lnTo>
                  <a:pt x="113211" y="0"/>
                </a:lnTo>
                <a:lnTo>
                  <a:pt x="923108" y="627018"/>
                </a:lnTo>
                <a:lnTo>
                  <a:pt x="923108" y="757646"/>
                </a:lnTo>
                <a:lnTo>
                  <a:pt x="461554" y="775063"/>
                </a:lnTo>
                <a:lnTo>
                  <a:pt x="26125" y="531223"/>
                </a:lnTo>
                <a:lnTo>
                  <a:pt x="26125" y="522515"/>
                </a:lnTo>
              </a:path>
            </a:pathLst>
          </a:custGeom>
          <a:solidFill>
            <a:srgbClr val="99D2DD"/>
          </a:solidFill>
          <a:ln w="22225" cap="flat" cmpd="sng" algn="ctr">
            <a:solidFill>
              <a:srgbClr val="99D2D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7" name="Freeform 26"/>
          <p:cNvSpPr/>
          <p:nvPr/>
        </p:nvSpPr>
        <p:spPr bwMode="auto">
          <a:xfrm>
            <a:off x="6349464" y="3370217"/>
            <a:ext cx="444137" cy="827314"/>
          </a:xfrm>
          <a:custGeom>
            <a:avLst/>
            <a:gdLst>
              <a:gd name="connsiteX0" fmla="*/ 17417 w 444137"/>
              <a:gd name="connsiteY0" fmla="*/ 775063 h 827314"/>
              <a:gd name="connsiteX1" fmla="*/ 0 w 444137"/>
              <a:gd name="connsiteY1" fmla="*/ 0 h 827314"/>
              <a:gd name="connsiteX2" fmla="*/ 444137 w 444137"/>
              <a:gd name="connsiteY2" fmla="*/ 8709 h 827314"/>
              <a:gd name="connsiteX3" fmla="*/ 435429 w 444137"/>
              <a:gd name="connsiteY3" fmla="*/ 827314 h 827314"/>
              <a:gd name="connsiteX4" fmla="*/ 69669 w 444137"/>
              <a:gd name="connsiteY4" fmla="*/ 783772 h 827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137" h="827314">
                <a:moveTo>
                  <a:pt x="17417" y="775063"/>
                </a:moveTo>
                <a:lnTo>
                  <a:pt x="0" y="0"/>
                </a:lnTo>
                <a:lnTo>
                  <a:pt x="444137" y="8709"/>
                </a:lnTo>
                <a:cubicBezTo>
                  <a:pt x="441234" y="281577"/>
                  <a:pt x="438332" y="554446"/>
                  <a:pt x="435429" y="827314"/>
                </a:cubicBezTo>
                <a:lnTo>
                  <a:pt x="69669" y="783772"/>
                </a:lnTo>
              </a:path>
            </a:pathLst>
          </a:custGeom>
          <a:solidFill>
            <a:srgbClr val="99D2DD"/>
          </a:solidFill>
          <a:ln w="22225" cap="flat" cmpd="sng" algn="ctr">
            <a:solidFill>
              <a:srgbClr val="99D2D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8" name="Freeform 27"/>
          <p:cNvSpPr/>
          <p:nvPr/>
        </p:nvSpPr>
        <p:spPr bwMode="auto">
          <a:xfrm>
            <a:off x="5435064" y="4659086"/>
            <a:ext cx="1001486" cy="766354"/>
          </a:xfrm>
          <a:custGeom>
            <a:avLst/>
            <a:gdLst>
              <a:gd name="connsiteX0" fmla="*/ 0 w 1001486"/>
              <a:gd name="connsiteY0" fmla="*/ 522514 h 766354"/>
              <a:gd name="connsiteX1" fmla="*/ 635726 w 1001486"/>
              <a:gd name="connsiteY1" fmla="*/ 0 h 766354"/>
              <a:gd name="connsiteX2" fmla="*/ 1001486 w 1001486"/>
              <a:gd name="connsiteY2" fmla="*/ 261257 h 766354"/>
              <a:gd name="connsiteX3" fmla="*/ 879566 w 1001486"/>
              <a:gd name="connsiteY3" fmla="*/ 487680 h 766354"/>
              <a:gd name="connsiteX4" fmla="*/ 452846 w 1001486"/>
              <a:gd name="connsiteY4" fmla="*/ 757645 h 766354"/>
              <a:gd name="connsiteX5" fmla="*/ 139337 w 1001486"/>
              <a:gd name="connsiteY5" fmla="*/ 766354 h 766354"/>
              <a:gd name="connsiteX6" fmla="*/ 0 w 1001486"/>
              <a:gd name="connsiteY6" fmla="*/ 522514 h 76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486" h="766354">
                <a:moveTo>
                  <a:pt x="0" y="522514"/>
                </a:moveTo>
                <a:lnTo>
                  <a:pt x="635726" y="0"/>
                </a:lnTo>
                <a:lnTo>
                  <a:pt x="1001486" y="261257"/>
                </a:lnTo>
                <a:lnTo>
                  <a:pt x="879566" y="487680"/>
                </a:lnTo>
                <a:lnTo>
                  <a:pt x="452846" y="757645"/>
                </a:lnTo>
                <a:lnTo>
                  <a:pt x="139337" y="766354"/>
                </a:lnTo>
                <a:lnTo>
                  <a:pt x="0" y="522514"/>
                </a:lnTo>
                <a:close/>
              </a:path>
            </a:pathLst>
          </a:custGeom>
          <a:solidFill>
            <a:srgbClr val="99D2DD"/>
          </a:solidFill>
          <a:ln w="22225" cap="flat" cmpd="sng" algn="ctr">
            <a:solidFill>
              <a:srgbClr val="99D2D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
        <p:nvSpPr>
          <p:cNvPr id="29" name="Freeform 28"/>
          <p:cNvSpPr/>
          <p:nvPr/>
        </p:nvSpPr>
        <p:spPr bwMode="auto">
          <a:xfrm>
            <a:off x="3850104" y="5103223"/>
            <a:ext cx="1236617" cy="679268"/>
          </a:xfrm>
          <a:custGeom>
            <a:avLst/>
            <a:gdLst>
              <a:gd name="connsiteX0" fmla="*/ 60960 w 1236617"/>
              <a:gd name="connsiteY0" fmla="*/ 409303 h 679268"/>
              <a:gd name="connsiteX1" fmla="*/ 0 w 1236617"/>
              <a:gd name="connsiteY1" fmla="*/ 69668 h 679268"/>
              <a:gd name="connsiteX2" fmla="*/ 52251 w 1236617"/>
              <a:gd name="connsiteY2" fmla="*/ 0 h 679268"/>
              <a:gd name="connsiteX3" fmla="*/ 1236617 w 1236617"/>
              <a:gd name="connsiteY3" fmla="*/ 226423 h 679268"/>
              <a:gd name="connsiteX4" fmla="*/ 1236617 w 1236617"/>
              <a:gd name="connsiteY4" fmla="*/ 574766 h 679268"/>
              <a:gd name="connsiteX5" fmla="*/ 1193074 w 1236617"/>
              <a:gd name="connsiteY5" fmla="*/ 679268 h 679268"/>
              <a:gd name="connsiteX6" fmla="*/ 600891 w 1236617"/>
              <a:gd name="connsiteY6" fmla="*/ 618308 h 679268"/>
              <a:gd name="connsiteX7" fmla="*/ 60960 w 1236617"/>
              <a:gd name="connsiteY7" fmla="*/ 409303 h 6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6617" h="679268">
                <a:moveTo>
                  <a:pt x="60960" y="409303"/>
                </a:moveTo>
                <a:lnTo>
                  <a:pt x="0" y="69668"/>
                </a:lnTo>
                <a:lnTo>
                  <a:pt x="52251" y="0"/>
                </a:lnTo>
                <a:lnTo>
                  <a:pt x="1236617" y="226423"/>
                </a:lnTo>
                <a:lnTo>
                  <a:pt x="1236617" y="574766"/>
                </a:lnTo>
                <a:lnTo>
                  <a:pt x="1193074" y="679268"/>
                </a:lnTo>
                <a:lnTo>
                  <a:pt x="600891" y="618308"/>
                </a:lnTo>
                <a:lnTo>
                  <a:pt x="60960" y="409303"/>
                </a:lnTo>
                <a:close/>
              </a:path>
            </a:pathLst>
          </a:custGeom>
          <a:solidFill>
            <a:srgbClr val="F6C835"/>
          </a:solidFill>
          <a:ln w="22225" cap="flat" cmpd="sng" algn="ctr">
            <a:solidFill>
              <a:srgbClr val="F6C83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cxnSp>
        <p:nvCxnSpPr>
          <p:cNvPr id="21" name="Straight Connector 20"/>
          <p:cNvCxnSpPr/>
          <p:nvPr/>
        </p:nvCxnSpPr>
        <p:spPr bwMode="auto">
          <a:xfrm>
            <a:off x="2870501" y="4650581"/>
            <a:ext cx="365760" cy="0"/>
          </a:xfrm>
          <a:prstGeom prst="line">
            <a:avLst/>
          </a:prstGeom>
          <a:noFill/>
          <a:ln w="28575" cap="flat" cmpd="sng" algn="ctr">
            <a:solidFill>
              <a:srgbClr val="6B4001"/>
            </a:solidFill>
            <a:prstDash val="solid"/>
            <a:round/>
            <a:headEnd type="oval" w="med" len="med"/>
            <a:tailEnd type="oval" w="med" len="med"/>
          </a:ln>
          <a:effectLst/>
        </p:spPr>
      </p:cxnSp>
      <p:cxnSp>
        <p:nvCxnSpPr>
          <p:cNvPr id="22" name="Straight Connector 21"/>
          <p:cNvCxnSpPr/>
          <p:nvPr/>
        </p:nvCxnSpPr>
        <p:spPr bwMode="auto">
          <a:xfrm rot="-4200000">
            <a:off x="4086705" y="5674906"/>
            <a:ext cx="365760" cy="0"/>
          </a:xfrm>
          <a:prstGeom prst="line">
            <a:avLst/>
          </a:prstGeom>
          <a:noFill/>
          <a:ln w="28575" cap="flat" cmpd="sng" algn="ctr">
            <a:solidFill>
              <a:srgbClr val="6B4001"/>
            </a:solidFill>
            <a:prstDash val="solid"/>
            <a:round/>
            <a:headEnd type="oval" w="med" len="med"/>
            <a:tailEnd type="oval" w="med" len="med"/>
          </a:ln>
          <a:effectLst/>
        </p:spPr>
      </p:cxnSp>
      <p:cxnSp>
        <p:nvCxnSpPr>
          <p:cNvPr id="24" name="Straight Connector 23"/>
          <p:cNvCxnSpPr/>
          <p:nvPr/>
        </p:nvCxnSpPr>
        <p:spPr bwMode="auto">
          <a:xfrm rot="-3360000">
            <a:off x="5959393" y="2169258"/>
            <a:ext cx="365760" cy="0"/>
          </a:xfrm>
          <a:prstGeom prst="line">
            <a:avLst/>
          </a:prstGeom>
          <a:noFill/>
          <a:ln w="28575" cap="flat" cmpd="sng" algn="ctr">
            <a:solidFill>
              <a:srgbClr val="136975"/>
            </a:solidFill>
            <a:prstDash val="solid"/>
            <a:round/>
            <a:headEnd type="oval" w="med" len="med"/>
            <a:tailEnd type="oval" w="med" len="med"/>
          </a:ln>
          <a:effectLst/>
        </p:spPr>
      </p:cxnSp>
      <p:cxnSp>
        <p:nvCxnSpPr>
          <p:cNvPr id="25" name="Straight Connector 24"/>
          <p:cNvCxnSpPr/>
          <p:nvPr/>
        </p:nvCxnSpPr>
        <p:spPr bwMode="auto">
          <a:xfrm>
            <a:off x="6704948" y="3720204"/>
            <a:ext cx="365760" cy="0"/>
          </a:xfrm>
          <a:prstGeom prst="line">
            <a:avLst/>
          </a:prstGeom>
          <a:noFill/>
          <a:ln w="28575" cap="flat" cmpd="sng" algn="ctr">
            <a:solidFill>
              <a:srgbClr val="136975"/>
            </a:solidFill>
            <a:prstDash val="solid"/>
            <a:round/>
            <a:headEnd type="oval" w="med" len="med"/>
            <a:tailEnd type="oval" w="med" len="med"/>
          </a:ln>
          <a:effectLst/>
        </p:spPr>
      </p:cxnSp>
      <p:cxnSp>
        <p:nvCxnSpPr>
          <p:cNvPr id="26" name="Straight Connector 25"/>
          <p:cNvCxnSpPr/>
          <p:nvPr/>
        </p:nvCxnSpPr>
        <p:spPr bwMode="auto">
          <a:xfrm rot="3180000">
            <a:off x="5985076" y="5356324"/>
            <a:ext cx="365760" cy="0"/>
          </a:xfrm>
          <a:prstGeom prst="line">
            <a:avLst/>
          </a:prstGeom>
          <a:noFill/>
          <a:ln w="28575" cap="flat" cmpd="sng" algn="ctr">
            <a:solidFill>
              <a:srgbClr val="136975"/>
            </a:solidFill>
            <a:prstDash val="solid"/>
            <a:round/>
            <a:headEnd type="oval" w="med" len="med"/>
            <a:tailEnd type="oval" w="med" len="med"/>
          </a:ln>
          <a:effectLst/>
        </p:spPr>
      </p:cxnSp>
    </p:spTree>
    <p:extLst>
      <p:ext uri="{BB962C8B-B14F-4D97-AF65-F5344CB8AC3E}">
        <p14:creationId xmlns:p14="http://schemas.microsoft.com/office/powerpoint/2010/main" val="2654256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413794"/>
            <a:ext cx="8386762" cy="620712"/>
          </a:xfrm>
        </p:spPr>
        <p:txBody>
          <a:bodyPr/>
          <a:lstStyle/>
          <a:p>
            <a:r>
              <a:rPr lang="en-US" sz="3600" dirty="0"/>
              <a:t>…Requires A Systematic Approach That Adapts Lessons From Our Past</a:t>
            </a:r>
          </a:p>
        </p:txBody>
      </p:sp>
      <p:pic>
        <p:nvPicPr>
          <p:cNvPr id="4" name="Picture 3"/>
          <p:cNvPicPr>
            <a:picLocks noChangeAspect="1" noChangeArrowheads="1"/>
          </p:cNvPicPr>
          <p:nvPr/>
        </p:nvPicPr>
        <p:blipFill>
          <a:blip r:embed="rId3" cstate="print"/>
          <a:srcRect/>
          <a:stretch>
            <a:fillRect/>
          </a:stretch>
        </p:blipFill>
        <p:spPr bwMode="auto">
          <a:xfrm>
            <a:off x="1012500" y="1173327"/>
            <a:ext cx="3057188"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3294" y="1173327"/>
            <a:ext cx="3179907"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75564" y="6004919"/>
            <a:ext cx="6197946" cy="523220"/>
          </a:xfrm>
          <a:prstGeom prst="rect">
            <a:avLst/>
          </a:prstGeom>
          <a:noFill/>
        </p:spPr>
        <p:txBody>
          <a:bodyPr wrap="square" rtlCol="0">
            <a:spAutoFit/>
          </a:bodyPr>
          <a:lstStyle/>
          <a:p>
            <a:r>
              <a:rPr lang="en-US" sz="2800" dirty="0">
                <a:solidFill>
                  <a:schemeClr val="tx1"/>
                </a:solidFill>
              </a:rPr>
              <a:t>nam.edu/</a:t>
            </a:r>
            <a:r>
              <a:rPr lang="en-US" sz="2800" dirty="0" err="1">
                <a:solidFill>
                  <a:schemeClr val="tx1"/>
                </a:solidFill>
              </a:rPr>
              <a:t>clinicianwellbeing</a:t>
            </a:r>
            <a:endParaRPr lang="en-US" sz="2800" dirty="0">
              <a:solidFill>
                <a:schemeClr val="tx1"/>
              </a:solidFill>
            </a:endParaRPr>
          </a:p>
        </p:txBody>
      </p:sp>
      <p:pic>
        <p:nvPicPr>
          <p:cNvPr id="7" name="Picture 6"/>
          <p:cNvPicPr>
            <a:picLocks noChangeAspect="1"/>
          </p:cNvPicPr>
          <p:nvPr/>
        </p:nvPicPr>
        <p:blipFill>
          <a:blip r:embed="rId5"/>
          <a:stretch>
            <a:fillRect/>
          </a:stretch>
        </p:blipFill>
        <p:spPr>
          <a:xfrm>
            <a:off x="381758" y="1307709"/>
            <a:ext cx="8380483" cy="4242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2451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399" y="1800665"/>
            <a:ext cx="7806268" cy="1602346"/>
          </a:xfrm>
        </p:spPr>
        <p:txBody>
          <a:bodyPr/>
          <a:lstStyle/>
          <a:p>
            <a:r>
              <a:rPr lang="en-US" dirty="0"/>
              <a:t>Great Challenge: A Leadership Deficit</a:t>
            </a:r>
          </a:p>
        </p:txBody>
      </p:sp>
    </p:spTree>
    <p:extLst>
      <p:ext uri="{BB962C8B-B14F-4D97-AF65-F5344CB8AC3E}">
        <p14:creationId xmlns:p14="http://schemas.microsoft.com/office/powerpoint/2010/main" val="14320080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Our Biggest Deficit!</a:t>
            </a:r>
          </a:p>
        </p:txBody>
      </p:sp>
      <p:sp>
        <p:nvSpPr>
          <p:cNvPr id="5" name="Content Placeholder 5">
            <a:extLst>
              <a:ext uri="{FF2B5EF4-FFF2-40B4-BE49-F238E27FC236}">
                <a16:creationId xmlns:a16="http://schemas.microsoft.com/office/drawing/2014/main" id="{065DD794-AB09-0946-96BA-E2CF02E0F15A}"/>
              </a:ext>
            </a:extLst>
          </p:cNvPr>
          <p:cNvSpPr txBox="1">
            <a:spLocks/>
          </p:cNvSpPr>
          <p:nvPr/>
        </p:nvSpPr>
        <p:spPr bwMode="auto">
          <a:xfrm>
            <a:off x="620102" y="2928031"/>
            <a:ext cx="3693990" cy="14720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defTabSz="889000" rtl="0" eaLnBrk="1" fontAlgn="base" hangingPunct="1">
              <a:lnSpc>
                <a:spcPct val="88000"/>
              </a:lnSpc>
              <a:spcBef>
                <a:spcPct val="50000"/>
              </a:spcBef>
              <a:spcAft>
                <a:spcPct val="0"/>
              </a:spcAft>
              <a:buClr>
                <a:schemeClr val="tx1"/>
              </a:buClr>
              <a:buSzPct val="90000"/>
              <a:defRPr sz="2800">
                <a:solidFill>
                  <a:schemeClr val="tx1"/>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chemeClr val="tx1"/>
              </a:buClr>
              <a:buChar char="•"/>
              <a:defRPr sz="2800">
                <a:solidFill>
                  <a:schemeClr val="tx1"/>
                </a:solidFill>
                <a:latin typeface="+mn-lt"/>
              </a:defRPr>
            </a:lvl2pPr>
            <a:lvl3pPr marL="804863" indent="-292100" algn="l" defTabSz="889000" rtl="0" eaLnBrk="1" fontAlgn="base" hangingPunct="1">
              <a:lnSpc>
                <a:spcPct val="88000"/>
              </a:lnSpc>
              <a:spcBef>
                <a:spcPct val="25000"/>
              </a:spcBef>
              <a:spcAft>
                <a:spcPct val="0"/>
              </a:spcAft>
              <a:buClr>
                <a:schemeClr val="tx1"/>
              </a:buClr>
              <a:buSzPct val="80000"/>
              <a:buFont typeface="Wingdings" pitchFamily="2" charset="2"/>
              <a:buChar char="§"/>
              <a:defRPr sz="2800">
                <a:solidFill>
                  <a:schemeClr val="tx1"/>
                </a:solidFill>
                <a:latin typeface="+mn-lt"/>
              </a:defRPr>
            </a:lvl3pPr>
            <a:lvl4pPr marL="1201738" indent="-282575" algn="l" defTabSz="889000" rtl="0" eaLnBrk="1" fontAlgn="base" hangingPunct="1">
              <a:lnSpc>
                <a:spcPct val="88000"/>
              </a:lnSpc>
              <a:spcBef>
                <a:spcPct val="15000"/>
              </a:spcBef>
              <a:spcAft>
                <a:spcPct val="0"/>
              </a:spcAft>
              <a:buClr>
                <a:schemeClr val="tx1"/>
              </a:buClr>
              <a:buSzPct val="80000"/>
              <a:buFont typeface="Arial" charset="0"/>
              <a:buChar char="–"/>
              <a:defRPr sz="2800">
                <a:solidFill>
                  <a:schemeClr val="tx1"/>
                </a:solidFill>
                <a:latin typeface="+mn-lt"/>
              </a:defRPr>
            </a:lvl4pPr>
            <a:lvl5pPr marL="16002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lgn="ctr"/>
            <a:r>
              <a:rPr lang="en-US" sz="10000" b="1" kern="0"/>
              <a:t>$3.7T</a:t>
            </a:r>
            <a:endParaRPr lang="en-US" sz="10000" b="1" kern="0" dirty="0"/>
          </a:p>
        </p:txBody>
      </p:sp>
      <p:pic>
        <p:nvPicPr>
          <p:cNvPr id="6" name="Picture 5">
            <a:extLst>
              <a:ext uri="{FF2B5EF4-FFF2-40B4-BE49-F238E27FC236}">
                <a16:creationId xmlns:a16="http://schemas.microsoft.com/office/drawing/2014/main" id="{38124C90-13F7-B145-91B4-5865EBA2A4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63528" y="1845547"/>
            <a:ext cx="3242375" cy="3011366"/>
          </a:xfrm>
          <a:prstGeom prst="rect">
            <a:avLst/>
          </a:prstGeom>
        </p:spPr>
      </p:pic>
      <p:sp>
        <p:nvSpPr>
          <p:cNvPr id="7" name="&quot;No&quot; Symbol 6">
            <a:extLst>
              <a:ext uri="{FF2B5EF4-FFF2-40B4-BE49-F238E27FC236}">
                <a16:creationId xmlns:a16="http://schemas.microsoft.com/office/drawing/2014/main" id="{1B9835A9-75C0-6A46-8B71-4C5F5F7110BF}"/>
              </a:ext>
            </a:extLst>
          </p:cNvPr>
          <p:cNvSpPr/>
          <p:nvPr/>
        </p:nvSpPr>
        <p:spPr bwMode="auto">
          <a:xfrm>
            <a:off x="1092142" y="2160201"/>
            <a:ext cx="2694354" cy="2694354"/>
          </a:xfrm>
          <a:prstGeom prst="noSmoking">
            <a:avLst/>
          </a:prstGeom>
          <a:solidFill>
            <a:schemeClr val="accent2">
              <a:alpha val="85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0933388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ses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1783" y="6130234"/>
            <a:ext cx="905212" cy="681097"/>
          </a:xfrm>
          <a:prstGeom prst="rect">
            <a:avLst/>
          </a:prstGeom>
        </p:spPr>
      </p:pic>
    </p:spTree>
    <p:extLst>
      <p:ext uri="{BB962C8B-B14F-4D97-AF65-F5344CB8AC3E}">
        <p14:creationId xmlns:p14="http://schemas.microsoft.com/office/powerpoint/2010/main" val="326852977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sz="3600" dirty="0"/>
              <a:t>Embracing A New Model…</a:t>
            </a:r>
          </a:p>
        </p:txBody>
      </p:sp>
      <p:sp>
        <p:nvSpPr>
          <p:cNvPr id="6" name="Text Placeholder 1"/>
          <p:cNvSpPr txBox="1">
            <a:spLocks/>
          </p:cNvSpPr>
          <p:nvPr/>
        </p:nvSpPr>
        <p:spPr>
          <a:xfrm>
            <a:off x="5706794" y="5431910"/>
            <a:ext cx="2574756" cy="1249474"/>
          </a:xfrm>
          <a:prstGeom prst="rect">
            <a:avLst/>
          </a:prstGeom>
        </p:spPr>
        <p:txBody>
          <a:bodyPr/>
          <a:lstStyle>
            <a:lvl1pPr algn="l" defTabSz="889000" rtl="0" eaLnBrk="1" fontAlgn="base" hangingPunct="1">
              <a:lnSpc>
                <a:spcPct val="88000"/>
              </a:lnSpc>
              <a:spcBef>
                <a:spcPct val="50000"/>
              </a:spcBef>
              <a:spcAft>
                <a:spcPct val="0"/>
              </a:spcAft>
              <a:buClr>
                <a:schemeClr val="tx1"/>
              </a:buClr>
              <a:buSzPct val="90000"/>
              <a:defRPr sz="2800">
                <a:solidFill>
                  <a:srgbClr val="000000"/>
                </a:solidFill>
                <a:latin typeface="+mn-lt"/>
                <a:ea typeface="+mn-ea"/>
                <a:cs typeface="+mn-cs"/>
              </a:defRPr>
            </a:lvl1pPr>
            <a:lvl2pPr marL="398463" indent="-284163" algn="l" defTabSz="889000" rtl="0" eaLnBrk="1" fontAlgn="base" hangingPunct="1">
              <a:lnSpc>
                <a:spcPct val="88000"/>
              </a:lnSpc>
              <a:spcBef>
                <a:spcPct val="35000"/>
              </a:spcBef>
              <a:spcAft>
                <a:spcPct val="0"/>
              </a:spcAft>
              <a:buClr>
                <a:srgbClr val="000000"/>
              </a:buClr>
              <a:buFont typeface="Arial" panose="020B0604020202020204" pitchFamily="34" charset="0"/>
              <a:buChar char="•"/>
              <a:defRPr sz="2800">
                <a:solidFill>
                  <a:srgbClr val="000000"/>
                </a:solidFill>
                <a:latin typeface="+mn-lt"/>
              </a:defRPr>
            </a:lvl2pPr>
            <a:lvl3pPr marL="804863" indent="-292100" algn="l" defTabSz="889000" rtl="0" eaLnBrk="1" fontAlgn="base" hangingPunct="1">
              <a:lnSpc>
                <a:spcPct val="88000"/>
              </a:lnSpc>
              <a:spcBef>
                <a:spcPct val="25000"/>
              </a:spcBef>
              <a:spcAft>
                <a:spcPct val="0"/>
              </a:spcAft>
              <a:buClr>
                <a:srgbClr val="000000"/>
              </a:buClr>
              <a:buSzPct val="80000"/>
              <a:buFont typeface="Arial" panose="020B0604020202020204" pitchFamily="34" charset="0"/>
              <a:buChar char="•"/>
              <a:defRPr sz="2800">
                <a:solidFill>
                  <a:srgbClr val="000000"/>
                </a:solidFill>
                <a:latin typeface="+mn-lt"/>
              </a:defRPr>
            </a:lvl3pPr>
            <a:lvl4pPr marL="1201738" indent="-282575" algn="l" defTabSz="889000" rtl="0" eaLnBrk="1" fontAlgn="base" hangingPunct="1">
              <a:lnSpc>
                <a:spcPct val="88000"/>
              </a:lnSpc>
              <a:spcBef>
                <a:spcPct val="15000"/>
              </a:spcBef>
              <a:spcAft>
                <a:spcPct val="0"/>
              </a:spcAft>
              <a:buClr>
                <a:srgbClr val="000000"/>
              </a:buClr>
              <a:buSzPct val="80000"/>
              <a:buFont typeface="Arial" panose="020B0604020202020204" pitchFamily="34" charset="0"/>
              <a:buChar char="•"/>
              <a:defRPr sz="2800">
                <a:solidFill>
                  <a:srgbClr val="000000"/>
                </a:solidFill>
                <a:latin typeface="+mn-lt"/>
              </a:defRPr>
            </a:lvl4pPr>
            <a:lvl5pPr marL="1600200" indent="-284163" algn="l" defTabSz="889000" rtl="0" eaLnBrk="1" fontAlgn="base" hangingPunct="1">
              <a:lnSpc>
                <a:spcPct val="88000"/>
              </a:lnSpc>
              <a:spcBef>
                <a:spcPct val="5000"/>
              </a:spcBef>
              <a:spcAft>
                <a:spcPct val="0"/>
              </a:spcAft>
              <a:buClr>
                <a:srgbClr val="000000"/>
              </a:buClr>
              <a:buSzPct val="80000"/>
              <a:buFont typeface="Arial" panose="020B0604020202020204" pitchFamily="34" charset="0"/>
              <a:buChar char="•"/>
              <a:defRPr sz="2800">
                <a:solidFill>
                  <a:srgbClr val="000000"/>
                </a:solidFill>
                <a:latin typeface="+mn-lt"/>
              </a:defRPr>
            </a:lvl5pPr>
            <a:lvl6pPr marL="20574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6pPr>
            <a:lvl7pPr marL="25146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7pPr>
            <a:lvl8pPr marL="29718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8pPr>
            <a:lvl9pPr marL="3429000" indent="-284163" algn="l" defTabSz="889000" rtl="0" eaLnBrk="1" fontAlgn="base" hangingPunct="1">
              <a:lnSpc>
                <a:spcPct val="88000"/>
              </a:lnSpc>
              <a:spcBef>
                <a:spcPct val="5000"/>
              </a:spcBef>
              <a:spcAft>
                <a:spcPct val="0"/>
              </a:spcAft>
              <a:buClr>
                <a:schemeClr val="tx1"/>
              </a:buClr>
              <a:buSzPct val="80000"/>
              <a:buChar char="o"/>
              <a:defRPr sz="2800">
                <a:solidFill>
                  <a:schemeClr val="tx1"/>
                </a:solidFill>
                <a:latin typeface="+mn-lt"/>
              </a:defRPr>
            </a:lvl9pPr>
          </a:lstStyle>
          <a:p>
            <a:pPr>
              <a:spcBef>
                <a:spcPts val="0"/>
              </a:spcBef>
              <a:buClr>
                <a:srgbClr val="000000"/>
              </a:buClr>
              <a:defRPr/>
            </a:pPr>
            <a:r>
              <a:rPr lang="en-US" sz="2000" b="0" i="1" kern="0" dirty="0">
                <a:solidFill>
                  <a:schemeClr val="tx1"/>
                </a:solidFill>
              </a:rPr>
              <a:t>Liz Wiseman</a:t>
            </a:r>
          </a:p>
        </p:txBody>
      </p:sp>
      <p:sp>
        <p:nvSpPr>
          <p:cNvPr id="7" name="TextBox 6"/>
          <p:cNvSpPr txBox="1"/>
          <p:nvPr/>
        </p:nvSpPr>
        <p:spPr>
          <a:xfrm>
            <a:off x="2838128" y="267286"/>
            <a:ext cx="1613647" cy="3939540"/>
          </a:xfrm>
          <a:prstGeom prst="rect">
            <a:avLst/>
          </a:prstGeom>
          <a:noFill/>
        </p:spPr>
        <p:txBody>
          <a:bodyPr wrap="square" rtlCol="0">
            <a:spAutoFit/>
          </a:bodyPr>
          <a:lstStyle/>
          <a:p>
            <a:r>
              <a:rPr lang="en-US" sz="25000" dirty="0">
                <a:solidFill>
                  <a:schemeClr val="bg1">
                    <a:lumMod val="75000"/>
                  </a:schemeClr>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7269166" y="3614467"/>
            <a:ext cx="1787669" cy="3939540"/>
          </a:xfrm>
          <a:prstGeom prst="rect">
            <a:avLst/>
          </a:prstGeom>
        </p:spPr>
        <p:txBody>
          <a:bodyPr wrap="none">
            <a:spAutoFit/>
          </a:bodyPr>
          <a:lstStyle/>
          <a:p>
            <a:pPr lvl="0"/>
            <a:r>
              <a:rPr lang="en-US" sz="25000" dirty="0">
                <a:solidFill>
                  <a:schemeClr val="bg1">
                    <a:lumMod val="75000"/>
                  </a:schemeClr>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4266934" y="2068245"/>
            <a:ext cx="4499861" cy="3046988"/>
          </a:xfrm>
          <a:prstGeom prst="rect">
            <a:avLst/>
          </a:prstGeom>
          <a:noFill/>
        </p:spPr>
        <p:txBody>
          <a:bodyPr wrap="square">
            <a:spAutoFit/>
          </a:bodyPr>
          <a:lstStyle/>
          <a:p>
            <a:pPr>
              <a:defRPr/>
            </a:pPr>
            <a:r>
              <a:rPr lang="en-US" sz="3200" b="0" dirty="0">
                <a:solidFill>
                  <a:schemeClr val="tx1"/>
                </a:solidFill>
                <a:latin typeface="Times New Roman"/>
                <a:cs typeface="Times New Roman"/>
              </a:rPr>
              <a:t>Multipliers are leaders who look beyond their own genius and focus their energy on extracting and </a:t>
            </a:r>
            <a:r>
              <a:rPr lang="en-US" sz="3200" b="0" dirty="0">
                <a:solidFill>
                  <a:schemeClr val="accent4">
                    <a:lumMod val="75000"/>
                  </a:schemeClr>
                </a:solidFill>
                <a:latin typeface="Times New Roman"/>
                <a:cs typeface="Times New Roman"/>
              </a:rPr>
              <a:t>extending the genius of others</a:t>
            </a:r>
            <a:r>
              <a:rPr lang="en-US" sz="3200" b="0" dirty="0">
                <a:solidFill>
                  <a:schemeClr val="tx1"/>
                </a:solidFill>
                <a:latin typeface="Times New Roman"/>
                <a:cs typeface="Times New Roman"/>
              </a:rPr>
              <a:t>.</a:t>
            </a:r>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t="3577" r="47165"/>
          <a:stretch/>
        </p:blipFill>
        <p:spPr>
          <a:xfrm>
            <a:off x="301717" y="1472246"/>
            <a:ext cx="3250814" cy="4584401"/>
          </a:xfrm>
          <a:prstGeom prst="rect">
            <a:avLst/>
          </a:prstGeom>
        </p:spPr>
      </p:pic>
    </p:spTree>
    <p:extLst>
      <p:ext uri="{BB962C8B-B14F-4D97-AF65-F5344CB8AC3E}">
        <p14:creationId xmlns:p14="http://schemas.microsoft.com/office/powerpoint/2010/main" val="232447897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…Guided By Our Ethics</a:t>
            </a:r>
          </a:p>
        </p:txBody>
      </p:sp>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t="1774" b="6309"/>
          <a:stretch/>
        </p:blipFill>
        <p:spPr>
          <a:xfrm>
            <a:off x="2671763" y="2020888"/>
            <a:ext cx="3800475" cy="4268787"/>
          </a:xfrm>
        </p:spPr>
      </p:pic>
      <p:sp>
        <p:nvSpPr>
          <p:cNvPr id="5" name="Text Box 3"/>
          <p:cNvSpPr txBox="1">
            <a:spLocks noChangeArrowheads="1"/>
          </p:cNvSpPr>
          <p:nvPr/>
        </p:nvSpPr>
        <p:spPr bwMode="auto">
          <a:xfrm>
            <a:off x="332513" y="1559464"/>
            <a:ext cx="2083894" cy="461665"/>
          </a:xfrm>
          <a:prstGeom prst="rect">
            <a:avLst/>
          </a:prstGeom>
          <a:noFill/>
          <a:ln>
            <a:noFill/>
          </a:ln>
          <a:extLst/>
        </p:spPr>
        <p:txBody>
          <a:bodyPr wrap="squar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spcBef>
                <a:spcPct val="50000"/>
              </a:spcBef>
              <a:defRPr/>
            </a:pPr>
            <a:r>
              <a:rPr lang="en-US" sz="2400" dirty="0">
                <a:solidFill>
                  <a:srgbClr val="C00000"/>
                </a:solidFill>
                <a:latin typeface="Arial"/>
              </a:rPr>
              <a:t>Beneficence </a:t>
            </a:r>
          </a:p>
        </p:txBody>
      </p:sp>
      <p:sp>
        <p:nvSpPr>
          <p:cNvPr id="6" name="Text Box 4"/>
          <p:cNvSpPr txBox="1">
            <a:spLocks noChangeArrowheads="1"/>
          </p:cNvSpPr>
          <p:nvPr/>
        </p:nvSpPr>
        <p:spPr bwMode="auto">
          <a:xfrm>
            <a:off x="2402944" y="1558658"/>
            <a:ext cx="2640457" cy="461665"/>
          </a:xfrm>
          <a:prstGeom prst="rect">
            <a:avLst/>
          </a:prstGeom>
          <a:noFill/>
          <a:ln>
            <a:noFill/>
          </a:ln>
          <a:extLst/>
        </p:spPr>
        <p:txBody>
          <a:bodyPr wrap="squar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spcBef>
                <a:spcPct val="50000"/>
              </a:spcBef>
              <a:defRPr/>
            </a:pPr>
            <a:r>
              <a:rPr lang="en-US" sz="2400" dirty="0">
                <a:solidFill>
                  <a:srgbClr val="C00000"/>
                </a:solidFill>
                <a:latin typeface="Arial"/>
              </a:rPr>
              <a:t>Non-maleficence </a:t>
            </a:r>
          </a:p>
        </p:txBody>
      </p:sp>
      <p:sp>
        <p:nvSpPr>
          <p:cNvPr id="7" name="Text Box 4"/>
          <p:cNvSpPr txBox="1">
            <a:spLocks noChangeArrowheads="1"/>
          </p:cNvSpPr>
          <p:nvPr/>
        </p:nvSpPr>
        <p:spPr bwMode="auto">
          <a:xfrm>
            <a:off x="6727594" y="1558658"/>
            <a:ext cx="2222930" cy="461665"/>
          </a:xfrm>
          <a:prstGeom prst="rect">
            <a:avLst/>
          </a:prstGeom>
          <a:noFill/>
          <a:ln>
            <a:noFill/>
          </a:ln>
          <a:extLst/>
        </p:spPr>
        <p:txBody>
          <a:bodyPr wrap="squar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spcBef>
                <a:spcPct val="50000"/>
              </a:spcBef>
              <a:defRPr/>
            </a:pPr>
            <a:r>
              <a:rPr lang="en-US" sz="2400" dirty="0">
                <a:solidFill>
                  <a:srgbClr val="C00000"/>
                </a:solidFill>
                <a:latin typeface="Arial"/>
              </a:rPr>
              <a:t>Social Justice</a:t>
            </a:r>
          </a:p>
        </p:txBody>
      </p:sp>
      <p:sp>
        <p:nvSpPr>
          <p:cNvPr id="8" name="Text Box 4"/>
          <p:cNvSpPr txBox="1">
            <a:spLocks noChangeArrowheads="1"/>
          </p:cNvSpPr>
          <p:nvPr/>
        </p:nvSpPr>
        <p:spPr bwMode="auto">
          <a:xfrm>
            <a:off x="5029938" y="1564801"/>
            <a:ext cx="1711120" cy="461665"/>
          </a:xfrm>
          <a:prstGeom prst="rect">
            <a:avLst/>
          </a:prstGeom>
          <a:noFill/>
          <a:ln>
            <a:noFill/>
          </a:ln>
          <a:extLst/>
        </p:spPr>
        <p:txBody>
          <a:bodyPr wrap="squar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spcBef>
                <a:spcPct val="50000"/>
              </a:spcBef>
              <a:defRPr/>
            </a:pPr>
            <a:r>
              <a:rPr lang="en-US" sz="2400" dirty="0">
                <a:solidFill>
                  <a:srgbClr val="C00000"/>
                </a:solidFill>
                <a:latin typeface="Arial"/>
              </a:rPr>
              <a:t>Autonomy</a:t>
            </a:r>
          </a:p>
        </p:txBody>
      </p:sp>
    </p:spTree>
    <p:extLst>
      <p:ext uri="{BB962C8B-B14F-4D97-AF65-F5344CB8AC3E}">
        <p14:creationId xmlns:p14="http://schemas.microsoft.com/office/powerpoint/2010/main" val="12754914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24920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2359" y="2337223"/>
            <a:ext cx="6425583" cy="1200329"/>
          </a:xfrm>
          <a:prstGeom prst="rect">
            <a:avLst/>
          </a:prstGeom>
          <a:noFill/>
        </p:spPr>
        <p:txBody>
          <a:bodyPr wrap="square" rtlCol="0">
            <a:spAutoFit/>
          </a:bodyPr>
          <a:lstStyle/>
          <a:p>
            <a:r>
              <a:rPr lang="en-US" sz="3600" dirty="0">
                <a:solidFill>
                  <a:schemeClr val="bg2"/>
                </a:solidFill>
              </a:rPr>
              <a:t>Our Challenges Create Leadership Imperatives</a:t>
            </a:r>
          </a:p>
        </p:txBody>
      </p:sp>
    </p:spTree>
    <p:extLst>
      <p:ext uri="{BB962C8B-B14F-4D97-AF65-F5344CB8AC3E}">
        <p14:creationId xmlns:p14="http://schemas.microsoft.com/office/powerpoint/2010/main" val="25288408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399" y="1800665"/>
            <a:ext cx="7091266" cy="1602346"/>
          </a:xfrm>
        </p:spPr>
        <p:txBody>
          <a:bodyPr/>
          <a:lstStyle/>
          <a:p>
            <a:r>
              <a:rPr lang="en-US" dirty="0"/>
              <a:t>Great Challenge: An Era of Uncertainty in Health Care</a:t>
            </a:r>
          </a:p>
        </p:txBody>
      </p:sp>
    </p:spTree>
    <p:extLst>
      <p:ext uri="{BB962C8B-B14F-4D97-AF65-F5344CB8AC3E}">
        <p14:creationId xmlns:p14="http://schemas.microsoft.com/office/powerpoint/2010/main" val="13404137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z="3600" dirty="0"/>
              <a:t>Rising Pressure On Health Care…</a:t>
            </a:r>
          </a:p>
        </p:txBody>
      </p:sp>
      <p:sp>
        <p:nvSpPr>
          <p:cNvPr id="6" name="TextBox 5"/>
          <p:cNvSpPr txBox="1"/>
          <p:nvPr/>
        </p:nvSpPr>
        <p:spPr>
          <a:xfrm>
            <a:off x="6503152" y="2922839"/>
            <a:ext cx="2285998" cy="1015663"/>
          </a:xfrm>
          <a:prstGeom prst="rect">
            <a:avLst/>
          </a:prstGeom>
          <a:noFill/>
        </p:spPr>
        <p:txBody>
          <a:bodyPr wrap="square" rtlCol="0">
            <a:spAutoFit/>
          </a:bodyPr>
          <a:lstStyle/>
          <a:p>
            <a:pPr algn="ctr">
              <a:spcBef>
                <a:spcPts val="0"/>
              </a:spcBef>
            </a:pPr>
            <a:r>
              <a:rPr lang="en-US" dirty="0">
                <a:solidFill>
                  <a:srgbClr val="1BB7AC">
                    <a:lumMod val="50000"/>
                  </a:srgbClr>
                </a:solidFill>
              </a:rPr>
              <a:t>Congressional and Executive Action</a:t>
            </a:r>
          </a:p>
        </p:txBody>
      </p:sp>
      <p:sp>
        <p:nvSpPr>
          <p:cNvPr id="10" name="TextBox 9"/>
          <p:cNvSpPr txBox="1"/>
          <p:nvPr/>
        </p:nvSpPr>
        <p:spPr>
          <a:xfrm>
            <a:off x="356403" y="2723926"/>
            <a:ext cx="2875895" cy="1323439"/>
          </a:xfrm>
          <a:prstGeom prst="rect">
            <a:avLst/>
          </a:prstGeom>
          <a:noFill/>
        </p:spPr>
        <p:txBody>
          <a:bodyPr wrap="square" rtlCol="0">
            <a:spAutoFit/>
          </a:bodyPr>
          <a:lstStyle/>
          <a:p>
            <a:pPr algn="ctr">
              <a:spcBef>
                <a:spcPts val="0"/>
              </a:spcBef>
            </a:pPr>
            <a:r>
              <a:rPr lang="en-US" dirty="0">
                <a:solidFill>
                  <a:srgbClr val="1BB7AC">
                    <a:lumMod val="50000"/>
                  </a:srgbClr>
                </a:solidFill>
              </a:rPr>
              <a:t>Increasing Pharmaceutical, Labor, and Supply Costs</a:t>
            </a:r>
          </a:p>
        </p:txBody>
      </p:sp>
      <p:sp>
        <p:nvSpPr>
          <p:cNvPr id="12" name="TextBox 11"/>
          <p:cNvSpPr txBox="1"/>
          <p:nvPr/>
        </p:nvSpPr>
        <p:spPr>
          <a:xfrm>
            <a:off x="4997300" y="5600992"/>
            <a:ext cx="2286001" cy="707886"/>
          </a:xfrm>
          <a:prstGeom prst="rect">
            <a:avLst/>
          </a:prstGeom>
          <a:noFill/>
        </p:spPr>
        <p:txBody>
          <a:bodyPr wrap="square" rtlCol="0">
            <a:spAutoFit/>
          </a:bodyPr>
          <a:lstStyle/>
          <a:p>
            <a:pPr algn="ctr">
              <a:spcBef>
                <a:spcPts val="0"/>
              </a:spcBef>
            </a:pPr>
            <a:r>
              <a:rPr lang="en-US" dirty="0">
                <a:solidFill>
                  <a:srgbClr val="1BB7AC">
                    <a:lumMod val="50000"/>
                  </a:srgbClr>
                </a:solidFill>
              </a:rPr>
              <a:t>Tightening Reimbursement</a:t>
            </a:r>
          </a:p>
        </p:txBody>
      </p:sp>
      <p:sp>
        <p:nvSpPr>
          <p:cNvPr id="13" name="TextBox 12"/>
          <p:cNvSpPr txBox="1"/>
          <p:nvPr/>
        </p:nvSpPr>
        <p:spPr>
          <a:xfrm>
            <a:off x="3569718" y="2865477"/>
            <a:ext cx="2285999" cy="707886"/>
          </a:xfrm>
          <a:prstGeom prst="rect">
            <a:avLst/>
          </a:prstGeom>
          <a:noFill/>
        </p:spPr>
        <p:txBody>
          <a:bodyPr wrap="square" rtlCol="0">
            <a:spAutoFit/>
          </a:bodyPr>
          <a:lstStyle/>
          <a:p>
            <a:pPr algn="ctr">
              <a:spcBef>
                <a:spcPts val="0"/>
              </a:spcBef>
            </a:pPr>
            <a:r>
              <a:rPr lang="en-US" dirty="0">
                <a:solidFill>
                  <a:srgbClr val="1BB7AC">
                    <a:lumMod val="50000"/>
                  </a:srgbClr>
                </a:solidFill>
              </a:rPr>
              <a:t>New Clinical Partnerships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0056" y="1245904"/>
            <a:ext cx="1792116" cy="126408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2725" y="1370466"/>
            <a:ext cx="1459984" cy="1185076"/>
          </a:xfrm>
          <a:prstGeom prst="rect">
            <a:avLst/>
          </a:prstGeom>
        </p:spPr>
      </p:pic>
      <p:grpSp>
        <p:nvGrpSpPr>
          <p:cNvPr id="18" name="Group 17"/>
          <p:cNvGrpSpPr/>
          <p:nvPr/>
        </p:nvGrpSpPr>
        <p:grpSpPr>
          <a:xfrm>
            <a:off x="5512425" y="4478894"/>
            <a:ext cx="1013947" cy="1070586"/>
            <a:chOff x="5024353" y="2204877"/>
            <a:chExt cx="1323308" cy="1169172"/>
          </a:xfrm>
        </p:grpSpPr>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4353" y="2204877"/>
              <a:ext cx="1323308" cy="1169172"/>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3193" y="2298993"/>
              <a:ext cx="342194" cy="325137"/>
            </a:xfrm>
            <a:prstGeom prst="rect">
              <a:avLst/>
            </a:prstGeom>
          </p:spPr>
        </p:pic>
      </p:grpSp>
      <p:sp>
        <p:nvSpPr>
          <p:cNvPr id="27" name="TextBox 26"/>
          <p:cNvSpPr txBox="1"/>
          <p:nvPr/>
        </p:nvSpPr>
        <p:spPr>
          <a:xfrm>
            <a:off x="1946883" y="5600992"/>
            <a:ext cx="2285999" cy="707886"/>
          </a:xfrm>
          <a:prstGeom prst="rect">
            <a:avLst/>
          </a:prstGeom>
          <a:noFill/>
        </p:spPr>
        <p:txBody>
          <a:bodyPr wrap="square" rtlCol="0">
            <a:spAutoFit/>
          </a:bodyPr>
          <a:lstStyle/>
          <a:p>
            <a:pPr algn="ctr">
              <a:spcBef>
                <a:spcPts val="0"/>
              </a:spcBef>
            </a:pPr>
            <a:r>
              <a:rPr lang="en-US" dirty="0">
                <a:solidFill>
                  <a:srgbClr val="1BB7AC">
                    <a:lumMod val="50000"/>
                  </a:srgbClr>
                </a:solidFill>
              </a:rPr>
              <a:t>Changing Demographics</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52996" y="4538285"/>
            <a:ext cx="1168400" cy="951804"/>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83216" y="1268650"/>
            <a:ext cx="1355947" cy="1218589"/>
          </a:xfrm>
          <a:prstGeom prst="rect">
            <a:avLst/>
          </a:prstGeom>
        </p:spPr>
      </p:pic>
      <p:cxnSp>
        <p:nvCxnSpPr>
          <p:cNvPr id="25" name="Straight Connector 24"/>
          <p:cNvCxnSpPr/>
          <p:nvPr/>
        </p:nvCxnSpPr>
        <p:spPr bwMode="auto">
          <a:xfrm>
            <a:off x="3409507" y="1263057"/>
            <a:ext cx="0" cy="2286000"/>
          </a:xfrm>
          <a:prstGeom prst="line">
            <a:avLst/>
          </a:prstGeom>
          <a:noFill/>
          <a:ln w="12700" cap="flat" cmpd="sng" algn="ctr">
            <a:solidFill>
              <a:srgbClr val="7F7F7F"/>
            </a:solidFill>
            <a:prstDash val="sysDash"/>
            <a:round/>
            <a:headEnd type="oval" w="sm" len="sm"/>
            <a:tailEnd type="oval" w="sm" len="sm"/>
          </a:ln>
          <a:effectLst/>
        </p:spPr>
      </p:cxnSp>
      <p:cxnSp>
        <p:nvCxnSpPr>
          <p:cNvPr id="26" name="Straight Connector 25"/>
          <p:cNvCxnSpPr/>
          <p:nvPr/>
        </p:nvCxnSpPr>
        <p:spPr bwMode="auto">
          <a:xfrm>
            <a:off x="6134986" y="1263057"/>
            <a:ext cx="0" cy="2286000"/>
          </a:xfrm>
          <a:prstGeom prst="line">
            <a:avLst/>
          </a:prstGeom>
          <a:noFill/>
          <a:ln w="12700" cap="flat" cmpd="sng" algn="ctr">
            <a:solidFill>
              <a:srgbClr val="7F7F7F"/>
            </a:solidFill>
            <a:prstDash val="sysDash"/>
            <a:round/>
            <a:headEnd type="oval" w="sm" len="sm"/>
            <a:tailEnd type="oval" w="sm" len="sm"/>
          </a:ln>
          <a:effectLst/>
        </p:spPr>
      </p:cxnSp>
      <p:cxnSp>
        <p:nvCxnSpPr>
          <p:cNvPr id="32" name="Straight Connector 31"/>
          <p:cNvCxnSpPr/>
          <p:nvPr/>
        </p:nvCxnSpPr>
        <p:spPr bwMode="auto">
          <a:xfrm>
            <a:off x="4648922" y="4148911"/>
            <a:ext cx="0" cy="2286000"/>
          </a:xfrm>
          <a:prstGeom prst="line">
            <a:avLst/>
          </a:prstGeom>
          <a:noFill/>
          <a:ln w="12700" cap="flat" cmpd="sng" algn="ctr">
            <a:solidFill>
              <a:srgbClr val="7F7F7F"/>
            </a:solidFill>
            <a:prstDash val="sysDash"/>
            <a:round/>
            <a:headEnd type="oval" w="sm" len="sm"/>
            <a:tailEnd type="oval" w="sm" len="sm"/>
          </a:ln>
          <a:effectLst/>
        </p:spPr>
      </p:cxnSp>
    </p:spTree>
    <p:extLst>
      <p:ext uri="{BB962C8B-B14F-4D97-AF65-F5344CB8AC3E}">
        <p14:creationId xmlns:p14="http://schemas.microsoft.com/office/powerpoint/2010/main" val="215059606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625532"/>
            <a:ext cx="8386762" cy="620712"/>
          </a:xfrm>
        </p:spPr>
        <p:txBody>
          <a:bodyPr/>
          <a:lstStyle/>
          <a:p>
            <a:r>
              <a:rPr lang="en-US" sz="3600" dirty="0"/>
              <a:t>… Requires Renewed Focus on Preserving Our Academic Missions</a:t>
            </a:r>
          </a:p>
        </p:txBody>
      </p:sp>
      <p:grpSp>
        <p:nvGrpSpPr>
          <p:cNvPr id="7" name="Group 6"/>
          <p:cNvGrpSpPr/>
          <p:nvPr/>
        </p:nvGrpSpPr>
        <p:grpSpPr>
          <a:xfrm>
            <a:off x="4318182" y="1576894"/>
            <a:ext cx="3665779" cy="4481621"/>
            <a:chOff x="3695418" y="1351221"/>
            <a:chExt cx="4038882" cy="5226789"/>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5418" y="1351221"/>
              <a:ext cx="4038882" cy="5226789"/>
            </a:xfrm>
            <a:prstGeom prst="rect">
              <a:avLst/>
            </a:prstGeom>
            <a:ln>
              <a:solidFill>
                <a:schemeClr val="bg2">
                  <a:lumMod val="50000"/>
                </a:schemeClr>
              </a:solidFill>
            </a:ln>
            <a:effectLst>
              <a:outerShdw blurRad="50800" dist="38100" dir="2700000" algn="tl" rotWithShape="0">
                <a:prstClr val="black">
                  <a:alpha val="40000"/>
                </a:prstClr>
              </a:outerShdw>
            </a:effectLst>
          </p:spPr>
        </p:pic>
        <p:sp>
          <p:nvSpPr>
            <p:cNvPr id="9" name="Rectangle 8"/>
            <p:cNvSpPr/>
            <p:nvPr/>
          </p:nvSpPr>
          <p:spPr bwMode="auto">
            <a:xfrm>
              <a:off x="4092677" y="3959942"/>
              <a:ext cx="737420" cy="272845"/>
            </a:xfrm>
            <a:prstGeom prst="rect">
              <a:avLst/>
            </a:prstGeom>
            <a:solidFill>
              <a:srgbClr val="108694"/>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25" y="1571369"/>
            <a:ext cx="3468700" cy="4487146"/>
          </a:xfrm>
          <a:prstGeom prst="rect">
            <a:avLst/>
          </a:prstGeom>
          <a:effectLst>
            <a:outerShdw blurRad="50800" dist="38100" dir="2700000" algn="tl" rotWithShape="0">
              <a:prstClr val="black">
                <a:alpha val="40000"/>
              </a:prstClr>
            </a:outerShdw>
          </a:effectLst>
        </p:spPr>
      </p:pic>
      <p:sp>
        <p:nvSpPr>
          <p:cNvPr id="11" name="Rectangle 10"/>
          <p:cNvSpPr/>
          <p:nvPr/>
        </p:nvSpPr>
        <p:spPr>
          <a:xfrm>
            <a:off x="4681077" y="3817950"/>
            <a:ext cx="880369" cy="215444"/>
          </a:xfrm>
          <a:prstGeom prst="rect">
            <a:avLst/>
          </a:prstGeom>
        </p:spPr>
        <p:txBody>
          <a:bodyPr wrap="none">
            <a:spAutoFit/>
          </a:bodyPr>
          <a:lstStyle/>
          <a:p>
            <a:r>
              <a:rPr lang="en-US" sz="800" dirty="0"/>
              <a:t>Coming Soon </a:t>
            </a:r>
          </a:p>
        </p:txBody>
      </p:sp>
    </p:spTree>
    <p:extLst>
      <p:ext uri="{BB962C8B-B14F-4D97-AF65-F5344CB8AC3E}">
        <p14:creationId xmlns:p14="http://schemas.microsoft.com/office/powerpoint/2010/main" val="21488685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399" y="1800665"/>
            <a:ext cx="7806268" cy="1602346"/>
          </a:xfrm>
        </p:spPr>
        <p:txBody>
          <a:bodyPr/>
          <a:lstStyle/>
          <a:p>
            <a:r>
              <a:rPr lang="en-US" dirty="0"/>
              <a:t>Great Challenge: Science in a Post-Truth Era</a:t>
            </a:r>
          </a:p>
        </p:txBody>
      </p:sp>
    </p:spTree>
    <p:extLst>
      <p:ext uri="{BB962C8B-B14F-4D97-AF65-F5344CB8AC3E}">
        <p14:creationId xmlns:p14="http://schemas.microsoft.com/office/powerpoint/2010/main" val="101082501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22468" b="3609"/>
          <a:stretch/>
        </p:blipFill>
        <p:spPr>
          <a:xfrm>
            <a:off x="387730" y="1187480"/>
            <a:ext cx="7806431" cy="3821643"/>
          </a:xfrm>
          <a:prstGeom prst="rect">
            <a:avLst/>
          </a:prstGeom>
        </p:spPr>
      </p:pic>
      <p:sp>
        <p:nvSpPr>
          <p:cNvPr id="5" name="Rectangle 4"/>
          <p:cNvSpPr/>
          <p:nvPr/>
        </p:nvSpPr>
        <p:spPr bwMode="auto">
          <a:xfrm>
            <a:off x="5559818" y="4083179"/>
            <a:ext cx="3095521" cy="719528"/>
          </a:xfrm>
          <a:prstGeom prst="rect">
            <a:avLst/>
          </a:prstGeom>
          <a:solidFill>
            <a:schemeClr val="bg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9818" y="3906228"/>
            <a:ext cx="2638269" cy="2638269"/>
          </a:xfrm>
          <a:prstGeom prst="rect">
            <a:avLst/>
          </a:prstGeom>
        </p:spPr>
      </p:pic>
      <p:sp>
        <p:nvSpPr>
          <p:cNvPr id="2" name="Title 1"/>
          <p:cNvSpPr>
            <a:spLocks noGrp="1"/>
          </p:cNvSpPr>
          <p:nvPr>
            <p:ph type="title"/>
          </p:nvPr>
        </p:nvSpPr>
        <p:spPr>
          <a:xfrm>
            <a:off x="569913" y="408544"/>
            <a:ext cx="8386762" cy="620712"/>
          </a:xfrm>
        </p:spPr>
        <p:txBody>
          <a:bodyPr/>
          <a:lstStyle/>
          <a:p>
            <a:r>
              <a:rPr lang="en-US" sz="3600" dirty="0"/>
              <a:t>The Rise of Public Misinformation…</a:t>
            </a:r>
          </a:p>
        </p:txBody>
      </p:sp>
    </p:spTree>
    <p:extLst>
      <p:ext uri="{BB962C8B-B14F-4D97-AF65-F5344CB8AC3E}">
        <p14:creationId xmlns:p14="http://schemas.microsoft.com/office/powerpoint/2010/main" val="24966422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913" y="573580"/>
            <a:ext cx="8386762" cy="620712"/>
          </a:xfrm>
        </p:spPr>
        <p:txBody>
          <a:bodyPr/>
          <a:lstStyle/>
          <a:p>
            <a:r>
              <a:rPr lang="en-US" sz="3600" dirty="0"/>
              <a:t>…Requires Leaders to Strengthen the Voice of Science</a:t>
            </a:r>
          </a:p>
        </p:txBody>
      </p:sp>
      <p:pic>
        <p:nvPicPr>
          <p:cNvPr id="5" name="Picture 4">
            <a:extLst>
              <a:ext uri="{FF2B5EF4-FFF2-40B4-BE49-F238E27FC236}">
                <a16:creationId xmlns:a16="http://schemas.microsoft.com/office/drawing/2014/main" id="{1E8AB722-0AC9-234D-8E96-882C22B95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468438"/>
            <a:ext cx="4772376" cy="2684462"/>
          </a:xfrm>
          <a:prstGeom prst="rect">
            <a:avLst/>
          </a:prstGeom>
          <a:solidFill>
            <a:srgbClr val="FFFFFF">
              <a:shade val="85000"/>
            </a:srgbClr>
          </a:solidFill>
          <a:ln w="381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a:extLst>
              <a:ext uri="{FF2B5EF4-FFF2-40B4-BE49-F238E27FC236}">
                <a16:creationId xmlns:a16="http://schemas.microsoft.com/office/drawing/2014/main" id="{4211240B-E2CF-854D-B89B-87402D17A5ED}"/>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8487"/>
          <a:stretch/>
        </p:blipFill>
        <p:spPr>
          <a:xfrm>
            <a:off x="4322232" y="3797300"/>
            <a:ext cx="4256618" cy="2191146"/>
          </a:xfrm>
          <a:prstGeom prst="rect">
            <a:avLst/>
          </a:prstGeom>
          <a:solidFill>
            <a:srgbClr val="FFFFFF">
              <a:shade val="85000"/>
            </a:srgbClr>
          </a:solidFill>
          <a:ln w="38100" cap="sq">
            <a:solidFill>
              <a:schemeClr val="bg1">
                <a:lumMod val="8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66917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DVSETTINGS" val="1"/>
  <p:tag name="ADVSHOWMETER" val="0"/>
  <p:tag name="ADVGLOBALTRANSITION" val="-1"/>
  <p:tag name="ADVSCREENWIDTH" val="800"/>
  <p:tag name="ADVSCREENHEIGHT" val="600"/>
  <p:tag name="ADVFASTTRANSITIONS" val="1"/>
  <p:tag name="ADVGAMMA" val="0.000000"/>
  <p:tag name="ADVDIMBULLETS" val="0"/>
  <p:tag name="ADVPANSCAN" val="0"/>
  <p:tag name="ADVBEVELING" val="0"/>
  <p:tag name="ADVSHADOWS" val="1"/>
  <p:tag name="ADVAATEXT" val="1"/>
  <p:tag name="ADVAASHAPES" val="1"/>
  <p:tag name="MMPROD_NEXTUNIQUEID" val="10010"/>
  <p:tag name="MMPROD_UIDATA" val="&lt;database version=&quot;7.0&quot;&gt;&lt;object type=&quot;1&quot; unique_id=&quot;10001&quot;&gt;&lt;object type=&quot;8&quot; unique_id=&quot;217895&quot;&gt;&lt;/object&gt;&lt;object type=&quot;2&quot; unique_id=&quot;217896&quot;&gt;&lt;object type=&quot;3&quot; unique_id=&quot;217897&quot;&gt;&lt;property id=&quot;20148&quot; value=&quot;5&quot;/&gt;&lt;property id=&quot;20300&quot; value=&quot;Slide 1&quot;/&gt;&lt;property id=&quot;20307&quot; value=&quot;257&quot;/&gt;&lt;/object&gt;&lt;object type=&quot;3&quot; unique_id=&quot;217898&quot;&gt;&lt;property id=&quot;20148&quot; value=&quot;5&quot;/&gt;&lt;property id=&quot;20300&quot; value=&quot;Slide 2 - &amp;quot;Add Chart title&amp;quot;&quot;/&gt;&lt;property id=&quot;20307&quot; value=&quot;566&quot;/&gt;&lt;/object&gt;&lt;object type=&quot;3&quot; unique_id=&quot;217899&quot;&gt;&lt;property id=&quot;20148&quot; value=&quot;5&quot;/&gt;&lt;property id=&quot;20300&quot; value=&quot;Slide 3 - &amp;quot;Chart template&amp;quot;&quot;/&gt;&lt;property id=&quot;20307&quot; value=&quot;567&quot;/&gt;&lt;/object&gt;&lt;object type=&quot;3&quot; unique_id=&quot;217900&quot;&gt;&lt;property id=&quot;20148&quot; value=&quot;5&quot;/&gt;&lt;property id=&quot;20300&quot; value=&quot;Slide 4&quot;/&gt;&lt;property id=&quot;20307&quot; value=&quot;561&quot;/&gt;&lt;/object&gt;&lt;/object&gt;&lt;/object&gt;&lt;/database&gt;"/>
  <p:tag name="SECTOMILLISECCONVERTED" val="1"/>
  <p:tag name="ARTICULATE_PROJECT_OPEN" val="0"/>
</p:tagLst>
</file>

<file path=ppt/theme/theme1.xml><?xml version="1.0" encoding="utf-8"?>
<a:theme xmlns:a="http://schemas.openxmlformats.org/drawingml/2006/main" name="AAMC White template">
  <a:themeElements>
    <a:clrScheme name="DGK Template">
      <a:dk1>
        <a:srgbClr val="013D79"/>
      </a:dk1>
      <a:lt1>
        <a:srgbClr val="FFFFFF"/>
      </a:lt1>
      <a:dk2>
        <a:srgbClr val="013D79"/>
      </a:dk2>
      <a:lt2>
        <a:srgbClr val="FFFFFF"/>
      </a:lt2>
      <a:accent1>
        <a:srgbClr val="FCB040"/>
      </a:accent1>
      <a:accent2>
        <a:srgbClr val="7A003B"/>
      </a:accent2>
      <a:accent3>
        <a:srgbClr val="99D08F"/>
      </a:accent3>
      <a:accent4>
        <a:srgbClr val="1BB7AC"/>
      </a:accent4>
      <a:accent5>
        <a:srgbClr val="91A5A6"/>
      </a:accent5>
      <a:accent6>
        <a:srgbClr val="547BB2"/>
      </a:accent6>
      <a:hlink>
        <a:srgbClr val="013D79"/>
      </a:hlink>
      <a:folHlink>
        <a:srgbClr val="013D79"/>
      </a:folHlink>
    </a:clrScheme>
    <a:fontScheme name="AAMC White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222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AAMC White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AMC White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AMC White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AMC White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AMC Whit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AMC Whit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AMC Whit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AMC White template 8">
        <a:dk1>
          <a:srgbClr val="339866"/>
        </a:dk1>
        <a:lt1>
          <a:srgbClr val="FAFAFA"/>
        </a:lt1>
        <a:dk2>
          <a:srgbClr val="092F6D"/>
        </a:dk2>
        <a:lt2>
          <a:srgbClr val="FEBD67"/>
        </a:lt2>
        <a:accent1>
          <a:srgbClr val="C2C93F"/>
        </a:accent1>
        <a:accent2>
          <a:srgbClr val="54609E"/>
        </a:accent2>
        <a:accent3>
          <a:srgbClr val="AAADBA"/>
        </a:accent3>
        <a:accent4>
          <a:srgbClr val="D6D6D6"/>
        </a:accent4>
        <a:accent5>
          <a:srgbClr val="DDE1AF"/>
        </a:accent5>
        <a:accent6>
          <a:srgbClr val="4B568F"/>
        </a:accent6>
        <a:hlink>
          <a:srgbClr val="FFFFFF"/>
        </a:hlink>
        <a:folHlink>
          <a:srgbClr val="FFFFFF"/>
        </a:folHlink>
      </a:clrScheme>
      <a:clrMap bg1="dk2" tx1="lt1" bg2="dk1" tx2="lt2" accent1="accent1" accent2="accent2" accent3="accent3" accent4="accent4" accent5="accent5" accent6="accent6" hlink="hlink" folHlink="folHlink"/>
    </a:extraClrScheme>
    <a:extraClrScheme>
      <a:clrScheme name="AAMC White template 9">
        <a:dk1>
          <a:srgbClr val="339866"/>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0">
        <a:dk1>
          <a:srgbClr val="8E0000"/>
        </a:dk1>
        <a:lt1>
          <a:srgbClr val="FAFAFA"/>
        </a:lt1>
        <a:dk2>
          <a:srgbClr val="092F6D"/>
        </a:dk2>
        <a:lt2>
          <a:srgbClr val="FEBD67"/>
        </a:lt2>
        <a:accent1>
          <a:srgbClr val="339866"/>
        </a:accent1>
        <a:accent2>
          <a:srgbClr val="C1C83F"/>
        </a:accent2>
        <a:accent3>
          <a:srgbClr val="AAADBA"/>
        </a:accent3>
        <a:accent4>
          <a:srgbClr val="D6D6D6"/>
        </a:accent4>
        <a:accent5>
          <a:srgbClr val="ADCAB8"/>
        </a:accent5>
        <a:accent6>
          <a:srgbClr val="AFB538"/>
        </a:accent6>
        <a:hlink>
          <a:srgbClr val="FFFFFF"/>
        </a:hlink>
        <a:folHlink>
          <a:srgbClr val="54609D"/>
        </a:folHlink>
      </a:clrScheme>
      <a:clrMap bg1="dk2" tx1="lt1" bg2="dk1" tx2="lt2" accent1="accent1" accent2="accent2" accent3="accent3" accent4="accent4" accent5="accent5" accent6="accent6" hlink="hlink" folHlink="folHlink"/>
    </a:extraClrScheme>
    <a:extraClrScheme>
      <a:clrScheme name="AAMC White template 11">
        <a:dk1>
          <a:srgbClr val="092F6D"/>
        </a:dk1>
        <a:lt1>
          <a:srgbClr val="F9F9F9"/>
        </a:lt1>
        <a:dk2>
          <a:srgbClr val="092F6D"/>
        </a:dk2>
        <a:lt2>
          <a:srgbClr val="475185"/>
        </a:lt2>
        <a:accent1>
          <a:srgbClr val="CE6F18"/>
        </a:accent1>
        <a:accent2>
          <a:srgbClr val="C1C83F"/>
        </a:accent2>
        <a:accent3>
          <a:srgbClr val="FBFBFB"/>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2">
        <a:dk1>
          <a:srgbClr val="092F6D"/>
        </a:dk1>
        <a:lt1>
          <a:srgbClr val="FFFFFF"/>
        </a:lt1>
        <a:dk2>
          <a:srgbClr val="092F6D"/>
        </a:dk2>
        <a:lt2>
          <a:srgbClr val="475185"/>
        </a:lt2>
        <a:accent1>
          <a:srgbClr val="CE6F18"/>
        </a:accent1>
        <a:accent2>
          <a:srgbClr val="C1C83F"/>
        </a:accent2>
        <a:accent3>
          <a:srgbClr val="FFFFFF"/>
        </a:accent3>
        <a:accent4>
          <a:srgbClr val="06275C"/>
        </a:accent4>
        <a:accent5>
          <a:srgbClr val="E3BBAB"/>
        </a:accent5>
        <a:accent6>
          <a:srgbClr val="AFB538"/>
        </a:accent6>
        <a:hlink>
          <a:srgbClr val="092F6D"/>
        </a:hlink>
        <a:folHlink>
          <a:srgbClr val="339766"/>
        </a:folHlink>
      </a:clrScheme>
      <a:clrMap bg1="lt1" tx1="dk1" bg2="lt2" tx2="dk2" accent1="accent1" accent2="accent2" accent3="accent3" accent4="accent4" accent5="accent5" accent6="accent6" hlink="hlink" folHlink="folHlink"/>
    </a:extraClrScheme>
    <a:extraClrScheme>
      <a:clrScheme name="AAMC White template 13">
        <a:dk1>
          <a:srgbClr val="092F6D"/>
        </a:dk1>
        <a:lt1>
          <a:srgbClr val="FFFFFF"/>
        </a:lt1>
        <a:dk2>
          <a:srgbClr val="092F6D"/>
        </a:dk2>
        <a:lt2>
          <a:srgbClr val="475185"/>
        </a:lt2>
        <a:accent1>
          <a:srgbClr val="800000"/>
        </a:accent1>
        <a:accent2>
          <a:srgbClr val="809195"/>
        </a:accent2>
        <a:accent3>
          <a:srgbClr val="FFFFFF"/>
        </a:accent3>
        <a:accent4>
          <a:srgbClr val="06275C"/>
        </a:accent4>
        <a:accent5>
          <a:srgbClr val="C0AAAA"/>
        </a:accent5>
        <a:accent6>
          <a:srgbClr val="738387"/>
        </a:accent6>
        <a:hlink>
          <a:srgbClr val="092F6D"/>
        </a:hlink>
        <a:folHlink>
          <a:srgbClr val="256F4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6" id="{9D468114-1195-5C40-908B-4293716376EC}" vid="{39CEA3E5-39B8-E244-AA12-5FE713CEEBA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AAMC PPT Leadership</Template>
  <TotalTime>682</TotalTime>
  <Words>4517</Words>
  <Application>Microsoft Office PowerPoint</Application>
  <PresentationFormat>On-screen Show (4:3)</PresentationFormat>
  <Paragraphs>289</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Arial Black</vt:lpstr>
      <vt:lpstr>Baekmuk Gulim</vt:lpstr>
      <vt:lpstr>Calibri</vt:lpstr>
      <vt:lpstr>Times New Roman</vt:lpstr>
      <vt:lpstr>Wingdings</vt:lpstr>
      <vt:lpstr>AAMC White template</vt:lpstr>
      <vt:lpstr>PowerPoint Presentation</vt:lpstr>
      <vt:lpstr>The “Stockdale Paradox”</vt:lpstr>
      <vt:lpstr>PowerPoint Presentation</vt:lpstr>
      <vt:lpstr>PowerPoint Presentation</vt:lpstr>
      <vt:lpstr>Rising Pressure On Health Care…</vt:lpstr>
      <vt:lpstr>… Requires Renewed Focus on Preserving Our Academic Missions</vt:lpstr>
      <vt:lpstr>PowerPoint Presentation</vt:lpstr>
      <vt:lpstr>The Rise of Public Misinformation…</vt:lpstr>
      <vt:lpstr>…Requires Leaders to Strengthen the Voice of Science</vt:lpstr>
      <vt:lpstr>PowerPoint Presentation</vt:lpstr>
      <vt:lpstr>The Growing Complexity of Medical Knowledge…</vt:lpstr>
      <vt:lpstr>…Requires Competency-Based Medical Education…</vt:lpstr>
      <vt:lpstr>…In Eight Competency Domains…</vt:lpstr>
      <vt:lpstr>…To Keep Pace With Learners</vt:lpstr>
      <vt:lpstr>PowerPoint Presentation</vt:lpstr>
      <vt:lpstr>Today’s Inequity, Division, and Injustice…</vt:lpstr>
      <vt:lpstr>…Require Our Institutions to Be Exemplars of Diversity and Inclusion…</vt:lpstr>
      <vt:lpstr>…To Help Solve Our Most Pressing Challenges</vt:lpstr>
      <vt:lpstr>PowerPoint Presentation</vt:lpstr>
      <vt:lpstr>Burnout Is Prevalent Among Clinicians…</vt:lpstr>
      <vt:lpstr>…Including Neurosurgery Residents</vt:lpstr>
      <vt:lpstr>This Multi-Faceted Problem…</vt:lpstr>
      <vt:lpstr>…Requires A Systematic Approach That Adapts Lessons From Our Past</vt:lpstr>
      <vt:lpstr>PowerPoint Presentation</vt:lpstr>
      <vt:lpstr>Our Biggest Deficit!</vt:lpstr>
      <vt:lpstr>PowerPoint Presentation</vt:lpstr>
      <vt:lpstr>Embracing A New Model…</vt:lpstr>
      <vt:lpstr>…Guided By Our Ethics</vt:lpstr>
      <vt:lpstr>PowerPoint Presentation</vt:lpstr>
    </vt:vector>
  </TitlesOfParts>
  <Company>AAMC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Cori Ast</dc:creator>
  <cp:keywords/>
  <dc:description/>
  <cp:lastModifiedBy>Darrell Kirch</cp:lastModifiedBy>
  <cp:revision>62</cp:revision>
  <cp:lastPrinted>2004-07-27T15:39:03Z</cp:lastPrinted>
  <dcterms:created xsi:type="dcterms:W3CDTF">2018-04-27T17:48:10Z</dcterms:created>
  <dcterms:modified xsi:type="dcterms:W3CDTF">2018-05-22T12:58:40Z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08-03-13 blue ridge on white</vt:lpwstr>
  </property>
  <property fmtid="{D5CDD505-2E9C-101B-9397-08002B2CF9AE}" pid="4" name="ArticulateGUID">
    <vt:lpwstr>1BAFC813-8BED-4A3F-9159-AB029F61DAE8</vt:lpwstr>
  </property>
  <property fmtid="{D5CDD505-2E9C-101B-9397-08002B2CF9AE}" pid="5" name="ArticulateProjectFull">
    <vt:lpwstr>C:\Users\skurtz\Desktop\DGK White Template.ppta</vt:lpwstr>
  </property>
</Properties>
</file>