
<file path=[Content_Types].xml><?xml version="1.0" encoding="utf-8"?>
<Types xmlns="http://schemas.openxmlformats.org/package/2006/content-types">
  <Default Extension="jpg" ContentType="image/jpeg"/>
  <Default Extension="emf" ContentType="image/x-emf"/>
  <Default Extension="xlsx" ContentType="application/vnd.openxmlformats-officedocument.spreadsheetml.sheet"/>
  <Default Extension="jpeg" ContentType="image/jpeg"/>
  <Default Extension="xml" ContentType="application/xml"/>
  <Default Extension="vml" ContentType="application/vnd.openxmlformats-officedocument.vmlDrawin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5" r:id="rId3"/>
    <p:sldMasterId id="2147483712" r:id="rId4"/>
    <p:sldMasterId id="2147483724" r:id="rId5"/>
    <p:sldMasterId id="2147483741" r:id="rId6"/>
  </p:sldMasterIdLst>
  <p:notesMasterIdLst>
    <p:notesMasterId r:id="rId24"/>
  </p:notesMasterIdLst>
  <p:handoutMasterIdLst>
    <p:handoutMasterId r:id="rId25"/>
  </p:handoutMasterIdLst>
  <p:sldIdLst>
    <p:sldId id="258" r:id="rId7"/>
    <p:sldId id="460" r:id="rId8"/>
    <p:sldId id="472" r:id="rId9"/>
    <p:sldId id="456" r:id="rId10"/>
    <p:sldId id="461" r:id="rId11"/>
    <p:sldId id="463" r:id="rId12"/>
    <p:sldId id="464" r:id="rId13"/>
    <p:sldId id="475" r:id="rId14"/>
    <p:sldId id="462" r:id="rId15"/>
    <p:sldId id="474" r:id="rId16"/>
    <p:sldId id="471" r:id="rId17"/>
    <p:sldId id="450" r:id="rId18"/>
    <p:sldId id="480" r:id="rId19"/>
    <p:sldId id="479" r:id="rId20"/>
    <p:sldId id="457" r:id="rId21"/>
    <p:sldId id="459" r:id="rId22"/>
    <p:sldId id="468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llingham, Ann" initials="FA" lastIdx="3" clrIdx="0"/>
  <p:cmAuthor id="1" name="Dold, Cynthia L" initials="DC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6B"/>
    <a:srgbClr val="969696"/>
    <a:srgbClr val="707976"/>
    <a:srgbClr val="595B96"/>
    <a:srgbClr val="53548A"/>
    <a:srgbClr val="3BC8DC"/>
    <a:srgbClr val="459A52"/>
    <a:srgbClr val="5BC96B"/>
    <a:srgbClr val="858AF5"/>
    <a:srgbClr val="9D4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0" autoAdjust="0"/>
    <p:restoredTop sz="96848" autoAdjust="0"/>
  </p:normalViewPr>
  <p:slideViewPr>
    <p:cSldViewPr>
      <p:cViewPr>
        <p:scale>
          <a:sx n="100" d="100"/>
          <a:sy n="100" d="100"/>
        </p:scale>
        <p:origin x="-4800" y="-1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2040"/>
    </p:cViewPr>
  </p:sorterViewPr>
  <p:notesViewPr>
    <p:cSldViewPr>
      <p:cViewPr>
        <p:scale>
          <a:sx n="100" d="100"/>
          <a:sy n="100" d="100"/>
        </p:scale>
        <p:origin x="2568" y="-4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59536286498335"/>
          <c:y val="0.0"/>
          <c:w val="0.948092742700333"/>
          <c:h val="0.9616866085545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Direct Cost</c:v>
                </c:pt>
              </c:strCache>
            </c:strRef>
          </c:tx>
          <c:spPr>
            <a:solidFill>
              <a:srgbClr val="DBE1E5"/>
            </a:solidFill>
            <a:ln>
              <a:solidFill>
                <a:schemeClr val="bg1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0.0023594207863485"/>
                  <c:y val="-0.02100751721747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-0.02100751721747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_("$"* #,##0.00_);_("$"* \(#,##0.00\);_("$"* "-"??_);_(@_)</c:formatCode>
                <c:ptCount val="5"/>
                <c:pt idx="0">
                  <c:v>3480.0</c:v>
                </c:pt>
                <c:pt idx="1">
                  <c:v>4000.0</c:v>
                </c:pt>
                <c:pt idx="2">
                  <c:v>4270.0</c:v>
                </c:pt>
                <c:pt idx="3">
                  <c:v>13240.0</c:v>
                </c:pt>
                <c:pt idx="4">
                  <c:v>16600.0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Contribution Profit</c:v>
                </c:pt>
              </c:strCache>
            </c:strRef>
          </c:tx>
          <c:spPr>
            <a:solidFill>
              <a:srgbClr val="899BA9"/>
            </a:solidFill>
            <a:ln>
              <a:solidFill>
                <a:schemeClr val="bg1"/>
              </a:solidFill>
              <a:miter lim="800000"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_("$"* #,##0.00_);_("$"* \(#,##0.00\);_("$"* "-"??_);_(@_)</c:formatCode>
                <c:ptCount val="5"/>
                <c:pt idx="0">
                  <c:v>3260.0</c:v>
                </c:pt>
                <c:pt idx="1">
                  <c:v>3420.0</c:v>
                </c:pt>
                <c:pt idx="2">
                  <c:v>3980.0</c:v>
                </c:pt>
                <c:pt idx="3">
                  <c:v>9570.0</c:v>
                </c:pt>
                <c:pt idx="4">
                  <c:v>9230.0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0093992"/>
        <c:axId val="-2110090424"/>
      </c:barChart>
      <c:catAx>
        <c:axId val="-211009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090424"/>
        <c:crosses val="autoZero"/>
        <c:auto val="1"/>
        <c:lblAlgn val="ctr"/>
        <c:lblOffset val="100"/>
        <c:noMultiLvlLbl val="0"/>
      </c:catAx>
      <c:valAx>
        <c:axId val="-2110090424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-2110093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0525147617068607"/>
          <c:y val="0.194061071434086"/>
          <c:w val="0.229763368673246"/>
          <c:h val="0.15649264821912"/>
        </c:manualLayout>
      </c:layout>
      <c:overlay val="0"/>
      <c:spPr>
        <a:ln>
          <a:solidFill>
            <a:srgbClr val="333E48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628" cy="464184"/>
          </a:xfrm>
          <a:prstGeom prst="rect">
            <a:avLst/>
          </a:prstGeom>
        </p:spPr>
        <p:txBody>
          <a:bodyPr vert="horz" lIns="91575" tIns="45789" rIns="91575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lIns="91575" tIns="45789" rIns="91575" bIns="45789" rtlCol="0"/>
          <a:lstStyle>
            <a:lvl1pPr algn="r">
              <a:defRPr sz="1200"/>
            </a:lvl1pPr>
          </a:lstStyle>
          <a:p>
            <a:fld id="{6EB9C650-BFDD-42A5-A7C8-C78E3B9DCA7F}" type="datetimeFigureOut">
              <a:rPr lang="en-US" smtClean="0"/>
              <a:t>5/19/19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27"/>
            <a:ext cx="3037628" cy="464184"/>
          </a:xfrm>
          <a:prstGeom prst="rect">
            <a:avLst/>
          </a:prstGeom>
        </p:spPr>
        <p:txBody>
          <a:bodyPr vert="horz" lIns="91575" tIns="45789" rIns="91575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lIns="91575" tIns="45789" rIns="91575" bIns="45789" rtlCol="0" anchor="b"/>
          <a:lstStyle>
            <a:lvl1pPr algn="r">
              <a:defRPr sz="1200"/>
            </a:lvl1pPr>
          </a:lstStyle>
          <a:p>
            <a:fld id="{48BF6BC2-A954-406E-904E-C740A1F11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11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4820"/>
          </a:xfrm>
          <a:prstGeom prst="rect">
            <a:avLst/>
          </a:prstGeom>
        </p:spPr>
        <p:txBody>
          <a:bodyPr vert="horz" lIns="93160" tIns="46579" rIns="93160" bIns="465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0" tIns="46579" rIns="93160" bIns="46579" rtlCol="0"/>
          <a:lstStyle>
            <a:lvl1pPr algn="r">
              <a:defRPr sz="1200"/>
            </a:lvl1pPr>
          </a:lstStyle>
          <a:p>
            <a:fld id="{DF6D86B5-205C-46D9-AAE1-F26EFCF4D1C1}" type="datetimeFigureOut">
              <a:rPr lang="en-US" smtClean="0"/>
              <a:pPr/>
              <a:t>5/19/19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79" rIns="93160" bIns="465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4"/>
            <a:ext cx="5608320" cy="4183380"/>
          </a:xfrm>
          <a:prstGeom prst="rect">
            <a:avLst/>
          </a:prstGeom>
        </p:spPr>
        <p:txBody>
          <a:bodyPr vert="horz" lIns="93160" tIns="46579" rIns="93160" bIns="465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0"/>
            <a:ext cx="3037840" cy="464820"/>
          </a:xfrm>
          <a:prstGeom prst="rect">
            <a:avLst/>
          </a:prstGeom>
        </p:spPr>
        <p:txBody>
          <a:bodyPr vert="horz" lIns="93160" tIns="46579" rIns="93160" bIns="465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0"/>
            <a:ext cx="3037840" cy="464820"/>
          </a:xfrm>
          <a:prstGeom prst="rect">
            <a:avLst/>
          </a:prstGeom>
        </p:spPr>
        <p:txBody>
          <a:bodyPr vert="horz" lIns="93160" tIns="46579" rIns="93160" bIns="46579" rtlCol="0" anchor="b"/>
          <a:lstStyle>
            <a:lvl1pPr algn="r">
              <a:defRPr sz="1200"/>
            </a:lvl1pPr>
          </a:lstStyle>
          <a:p>
            <a:fld id="{DDFB669A-6542-4372-A4A4-03D4FFBE6A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1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4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4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 dirty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 dirty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TITLE OR EVENT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UWMedicine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 dirty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 dirty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Neurosciences Institute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5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22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73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9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92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901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67624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08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98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08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82811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4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9837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2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82631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98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905000" y="63246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cs typeface="+mn-cs"/>
            </a:endParaRPr>
          </a:p>
        </p:txBody>
      </p:sp>
      <p:pic>
        <p:nvPicPr>
          <p:cNvPr id="6" name="Picture 2" descr="[UW Medicine]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400800"/>
            <a:ext cx="20288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838200"/>
            <a:ext cx="769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7013" indent="-227013" algn="l">
              <a:buClr>
                <a:schemeClr val="accent6">
                  <a:lumMod val="50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Arial Rounded MT Bold" pitchFamily="34" charset="0"/>
              </a:defRPr>
            </a:lvl2pPr>
            <a:lvl3pPr marL="231775" indent="-231775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4pPr>
            <a:lvl5pPr marL="1146175" indent="-231775">
              <a:buFont typeface="Arial" pitchFamily="34" charset="0"/>
              <a:buChar char="‒"/>
              <a:defRPr sz="18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5pPr>
            <a:lvl7pPr marL="1597025" indent="-220663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7pPr>
            <a:lvl9pPr marL="682625" indent="-220663">
              <a:buFont typeface="Wingdings" pitchFamily="2" charset="2"/>
              <a:buChar char="ü"/>
              <a:defRPr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8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6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8200" y="6461125"/>
            <a:ext cx="685800" cy="39687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fld id="{ADE40FF3-C223-4C30-A4EC-1692D64FD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t"/>
          <a:lstStyle>
            <a:lvl1pPr algn="ctr">
              <a:defRPr sz="1000" dirty="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Confidential &amp; Proprietary to University of Washington Medicine </a:t>
            </a:r>
          </a:p>
        </p:txBody>
      </p:sp>
    </p:spTree>
    <p:extLst>
      <p:ext uri="{BB962C8B-B14F-4D97-AF65-F5344CB8AC3E}">
        <p14:creationId xmlns:p14="http://schemas.microsoft.com/office/powerpoint/2010/main" val="1395187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302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629400"/>
            <a:ext cx="2133600" cy="2286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59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srgbClr val="000000"/>
                </a:solidFill>
              </a:rPr>
              <a:t>UW MEDICINE    </a:t>
            </a:r>
            <a:r>
              <a:rPr lang="en-US" sz="1000" dirty="0">
                <a:solidFill>
                  <a:srgbClr val="FF0000"/>
                </a:solidFill>
                <a:latin typeface="Goudy"/>
              </a:rPr>
              <a:t>│</a:t>
            </a:r>
            <a:r>
              <a:rPr lang="en-US" sz="1000" dirty="0">
                <a:solidFill>
                  <a:srgbClr val="000000"/>
                </a:solidFill>
              </a:rPr>
              <a:t>   </a:t>
            </a:r>
            <a:r>
              <a:rPr lang="en-US" sz="1000" dirty="0">
                <a:solidFill>
                  <a:srgbClr val="D2232A"/>
                </a:solidFill>
              </a:rPr>
              <a:t>TITLE OR EVENT</a:t>
            </a:r>
          </a:p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98478"/>
            <a:ext cx="2438400" cy="5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2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1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6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676400" y="1405783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6376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2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3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7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9841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84323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0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15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6055"/>
            <a:ext cx="250098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02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958803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26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549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12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2733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4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7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4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9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828800"/>
            <a:ext cx="1524000" cy="1463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621528" y="4419600"/>
            <a:ext cx="9692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3145536" y="1828800"/>
            <a:ext cx="5998464" cy="1463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20838" y="4654296"/>
            <a:ext cx="7406640" cy="630936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1528" y="5413248"/>
            <a:ext cx="7406640" cy="630936"/>
          </a:xfrm>
        </p:spPr>
        <p:txBody>
          <a:bodyPr/>
          <a:lstStyle>
            <a:lvl1pPr marL="0" indent="0">
              <a:buFontTx/>
              <a:buNone/>
              <a:defRPr sz="9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618488" y="3483864"/>
            <a:ext cx="7406640" cy="704088"/>
          </a:xfrm>
        </p:spPr>
        <p:txBody>
          <a:bodyPr anchor="t"/>
          <a:lstStyle>
            <a:lvl1pPr algn="l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Client Name</a:t>
            </a:r>
          </a:p>
        </p:txBody>
      </p:sp>
    </p:spTree>
    <p:extLst>
      <p:ext uri="{BB962C8B-B14F-4D97-AF65-F5344CB8AC3E}">
        <p14:creationId xmlns:p14="http://schemas.microsoft.com/office/powerpoint/2010/main" val="4021063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spcBef>
                <a:spcPts val="400"/>
              </a:spcBef>
              <a:defRPr/>
            </a:lvl1pPr>
            <a:lvl2pPr marL="571500" indent="-228600">
              <a:spcBef>
                <a:spcPts val="400"/>
              </a:spcBef>
              <a:defRPr/>
            </a:lvl2pPr>
            <a:lvl3pPr marL="914400" indent="-228600">
              <a:spcBef>
                <a:spcPts val="400"/>
              </a:spcBef>
              <a:defRPr/>
            </a:lvl3pPr>
            <a:lvl4pPr marL="1257300" indent="-228600">
              <a:spcBef>
                <a:spcPts val="400"/>
              </a:spcBef>
              <a:defRPr/>
            </a:lvl4pPr>
            <a:lvl5pPr marL="160020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16040"/>
            <a:ext cx="609600" cy="4419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rIns="0" anchor="ctr"/>
          <a:lstStyle>
            <a:lvl1pPr algn="ctr">
              <a:defRPr sz="2000" b="1">
                <a:solidFill>
                  <a:schemeClr val="bg2"/>
                </a:solidFill>
                <a:latin typeface="+mj-lt"/>
              </a:defRPr>
            </a:lvl1pPr>
          </a:lstStyle>
          <a:p>
            <a:fld id="{0DB3BC2F-647A-42E2-B0CC-D1CB0AA52689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 dirty="0">
              <a:solidFill>
                <a:srgbClr val="C7C7C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05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59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2509.003\415578(pptx)-E2 DD 5-26-18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55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16040"/>
            <a:ext cx="609600" cy="441960"/>
          </a:xfrm>
        </p:spPr>
        <p:txBody>
          <a:bodyPr/>
          <a:lstStyle/>
          <a:p>
            <a:fld id="{0DB3BC2F-647A-42E2-B0CC-D1CB0AA52689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 dirty="0">
              <a:solidFill>
                <a:srgbClr val="C7C7C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05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59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2509.003\415578(pptx)-E2 DD 5-26-18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88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16"/>
          <a:stretch/>
        </p:blipFill>
        <p:spPr>
          <a:xfrm>
            <a:off x="1" y="0"/>
            <a:ext cx="9143999" cy="494347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16040"/>
            <a:ext cx="609600" cy="441960"/>
          </a:xfrm>
        </p:spPr>
        <p:txBody>
          <a:bodyPr/>
          <a:lstStyle/>
          <a:p>
            <a:fld id="{0DB3BC2F-647A-42E2-B0CC-D1CB0AA52689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 dirty="0">
              <a:solidFill>
                <a:srgbClr val="C7C7C7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" y="2427032"/>
            <a:ext cx="8961120" cy="1508760"/>
          </a:xfrm>
        </p:spPr>
        <p:txBody>
          <a:bodyPr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28900" y="3950553"/>
            <a:ext cx="3886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05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59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2509.003\415578(pptx)-E2 DD 5-26-18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395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2509.003\415578(pptx)-E2 DD 5-26-18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7FA3-89B9-4484-9BD7-1317068E06A0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 dirty="0">
              <a:solidFill>
                <a:srgbClr val="C7C7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12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srgbClr val="000000"/>
                </a:solidFill>
              </a:rPr>
              <a:t>UW MEDICINE    </a:t>
            </a:r>
            <a:r>
              <a:rPr lang="en-US" sz="1000" dirty="0">
                <a:solidFill>
                  <a:srgbClr val="FF0000"/>
                </a:solidFill>
                <a:latin typeface="Goudy"/>
              </a:rPr>
              <a:t>│</a:t>
            </a:r>
            <a:r>
              <a:rPr lang="en-US" sz="1000" dirty="0">
                <a:solidFill>
                  <a:srgbClr val="000000"/>
                </a:solidFill>
              </a:rPr>
              <a:t>   </a:t>
            </a:r>
            <a:r>
              <a:rPr lang="en-US" sz="1000" dirty="0">
                <a:solidFill>
                  <a:srgbClr val="D2232A"/>
                </a:solidFill>
              </a:rPr>
              <a:t>TITLE OR EVENT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98478"/>
            <a:ext cx="2438400" cy="5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86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981200" cy="4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48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06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1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891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27815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667437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46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904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6055"/>
            <a:ext cx="250098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63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84767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349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111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5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070751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556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srgbClr val="000000"/>
                </a:solidFill>
              </a:rPr>
              <a:t>UW MEDICINE    </a:t>
            </a:r>
            <a:r>
              <a:rPr lang="en-US" sz="1000" dirty="0">
                <a:solidFill>
                  <a:srgbClr val="FF0000"/>
                </a:solidFill>
                <a:latin typeface="Goudy"/>
              </a:rPr>
              <a:t>│</a:t>
            </a:r>
            <a:r>
              <a:rPr lang="en-US" sz="1000" dirty="0">
                <a:solidFill>
                  <a:srgbClr val="000000"/>
                </a:solidFill>
              </a:rPr>
              <a:t>   </a:t>
            </a:r>
            <a:r>
              <a:rPr lang="en-US" sz="1000" dirty="0">
                <a:solidFill>
                  <a:srgbClr val="D2232A"/>
                </a:solidFill>
              </a:rPr>
              <a:t>TITLE OR EVENT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98478"/>
            <a:ext cx="2438400" cy="5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330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981200" cy="4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99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19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53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931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1693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071024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1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4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9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4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585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6055"/>
            <a:ext cx="250098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81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925073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3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8063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523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68481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3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9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9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theme" Target="../theme/theme3.xml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theme" Target="../theme/theme4.xml"/><Relationship Id="rId7" Type="http://schemas.openxmlformats.org/officeDocument/2006/relationships/image" Target="../media/image7.png"/><Relationship Id="rId8" Type="http://schemas.openxmlformats.org/officeDocument/2006/relationships/image" Target="../media/image8.emf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5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1453896" cy="3816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8" r:id="rId3"/>
    <p:sldLayoutId id="2147483662" r:id="rId4"/>
    <p:sldLayoutId id="2147483663" r:id="rId5"/>
    <p:sldLayoutId id="2147483657" r:id="rId6"/>
    <p:sldLayoutId id="2147483664" r:id="rId7"/>
    <p:sldLayoutId id="2147483666" r:id="rId8"/>
    <p:sldLayoutId id="2147483655" r:id="rId9"/>
    <p:sldLayoutId id="2147483670" r:id="rId10"/>
    <p:sldLayoutId id="2147483673" r:id="rId11"/>
    <p:sldLayoutId id="2147483672" r:id="rId12"/>
    <p:sldLayoutId id="2147483671" r:id="rId13"/>
    <p:sldLayoutId id="2147483674" r:id="rId14"/>
    <p:sldLayoutId id="2147483675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03505" cy="4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58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37160"/>
            <a:ext cx="896112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371600"/>
            <a:ext cx="877824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16040"/>
            <a:ext cx="609600" cy="4419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rIns="0" anchor="ctr"/>
          <a:lstStyle>
            <a:lvl1pPr algn="ctr">
              <a:defRPr sz="2000" b="1">
                <a:solidFill>
                  <a:schemeClr val="bg2"/>
                </a:solidFill>
                <a:latin typeface="+mj-lt"/>
              </a:defRPr>
            </a:lvl1pPr>
          </a:lstStyle>
          <a:p>
            <a:fld id="{0DB3BC2F-647A-42E2-B0CC-D1CB0AA52689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 dirty="0">
              <a:solidFill>
                <a:srgbClr val="C7C7C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34400" y="6477000"/>
            <a:ext cx="0" cy="2743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05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59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2509.003\415578(pptx)-E2 DD 5-26-18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328E7D40-1BFD-4CE3-AF97-AC402E978C25}"/>
              </a:ext>
            </a:extLst>
          </p:cNvPr>
          <p:cNvSpPr txBox="1">
            <a:spLocks/>
          </p:cNvSpPr>
          <p:nvPr userDrawn="1"/>
        </p:nvSpPr>
        <p:spPr>
          <a:xfrm>
            <a:off x="-18662" y="6441297"/>
            <a:ext cx="2895600" cy="4167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95959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prstClr val="black"/>
                </a:solidFill>
              </a:rPr>
              <a:t>CONFIDENTIAL </a:t>
            </a:r>
          </a:p>
          <a:p>
            <a:endParaRPr lang="en-US" sz="900" b="1" dirty="0">
              <a:solidFill>
                <a:prstClr val="black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300C1C-DD4F-49BC-BBA2-3621E19BB4B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473952"/>
            <a:ext cx="1300292" cy="2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1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400"/>
        </a:spcBef>
        <a:buClr>
          <a:schemeClr val="accent6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28600" algn="l" defTabSz="914400" rtl="0" eaLnBrk="1" latinLnBrk="0" hangingPunct="1">
        <a:spcBef>
          <a:spcPts val="400"/>
        </a:spcBef>
        <a:buClr>
          <a:schemeClr val="accent6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400"/>
        </a:spcBef>
        <a:buClr>
          <a:schemeClr val="accent6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400"/>
        </a:spcBef>
        <a:buClr>
          <a:schemeClr val="accent6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400"/>
        </a:spcBef>
        <a:buClr>
          <a:schemeClr val="accent6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20" userDrawn="1">
          <p15:clr>
            <a:srgbClr val="F26B43"/>
          </p15:clr>
        </p15:guide>
        <p15:guide id="2" pos="56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1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microsoft.com/office/2007/relationships/hdphoto" Target="../media/hdphoto3.wdp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1.tiff"/><Relationship Id="rId3" Type="http://schemas.openxmlformats.org/officeDocument/2006/relationships/image" Target="../media/image2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5.png"/><Relationship Id="rId3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6175829"/>
            <a:ext cx="9067800" cy="68217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i="1" dirty="0" smtClean="0">
                <a:solidFill>
                  <a:srgbClr val="660066"/>
                </a:solidFill>
                <a:latin typeface="Calibri"/>
                <a:cs typeface="Calibri"/>
              </a:rPr>
              <a:t>What To Do and What Not To Do</a:t>
            </a:r>
          </a:p>
          <a:p>
            <a:pPr algn="ctr"/>
            <a:r>
              <a:rPr lang="en-US" sz="1900" b="1" dirty="0" smtClean="0">
                <a:solidFill>
                  <a:srgbClr val="660066"/>
                </a:solidFill>
                <a:latin typeface="Copperplate"/>
                <a:cs typeface="Copperplate"/>
              </a:rPr>
              <a:t>Marc Mayberg, MD</a:t>
            </a:r>
            <a:endParaRPr lang="en-US" sz="1900" b="1" dirty="0">
              <a:solidFill>
                <a:srgbClr val="660066"/>
              </a:solidFill>
              <a:latin typeface="Copperplate"/>
              <a:cs typeface="Copperplat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474"/>
          <a:stretch/>
        </p:blipFill>
        <p:spPr>
          <a:xfrm>
            <a:off x="0" y="0"/>
            <a:ext cx="9144000" cy="4114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081461"/>
            <a:ext cx="9144000" cy="37147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646372"/>
            <a:ext cx="9144000" cy="1198277"/>
          </a:xfrm>
          <a:prstGeom prst="rect">
            <a:avLst/>
          </a:prstGeom>
          <a:solidFill>
            <a:srgbClr val="45024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pperplate Gothic Bold"/>
                <a:cs typeface="Copperplate Gothic Bold"/>
              </a:rPr>
              <a:t>DEVELOPING A</a:t>
            </a:r>
          </a:p>
          <a:p>
            <a:pPr algn="ctr">
              <a:lnSpc>
                <a:spcPct val="80000"/>
              </a:lnSpc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pperplate Gothic Bold"/>
                <a:cs typeface="Copperplate Gothic Bold"/>
              </a:rPr>
              <a:t>NEUROSCIENCE INSTITUTE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Swedish Neuroscience Institute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INTEGRATED PRACTICE UNITS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752600"/>
            <a:ext cx="4419600" cy="4038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/>
              <a:t>Brain </a:t>
            </a:r>
            <a:r>
              <a:rPr lang="en-US" sz="2400" b="1" dirty="0" smtClean="0"/>
              <a:t>Tumor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Complex Spine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MIS Spine</a:t>
            </a: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Stroke </a:t>
            </a: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Epilepsy</a:t>
            </a: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Movement </a:t>
            </a:r>
            <a:r>
              <a:rPr lang="en-US" sz="2400" b="1" dirty="0"/>
              <a:t>Disorder </a:t>
            </a:r>
            <a:r>
              <a:rPr lang="en-US" sz="2400" b="1" dirty="0" smtClean="0"/>
              <a:t>/ DBS</a:t>
            </a: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Neuroendocrine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Skull Base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Hearing </a:t>
            </a:r>
            <a:r>
              <a:rPr lang="en-US" sz="2400" b="1" dirty="0"/>
              <a:t>Restoration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699000" y="1752600"/>
            <a:ext cx="4330700" cy="4038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400" b="1" dirty="0"/>
              <a:t>MS Center</a:t>
            </a:r>
          </a:p>
          <a:p>
            <a:r>
              <a:rPr lang="en-US" sz="2400" b="1" dirty="0"/>
              <a:t>General Neurology</a:t>
            </a:r>
          </a:p>
          <a:p>
            <a:r>
              <a:rPr lang="en-US" sz="2400" b="1" dirty="0"/>
              <a:t>Inpatient Neurology</a:t>
            </a:r>
          </a:p>
          <a:p>
            <a:r>
              <a:rPr lang="en-US" sz="2400" b="1" dirty="0"/>
              <a:t>Headache</a:t>
            </a:r>
          </a:p>
          <a:p>
            <a:r>
              <a:rPr lang="en-US" sz="2400" b="1" dirty="0" smtClean="0"/>
              <a:t>Sleep</a:t>
            </a:r>
          </a:p>
          <a:p>
            <a:r>
              <a:rPr lang="en-US" sz="2400" b="1" dirty="0" smtClean="0"/>
              <a:t>Neuropsychiatry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Neurocritical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Care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Memory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Disorders</a:t>
            </a:r>
          </a:p>
          <a:p>
            <a:r>
              <a:rPr lang="en-US" sz="2400" b="1" dirty="0" smtClean="0">
                <a:solidFill>
                  <a:srgbClr val="A6A6A6"/>
                </a:solidFill>
              </a:rPr>
              <a:t>Pain </a:t>
            </a:r>
            <a:endParaRPr lang="en-US" sz="2400" b="1" dirty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98325" y="1219200"/>
            <a:ext cx="271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PROCEDURAL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1219200"/>
            <a:ext cx="3629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NON-PROCEDURAL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27047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372600" cy="8255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Integrated Practice Units </a:t>
            </a:r>
            <a:b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Clinical Transformation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0400" y="6553200"/>
            <a:ext cx="4686300" cy="3048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Porter ,M.H. and Lee, T.H.  Harvard Business Review. Oct 2013 </a:t>
            </a:r>
            <a:endParaRPr lang="en-US" sz="1400" i="1" dirty="0"/>
          </a:p>
        </p:txBody>
      </p:sp>
      <p:pic>
        <p:nvPicPr>
          <p:cNvPr id="12" name="Content Placeholder 11" descr="IPU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b="10070"/>
          <a:stretch/>
        </p:blipFill>
        <p:spPr>
          <a:xfrm>
            <a:off x="1600200" y="1066800"/>
            <a:ext cx="6435777" cy="5452533"/>
          </a:xfrm>
        </p:spPr>
      </p:pic>
      <p:sp>
        <p:nvSpPr>
          <p:cNvPr id="7" name="Oval 6"/>
          <p:cNvSpPr/>
          <p:nvPr/>
        </p:nvSpPr>
        <p:spPr>
          <a:xfrm>
            <a:off x="3895777" y="1130300"/>
            <a:ext cx="1600200" cy="16002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2944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C 0.09965 0.08148 0.19983 0.1632 0.2401 0.196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76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DETERMINING FINANCIAL PERFORMANCE BY PROGRAM </a:t>
            </a:r>
            <a:endParaRPr lang="en-US" sz="2400" dirty="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2529537" y="2372044"/>
            <a:ext cx="914400" cy="267277"/>
          </a:xfrm>
          <a:prstGeom prst="rect">
            <a:avLst/>
          </a:prstGeom>
          <a:solidFill>
            <a:srgbClr val="00B0F0"/>
          </a:solidFill>
          <a:ln w="9525">
            <a:solidFill>
              <a:srgbClr val="A6A6A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lnSpc>
                <a:spcPts val="1000"/>
              </a:lnSpc>
              <a:defRPr/>
            </a:pPr>
            <a:r>
              <a:rPr lang="en-US" sz="8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Emergency Department</a:t>
            </a:r>
          </a:p>
        </p:txBody>
      </p:sp>
      <p:sp>
        <p:nvSpPr>
          <p:cNvPr id="20" name="Rectangle 76"/>
          <p:cNvSpPr>
            <a:spLocks noChangeArrowheads="1"/>
          </p:cNvSpPr>
          <p:nvPr/>
        </p:nvSpPr>
        <p:spPr bwMode="auto">
          <a:xfrm>
            <a:off x="2529537" y="2678694"/>
            <a:ext cx="914400" cy="259077"/>
          </a:xfrm>
          <a:prstGeom prst="rect">
            <a:avLst/>
          </a:prstGeom>
          <a:solidFill>
            <a:srgbClr val="00B0F0"/>
          </a:solidFill>
          <a:ln w="9525">
            <a:solidFill>
              <a:srgbClr val="A6A6A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lnSpc>
                <a:spcPts val="1000"/>
              </a:lnSpc>
              <a:defRPr/>
            </a:pPr>
            <a:r>
              <a:rPr lang="en-US" sz="8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Neuroscience Nursing Units</a:t>
            </a:r>
          </a:p>
        </p:txBody>
      </p:sp>
      <p:sp>
        <p:nvSpPr>
          <p:cNvPr id="21" name="Rectangle 76"/>
          <p:cNvSpPr>
            <a:spLocks noChangeArrowheads="1"/>
          </p:cNvSpPr>
          <p:nvPr/>
        </p:nvSpPr>
        <p:spPr bwMode="auto">
          <a:xfrm>
            <a:off x="2529537" y="2977144"/>
            <a:ext cx="914400" cy="257490"/>
          </a:xfrm>
          <a:prstGeom prst="rect">
            <a:avLst/>
          </a:prstGeom>
          <a:solidFill>
            <a:srgbClr val="00B0F0"/>
          </a:solidFill>
          <a:ln w="9525">
            <a:solidFill>
              <a:srgbClr val="A6A6A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lnSpc>
                <a:spcPts val="1000"/>
              </a:lnSpc>
              <a:defRPr/>
            </a:pPr>
            <a:r>
              <a:rPr lang="en-US" sz="8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Radiology</a:t>
            </a:r>
            <a:br>
              <a:rPr lang="en-US" sz="8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</a:br>
            <a:r>
              <a:rPr lang="en-US" sz="8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Angiography</a:t>
            </a:r>
          </a:p>
        </p:txBody>
      </p:sp>
      <p:sp>
        <p:nvSpPr>
          <p:cNvPr id="22" name="Rectangle 76"/>
          <p:cNvSpPr>
            <a:spLocks noChangeArrowheads="1"/>
          </p:cNvSpPr>
          <p:nvPr/>
        </p:nvSpPr>
        <p:spPr bwMode="auto">
          <a:xfrm>
            <a:off x="2529537" y="3274007"/>
            <a:ext cx="914400" cy="214627"/>
          </a:xfrm>
          <a:prstGeom prst="rect">
            <a:avLst/>
          </a:prstGeom>
          <a:solidFill>
            <a:srgbClr val="00B0F0"/>
          </a:solidFill>
          <a:ln w="9525">
            <a:solidFill>
              <a:srgbClr val="A6A6A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lnSpc>
                <a:spcPts val="1000"/>
              </a:lnSpc>
              <a:defRPr/>
            </a:pPr>
            <a:r>
              <a:rPr lang="en-US" sz="8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Surgery</a:t>
            </a:r>
          </a:p>
        </p:txBody>
      </p:sp>
      <p:sp>
        <p:nvSpPr>
          <p:cNvPr id="23" name="Rectangle 76"/>
          <p:cNvSpPr>
            <a:spLocks noChangeArrowheads="1"/>
          </p:cNvSpPr>
          <p:nvPr/>
        </p:nvSpPr>
        <p:spPr bwMode="auto">
          <a:xfrm>
            <a:off x="2529537" y="3528006"/>
            <a:ext cx="914400" cy="225740"/>
          </a:xfrm>
          <a:prstGeom prst="rect">
            <a:avLst/>
          </a:prstGeom>
          <a:solidFill>
            <a:srgbClr val="00B0F0"/>
          </a:solidFill>
          <a:ln w="9525">
            <a:solidFill>
              <a:srgbClr val="A6A6A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lnSpc>
                <a:spcPts val="1000"/>
              </a:lnSpc>
              <a:defRPr/>
            </a:pPr>
            <a:r>
              <a:rPr lang="en-US" sz="8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Rehabilitation</a:t>
            </a:r>
          </a:p>
        </p:txBody>
      </p:sp>
      <p:cxnSp>
        <p:nvCxnSpPr>
          <p:cNvPr id="26" name="Straight Connector 163"/>
          <p:cNvCxnSpPr>
            <a:cxnSpLocks noChangeShapeType="1"/>
          </p:cNvCxnSpPr>
          <p:nvPr/>
        </p:nvCxnSpPr>
        <p:spPr bwMode="auto">
          <a:xfrm>
            <a:off x="3978925" y="1614908"/>
            <a:ext cx="6350" cy="722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162"/>
          <p:cNvCxnSpPr>
            <a:cxnSpLocks noChangeShapeType="1"/>
          </p:cNvCxnSpPr>
          <p:nvPr/>
        </p:nvCxnSpPr>
        <p:spPr bwMode="auto">
          <a:xfrm>
            <a:off x="4966350" y="1626021"/>
            <a:ext cx="0" cy="722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153"/>
          <p:cNvCxnSpPr>
            <a:cxnSpLocks noChangeShapeType="1"/>
          </p:cNvCxnSpPr>
          <p:nvPr/>
        </p:nvCxnSpPr>
        <p:spPr bwMode="auto">
          <a:xfrm flipH="1">
            <a:off x="5945837" y="1629196"/>
            <a:ext cx="6350" cy="722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163"/>
          <p:cNvCxnSpPr>
            <a:cxnSpLocks noChangeShapeType="1"/>
          </p:cNvCxnSpPr>
          <p:nvPr/>
        </p:nvCxnSpPr>
        <p:spPr bwMode="auto">
          <a:xfrm flipH="1">
            <a:off x="6938025" y="1626021"/>
            <a:ext cx="0" cy="722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139"/>
          <p:cNvSpPr>
            <a:spLocks noChangeArrowheads="1"/>
          </p:cNvSpPr>
          <p:nvPr/>
        </p:nvSpPr>
        <p:spPr bwMode="auto">
          <a:xfrm>
            <a:off x="3529496" y="2361020"/>
            <a:ext cx="914400" cy="292608"/>
          </a:xfrm>
          <a:prstGeom prst="rect">
            <a:avLst/>
          </a:prstGeom>
          <a:solidFill>
            <a:srgbClr val="C00000">
              <a:alpha val="65097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Cerebrovascular Center</a:t>
            </a:r>
          </a:p>
        </p:txBody>
      </p:sp>
      <p:sp>
        <p:nvSpPr>
          <p:cNvPr id="31" name="Rectangle 140"/>
          <p:cNvSpPr>
            <a:spLocks noChangeArrowheads="1"/>
          </p:cNvSpPr>
          <p:nvPr/>
        </p:nvSpPr>
        <p:spPr bwMode="auto">
          <a:xfrm>
            <a:off x="5488101" y="2361020"/>
            <a:ext cx="914400" cy="292608"/>
          </a:xfrm>
          <a:prstGeom prst="rect">
            <a:avLst/>
          </a:prstGeom>
          <a:solidFill>
            <a:schemeClr val="accent5">
              <a:alpha val="6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  Comprehensive Spine Center</a:t>
            </a:r>
          </a:p>
        </p:txBody>
      </p:sp>
      <p:sp>
        <p:nvSpPr>
          <p:cNvPr id="32" name="Rectangle 142"/>
          <p:cNvSpPr>
            <a:spLocks noChangeArrowheads="1"/>
          </p:cNvSpPr>
          <p:nvPr/>
        </p:nvSpPr>
        <p:spPr bwMode="auto">
          <a:xfrm>
            <a:off x="6477000" y="2575479"/>
            <a:ext cx="914400" cy="173736"/>
          </a:xfrm>
          <a:prstGeom prst="rect">
            <a:avLst/>
          </a:prstGeom>
          <a:solidFill>
            <a:schemeClr val="accent6">
              <a:alpha val="65000"/>
            </a:schemeClr>
          </a:solidFill>
          <a:ln w="9525">
            <a:solidFill>
              <a:srgbClr val="7F7F7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 MS Center</a:t>
            </a:r>
          </a:p>
        </p:txBody>
      </p:sp>
      <p:sp>
        <p:nvSpPr>
          <p:cNvPr id="33" name="Rectangle 142"/>
          <p:cNvSpPr>
            <a:spLocks noChangeArrowheads="1"/>
          </p:cNvSpPr>
          <p:nvPr/>
        </p:nvSpPr>
        <p:spPr bwMode="auto">
          <a:xfrm>
            <a:off x="6477000" y="4025351"/>
            <a:ext cx="914400" cy="173736"/>
          </a:xfrm>
          <a:prstGeom prst="rect">
            <a:avLst/>
          </a:prstGeom>
          <a:solidFill>
            <a:schemeClr val="accent6">
              <a:alpha val="2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 Sleep Center</a:t>
            </a:r>
          </a:p>
        </p:txBody>
      </p:sp>
      <p:sp>
        <p:nvSpPr>
          <p:cNvPr id="34" name="Rectangle 140"/>
          <p:cNvSpPr>
            <a:spLocks noChangeArrowheads="1"/>
          </p:cNvSpPr>
          <p:nvPr/>
        </p:nvSpPr>
        <p:spPr bwMode="auto">
          <a:xfrm>
            <a:off x="5488101" y="2710270"/>
            <a:ext cx="914400" cy="292608"/>
          </a:xfrm>
          <a:prstGeom prst="rect">
            <a:avLst/>
          </a:prstGeom>
          <a:solidFill>
            <a:srgbClr val="3D5BB1">
              <a:alpha val="65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  Same Day Spine Surgery Center</a:t>
            </a:r>
          </a:p>
        </p:txBody>
      </p:sp>
      <p:sp>
        <p:nvSpPr>
          <p:cNvPr id="35" name="Rectangle 139"/>
          <p:cNvSpPr>
            <a:spLocks noChangeArrowheads="1"/>
          </p:cNvSpPr>
          <p:nvPr/>
        </p:nvSpPr>
        <p:spPr bwMode="auto">
          <a:xfrm>
            <a:off x="3529496" y="2707095"/>
            <a:ext cx="914400" cy="292608"/>
          </a:xfrm>
          <a:prstGeom prst="rect">
            <a:avLst/>
          </a:prstGeom>
          <a:solidFill>
            <a:srgbClr val="C00000">
              <a:alpha val="65097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Primary </a:t>
            </a:r>
            <a:b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</a:b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Stroke Center</a:t>
            </a:r>
          </a:p>
        </p:txBody>
      </p:sp>
      <p:sp>
        <p:nvSpPr>
          <p:cNvPr id="36" name="Rectangle 139"/>
          <p:cNvSpPr>
            <a:spLocks noChangeArrowheads="1"/>
          </p:cNvSpPr>
          <p:nvPr/>
        </p:nvSpPr>
        <p:spPr bwMode="auto">
          <a:xfrm>
            <a:off x="3529496" y="3053170"/>
            <a:ext cx="914400" cy="292608"/>
          </a:xfrm>
          <a:prstGeom prst="rect">
            <a:avLst/>
          </a:prstGeom>
          <a:solidFill>
            <a:srgbClr val="C00000">
              <a:alpha val="65097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Comprehensive </a:t>
            </a:r>
            <a:b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</a:b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Stroke Center</a:t>
            </a:r>
          </a:p>
        </p:txBody>
      </p:sp>
      <p:sp>
        <p:nvSpPr>
          <p:cNvPr id="37" name="Rectangle 141"/>
          <p:cNvSpPr>
            <a:spLocks noChangeArrowheads="1"/>
          </p:cNvSpPr>
          <p:nvPr/>
        </p:nvSpPr>
        <p:spPr bwMode="auto">
          <a:xfrm>
            <a:off x="4508430" y="2710270"/>
            <a:ext cx="914400" cy="292608"/>
          </a:xfrm>
          <a:prstGeom prst="rect">
            <a:avLst/>
          </a:prstGeom>
          <a:solidFill>
            <a:srgbClr val="92499E">
              <a:alpha val="65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Seattle Pituitary Center</a:t>
            </a:r>
          </a:p>
        </p:txBody>
      </p:sp>
      <p:sp>
        <p:nvSpPr>
          <p:cNvPr id="38" name="Rectangle 141"/>
          <p:cNvSpPr>
            <a:spLocks noChangeArrowheads="1"/>
          </p:cNvSpPr>
          <p:nvPr/>
        </p:nvSpPr>
        <p:spPr bwMode="auto">
          <a:xfrm>
            <a:off x="4508430" y="3059520"/>
            <a:ext cx="914400" cy="292608"/>
          </a:xfrm>
          <a:prstGeom prst="rect">
            <a:avLst/>
          </a:prstGeom>
          <a:solidFill>
            <a:srgbClr val="92499E">
              <a:alpha val="65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Skull Base Surgery</a:t>
            </a:r>
          </a:p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Center</a:t>
            </a:r>
          </a:p>
        </p:txBody>
      </p:sp>
      <p:sp>
        <p:nvSpPr>
          <p:cNvPr id="39" name="Rectangle 141"/>
          <p:cNvSpPr>
            <a:spLocks noChangeArrowheads="1"/>
          </p:cNvSpPr>
          <p:nvPr/>
        </p:nvSpPr>
        <p:spPr bwMode="auto">
          <a:xfrm>
            <a:off x="4508430" y="2361020"/>
            <a:ext cx="914400" cy="292608"/>
          </a:xfrm>
          <a:prstGeom prst="rect">
            <a:avLst/>
          </a:prstGeom>
          <a:solidFill>
            <a:srgbClr val="92499E">
              <a:alpha val="65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 Ivy Brain Tumor Center</a:t>
            </a:r>
          </a:p>
        </p:txBody>
      </p:sp>
      <p:sp>
        <p:nvSpPr>
          <p:cNvPr id="40" name="Rectangle 142"/>
          <p:cNvSpPr>
            <a:spLocks noChangeArrowheads="1"/>
          </p:cNvSpPr>
          <p:nvPr/>
        </p:nvSpPr>
        <p:spPr bwMode="auto">
          <a:xfrm>
            <a:off x="6477000" y="2356828"/>
            <a:ext cx="914400" cy="173736"/>
          </a:xfrm>
          <a:prstGeom prst="rect">
            <a:avLst/>
          </a:prstGeom>
          <a:solidFill>
            <a:srgbClr val="678F00">
              <a:alpha val="65097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 Epilepsy Center</a:t>
            </a:r>
          </a:p>
        </p:txBody>
      </p:sp>
      <p:sp>
        <p:nvSpPr>
          <p:cNvPr id="41" name="Rectangle 142"/>
          <p:cNvSpPr>
            <a:spLocks noChangeArrowheads="1"/>
          </p:cNvSpPr>
          <p:nvPr/>
        </p:nvSpPr>
        <p:spPr bwMode="auto">
          <a:xfrm>
            <a:off x="4508430" y="4111406"/>
            <a:ext cx="914400" cy="173736"/>
          </a:xfrm>
          <a:prstGeom prst="rect">
            <a:avLst/>
          </a:prstGeom>
          <a:solidFill>
            <a:schemeClr val="accent2">
              <a:alpha val="25000"/>
            </a:schemeClr>
          </a:solidFill>
          <a:ln w="9525">
            <a:solidFill>
              <a:srgbClr val="7F7F7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 SRS Center</a:t>
            </a:r>
          </a:p>
        </p:txBody>
      </p:sp>
      <p:sp>
        <p:nvSpPr>
          <p:cNvPr id="42" name="Rectangle 142"/>
          <p:cNvSpPr>
            <a:spLocks noChangeArrowheads="1"/>
          </p:cNvSpPr>
          <p:nvPr/>
        </p:nvSpPr>
        <p:spPr bwMode="auto">
          <a:xfrm>
            <a:off x="4514850" y="3405719"/>
            <a:ext cx="914400" cy="292608"/>
          </a:xfrm>
          <a:prstGeom prst="rect">
            <a:avLst/>
          </a:prstGeom>
          <a:solidFill>
            <a:schemeClr val="accent2">
              <a:alpha val="65000"/>
            </a:schemeClr>
          </a:solidFill>
          <a:ln w="9525">
            <a:solidFill>
              <a:srgbClr val="7F7F7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 Neuromodulation Center</a:t>
            </a:r>
          </a:p>
        </p:txBody>
      </p:sp>
      <p:sp>
        <p:nvSpPr>
          <p:cNvPr id="43" name="Rectangle 142"/>
          <p:cNvSpPr>
            <a:spLocks noChangeArrowheads="1"/>
          </p:cNvSpPr>
          <p:nvPr/>
        </p:nvSpPr>
        <p:spPr bwMode="auto">
          <a:xfrm>
            <a:off x="6477000" y="3469176"/>
            <a:ext cx="914400" cy="173736"/>
          </a:xfrm>
          <a:prstGeom prst="rect">
            <a:avLst/>
          </a:prstGeom>
          <a:solidFill>
            <a:srgbClr val="678F00">
              <a:alpha val="65097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 Pain Center</a:t>
            </a:r>
          </a:p>
        </p:txBody>
      </p:sp>
      <p:sp>
        <p:nvSpPr>
          <p:cNvPr id="44" name="Rectangle 142"/>
          <p:cNvSpPr>
            <a:spLocks noChangeArrowheads="1"/>
          </p:cNvSpPr>
          <p:nvPr/>
        </p:nvSpPr>
        <p:spPr bwMode="auto">
          <a:xfrm>
            <a:off x="6477000" y="2794130"/>
            <a:ext cx="914400" cy="292608"/>
          </a:xfrm>
          <a:prstGeom prst="rect">
            <a:avLst/>
          </a:prstGeom>
          <a:solidFill>
            <a:srgbClr val="678F00">
              <a:alpha val="65097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 Memory Disorders Center</a:t>
            </a:r>
          </a:p>
        </p:txBody>
      </p:sp>
      <p:sp>
        <p:nvSpPr>
          <p:cNvPr id="45" name="Rectangle 142"/>
          <p:cNvSpPr>
            <a:spLocks noChangeArrowheads="1"/>
          </p:cNvSpPr>
          <p:nvPr/>
        </p:nvSpPr>
        <p:spPr bwMode="auto">
          <a:xfrm>
            <a:off x="7470459" y="2605706"/>
            <a:ext cx="914400" cy="1828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FFFFFF"/>
                </a:solidFill>
                <a:latin typeface="Calibri"/>
                <a:ea typeface="ＭＳ Ｐゴシック" pitchFamily="-106" charset="-128"/>
                <a:cs typeface="Calibri"/>
              </a:rPr>
              <a:t> Revenue Cycle</a:t>
            </a:r>
          </a:p>
        </p:txBody>
      </p:sp>
      <p:sp>
        <p:nvSpPr>
          <p:cNvPr id="46" name="Rectangle 142"/>
          <p:cNvSpPr>
            <a:spLocks noChangeArrowheads="1"/>
          </p:cNvSpPr>
          <p:nvPr/>
        </p:nvSpPr>
        <p:spPr bwMode="auto">
          <a:xfrm>
            <a:off x="6477000" y="3131653"/>
            <a:ext cx="914400" cy="292608"/>
          </a:xfrm>
          <a:prstGeom prst="rect">
            <a:avLst/>
          </a:prstGeom>
          <a:solidFill>
            <a:srgbClr val="678F00">
              <a:alpha val="65097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 Movement Disorders Center</a:t>
            </a:r>
          </a:p>
        </p:txBody>
      </p:sp>
      <p:sp>
        <p:nvSpPr>
          <p:cNvPr id="47" name="Rectangle 142"/>
          <p:cNvSpPr>
            <a:spLocks noChangeArrowheads="1"/>
          </p:cNvSpPr>
          <p:nvPr/>
        </p:nvSpPr>
        <p:spPr bwMode="auto">
          <a:xfrm>
            <a:off x="6477000" y="3687827"/>
            <a:ext cx="914400" cy="292608"/>
          </a:xfrm>
          <a:prstGeom prst="rect">
            <a:avLst/>
          </a:prstGeom>
          <a:solidFill>
            <a:srgbClr val="678F00">
              <a:alpha val="65097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Neurorehab Center</a:t>
            </a:r>
          </a:p>
        </p:txBody>
      </p:sp>
      <p:sp>
        <p:nvSpPr>
          <p:cNvPr id="48" name="Rectangle 141"/>
          <p:cNvSpPr>
            <a:spLocks noChangeArrowheads="1"/>
          </p:cNvSpPr>
          <p:nvPr/>
        </p:nvSpPr>
        <p:spPr bwMode="auto">
          <a:xfrm>
            <a:off x="4508430" y="3761195"/>
            <a:ext cx="914400" cy="292608"/>
          </a:xfrm>
          <a:prstGeom prst="rect">
            <a:avLst/>
          </a:prstGeom>
          <a:solidFill>
            <a:srgbClr val="92499E">
              <a:alpha val="65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 Center for Hearing</a:t>
            </a:r>
          </a:p>
        </p:txBody>
      </p:sp>
      <p:sp>
        <p:nvSpPr>
          <p:cNvPr id="49" name="Rectangle 142"/>
          <p:cNvSpPr>
            <a:spLocks noChangeArrowheads="1"/>
          </p:cNvSpPr>
          <p:nvPr/>
        </p:nvSpPr>
        <p:spPr bwMode="auto">
          <a:xfrm>
            <a:off x="7470459" y="2367121"/>
            <a:ext cx="914400" cy="1828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FFFFFF"/>
                </a:solidFill>
                <a:latin typeface="Calibri"/>
                <a:ea typeface="ＭＳ Ｐゴシック" pitchFamily="-106" charset="-128"/>
                <a:cs typeface="Calibri"/>
              </a:rPr>
              <a:t>Clinic Operations</a:t>
            </a:r>
          </a:p>
        </p:txBody>
      </p:sp>
      <p:sp>
        <p:nvSpPr>
          <p:cNvPr id="50" name="Rectangle 142"/>
          <p:cNvSpPr>
            <a:spLocks noChangeArrowheads="1"/>
          </p:cNvSpPr>
          <p:nvPr/>
        </p:nvSpPr>
        <p:spPr bwMode="auto">
          <a:xfrm>
            <a:off x="7470459" y="2847350"/>
            <a:ext cx="914400" cy="1828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FFFFFF"/>
                </a:solidFill>
                <a:latin typeface="Calibri"/>
                <a:ea typeface="ＭＳ Ｐゴシック" pitchFamily="-106" charset="-128"/>
                <a:cs typeface="Calibri"/>
              </a:rPr>
              <a:t>Recruitment</a:t>
            </a:r>
          </a:p>
        </p:txBody>
      </p:sp>
      <p:sp>
        <p:nvSpPr>
          <p:cNvPr id="51" name="Rectangle 140"/>
          <p:cNvSpPr>
            <a:spLocks noChangeArrowheads="1"/>
          </p:cNvSpPr>
          <p:nvPr/>
        </p:nvSpPr>
        <p:spPr bwMode="auto">
          <a:xfrm>
            <a:off x="5497383" y="3061445"/>
            <a:ext cx="914400" cy="292608"/>
          </a:xfrm>
          <a:prstGeom prst="rect">
            <a:avLst/>
          </a:prstGeom>
          <a:solidFill>
            <a:srgbClr val="3D5BB1">
              <a:alpha val="65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 pitchFamily="-106" charset="-128"/>
                <a:cs typeface="Calibri"/>
              </a:rPr>
              <a:t> Complex Spine Surgery Center</a:t>
            </a:r>
          </a:p>
        </p:txBody>
      </p:sp>
      <p:cxnSp>
        <p:nvCxnSpPr>
          <p:cNvPr id="52" name="Straight Connector 144"/>
          <p:cNvCxnSpPr>
            <a:cxnSpLocks noChangeShapeType="1"/>
          </p:cNvCxnSpPr>
          <p:nvPr/>
        </p:nvCxnSpPr>
        <p:spPr bwMode="auto">
          <a:xfrm flipH="1">
            <a:off x="772175" y="1619671"/>
            <a:ext cx="7159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141"/>
          <p:cNvSpPr>
            <a:spLocks noChangeArrowheads="1"/>
          </p:cNvSpPr>
          <p:nvPr/>
        </p:nvSpPr>
        <p:spPr bwMode="auto">
          <a:xfrm>
            <a:off x="4508430" y="1752600"/>
            <a:ext cx="914400" cy="457200"/>
          </a:xfrm>
          <a:prstGeom prst="rect">
            <a:avLst/>
          </a:prstGeom>
          <a:solidFill>
            <a:schemeClr val="accent2"/>
          </a:solidFill>
          <a:ln w="19050" cmpd="sng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US" sz="11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Cranial</a:t>
            </a:r>
          </a:p>
          <a:p>
            <a:pPr algn="ctr">
              <a:lnSpc>
                <a:spcPts val="1200"/>
              </a:lnSpc>
              <a:defRPr/>
            </a:pPr>
            <a:r>
              <a:rPr lang="en-US" sz="11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Surgery</a:t>
            </a:r>
          </a:p>
        </p:txBody>
      </p:sp>
      <p:sp>
        <p:nvSpPr>
          <p:cNvPr id="54" name="Rectangle 142"/>
          <p:cNvSpPr>
            <a:spLocks noChangeArrowheads="1"/>
          </p:cNvSpPr>
          <p:nvPr/>
        </p:nvSpPr>
        <p:spPr bwMode="auto">
          <a:xfrm>
            <a:off x="6477000" y="1752600"/>
            <a:ext cx="914400" cy="457200"/>
          </a:xfrm>
          <a:prstGeom prst="rect">
            <a:avLst/>
          </a:prstGeom>
          <a:solidFill>
            <a:srgbClr val="678F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US" sz="11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 Neuro-medical</a:t>
            </a:r>
          </a:p>
        </p:txBody>
      </p:sp>
      <p:sp>
        <p:nvSpPr>
          <p:cNvPr id="55" name="Rectangle 140"/>
          <p:cNvSpPr>
            <a:spLocks noChangeArrowheads="1"/>
          </p:cNvSpPr>
          <p:nvPr/>
        </p:nvSpPr>
        <p:spPr bwMode="auto">
          <a:xfrm>
            <a:off x="5488101" y="1752600"/>
            <a:ext cx="914400" cy="457200"/>
          </a:xfrm>
          <a:prstGeom prst="rect">
            <a:avLst/>
          </a:prstGeom>
          <a:solidFill>
            <a:srgbClr val="3D5BB1"/>
          </a:solidFill>
          <a:ln w="19050" cmpd="sng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US" sz="900" dirty="0" smtClean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Neuroscience</a:t>
            </a:r>
            <a:r>
              <a:rPr lang="en-US" sz="1100" dirty="0" smtClean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 Spine</a:t>
            </a:r>
            <a:endParaRPr lang="en-US" sz="1100" dirty="0">
              <a:solidFill>
                <a:srgbClr val="FFFFFF"/>
              </a:solidFill>
              <a:latin typeface="+mn-lt"/>
              <a:ea typeface="ＭＳ Ｐゴシック" pitchFamily="-106" charset="-128"/>
              <a:cs typeface="+mn-cs"/>
            </a:endParaRPr>
          </a:p>
        </p:txBody>
      </p:sp>
      <p:sp>
        <p:nvSpPr>
          <p:cNvPr id="56" name="Rectangle 139"/>
          <p:cNvSpPr>
            <a:spLocks noChangeArrowheads="1"/>
          </p:cNvSpPr>
          <p:nvPr/>
        </p:nvSpPr>
        <p:spPr bwMode="auto">
          <a:xfrm>
            <a:off x="3529496" y="1752600"/>
            <a:ext cx="914400" cy="457200"/>
          </a:xfrm>
          <a:prstGeom prst="rect">
            <a:avLst/>
          </a:prstGeom>
          <a:solidFill>
            <a:srgbClr val="C00000"/>
          </a:soli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lnSpc>
                <a:spcPts val="1100"/>
              </a:lnSpc>
              <a:defRPr/>
            </a:pPr>
            <a:r>
              <a:rPr lang="en-US" sz="11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Neuro-</a:t>
            </a:r>
            <a:br>
              <a:rPr lang="en-US" sz="11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</a:br>
            <a:r>
              <a:rPr lang="en-US" sz="11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vascular</a:t>
            </a: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7470459" y="1752600"/>
            <a:ext cx="914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rIns="0" anchor="ctr"/>
          <a:lstStyle/>
          <a:p>
            <a:pPr algn="ctr">
              <a:lnSpc>
                <a:spcPts val="1100"/>
              </a:lnSpc>
              <a:defRPr/>
            </a:pPr>
            <a:r>
              <a:rPr lang="en-US" sz="11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SMG Professional Services</a:t>
            </a:r>
          </a:p>
        </p:txBody>
      </p:sp>
      <p:cxnSp>
        <p:nvCxnSpPr>
          <p:cNvPr id="58" name="Straight Connector 153"/>
          <p:cNvCxnSpPr>
            <a:cxnSpLocks noChangeShapeType="1"/>
          </p:cNvCxnSpPr>
          <p:nvPr/>
        </p:nvCxnSpPr>
        <p:spPr bwMode="auto">
          <a:xfrm flipH="1">
            <a:off x="784875" y="1687933"/>
            <a:ext cx="71326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Connector 153"/>
          <p:cNvCxnSpPr>
            <a:cxnSpLocks noChangeShapeType="1"/>
          </p:cNvCxnSpPr>
          <p:nvPr/>
        </p:nvCxnSpPr>
        <p:spPr bwMode="auto">
          <a:xfrm flipV="1">
            <a:off x="2983562" y="1695871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2529537" y="1752600"/>
            <a:ext cx="914400" cy="457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rIns="0" anchor="ctr"/>
          <a:lstStyle/>
          <a:p>
            <a:pPr algn="ctr">
              <a:lnSpc>
                <a:spcPts val="1200"/>
              </a:lnSpc>
              <a:defRPr/>
            </a:pPr>
            <a:r>
              <a:rPr lang="en-US" sz="11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Campus</a:t>
            </a:r>
          </a:p>
          <a:p>
            <a:pPr algn="ctr">
              <a:lnSpc>
                <a:spcPts val="1200"/>
              </a:lnSpc>
              <a:defRPr/>
            </a:pPr>
            <a:r>
              <a:rPr lang="en-US" sz="11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Departments</a:t>
            </a:r>
          </a:p>
        </p:txBody>
      </p:sp>
      <p:sp>
        <p:nvSpPr>
          <p:cNvPr id="79" name="Rectangle 76"/>
          <p:cNvSpPr>
            <a:spLocks noChangeArrowheads="1"/>
          </p:cNvSpPr>
          <p:nvPr/>
        </p:nvSpPr>
        <p:spPr bwMode="auto">
          <a:xfrm>
            <a:off x="1524021" y="2374392"/>
            <a:ext cx="914400" cy="292608"/>
          </a:xfrm>
          <a:prstGeom prst="rect">
            <a:avLst/>
          </a:prstGeom>
          <a:solidFill>
            <a:srgbClr val="00B0F0"/>
          </a:solidFill>
          <a:ln w="9525">
            <a:solidFill>
              <a:srgbClr val="A6A6A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FFFFFF"/>
                </a:solidFill>
                <a:latin typeface="Calibri"/>
                <a:ea typeface="ＭＳ Ｐゴシック" pitchFamily="-106" charset="-128"/>
                <a:cs typeface="Calibri"/>
              </a:rPr>
              <a:t>Marketing/</a:t>
            </a:r>
          </a:p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FFFFFF"/>
                </a:solidFill>
                <a:latin typeface="Calibri"/>
                <a:ea typeface="ＭＳ Ｐゴシック" pitchFamily="-106" charset="-128"/>
                <a:cs typeface="Calibri"/>
              </a:rPr>
              <a:t>Business Dev</a:t>
            </a:r>
          </a:p>
        </p:txBody>
      </p:sp>
      <p:sp>
        <p:nvSpPr>
          <p:cNvPr id="80" name="Rectangle 76"/>
          <p:cNvSpPr>
            <a:spLocks noChangeArrowheads="1"/>
          </p:cNvSpPr>
          <p:nvPr/>
        </p:nvSpPr>
        <p:spPr bwMode="auto">
          <a:xfrm>
            <a:off x="1524021" y="3366170"/>
            <a:ext cx="914400" cy="292608"/>
          </a:xfrm>
          <a:prstGeom prst="rect">
            <a:avLst/>
          </a:prstGeom>
          <a:solidFill>
            <a:srgbClr val="00B0F0"/>
          </a:solidFill>
          <a:ln w="9525">
            <a:solidFill>
              <a:srgbClr val="A6A6A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FFFFFF"/>
                </a:solidFill>
                <a:latin typeface="Calibri"/>
                <a:ea typeface="ＭＳ Ｐゴシック" pitchFamily="-106" charset="-128"/>
                <a:cs typeface="Calibri"/>
              </a:rPr>
              <a:t>Foundation/ Development</a:t>
            </a: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1524021" y="3044536"/>
            <a:ext cx="914400" cy="272484"/>
          </a:xfrm>
          <a:prstGeom prst="rect">
            <a:avLst/>
          </a:prstGeom>
          <a:solidFill>
            <a:srgbClr val="00B0F0"/>
          </a:solidFill>
          <a:ln w="9525">
            <a:solidFill>
              <a:srgbClr val="A6A6A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FFFFFF"/>
                </a:solidFill>
                <a:latin typeface="Calibri"/>
                <a:ea typeface="ＭＳ Ｐゴシック" pitchFamily="-106" charset="-128"/>
                <a:cs typeface="Calibri"/>
              </a:rPr>
              <a:t>Finance</a:t>
            </a:r>
            <a:br>
              <a:rPr lang="en-US" sz="900" dirty="0">
                <a:solidFill>
                  <a:srgbClr val="FFFFFF"/>
                </a:solidFill>
                <a:latin typeface="Calibri"/>
                <a:ea typeface="ＭＳ Ｐゴシック" pitchFamily="-106" charset="-128"/>
                <a:cs typeface="Calibri"/>
              </a:rPr>
            </a:br>
            <a:r>
              <a:rPr lang="en-US" sz="900" dirty="0">
                <a:solidFill>
                  <a:srgbClr val="FFFFFF"/>
                </a:solidFill>
                <a:latin typeface="Calibri"/>
                <a:ea typeface="ＭＳ Ｐゴシック" pitchFamily="-106" charset="-128"/>
                <a:cs typeface="Calibri"/>
              </a:rPr>
              <a:t>Decision Support</a:t>
            </a:r>
          </a:p>
        </p:txBody>
      </p:sp>
      <p:sp>
        <p:nvSpPr>
          <p:cNvPr id="82" name="Rectangle 76"/>
          <p:cNvSpPr>
            <a:spLocks noChangeArrowheads="1"/>
          </p:cNvSpPr>
          <p:nvPr/>
        </p:nvSpPr>
        <p:spPr bwMode="auto">
          <a:xfrm>
            <a:off x="1524021" y="2702778"/>
            <a:ext cx="914400" cy="292608"/>
          </a:xfrm>
          <a:prstGeom prst="rect">
            <a:avLst/>
          </a:prstGeom>
          <a:solidFill>
            <a:srgbClr val="00B0F0"/>
          </a:solidFill>
          <a:ln w="9525">
            <a:solidFill>
              <a:srgbClr val="A6A6A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27432" rIns="27432" anchor="ctr"/>
          <a:lstStyle/>
          <a:p>
            <a:pPr algn="ctr">
              <a:lnSpc>
                <a:spcPts val="900"/>
              </a:lnSpc>
              <a:defRPr/>
            </a:pPr>
            <a:r>
              <a:rPr lang="en-US" sz="900" dirty="0">
                <a:solidFill>
                  <a:srgbClr val="FFFFFF"/>
                </a:solidFill>
                <a:latin typeface="Calibri"/>
                <a:ea typeface="ＭＳ Ｐゴシック" pitchFamily="-106" charset="-128"/>
                <a:cs typeface="Calibri"/>
              </a:rPr>
              <a:t>Physician Relations</a:t>
            </a:r>
          </a:p>
        </p:txBody>
      </p:sp>
      <p:cxnSp>
        <p:nvCxnSpPr>
          <p:cNvPr id="83" name="Straight Connector 153"/>
          <p:cNvCxnSpPr>
            <a:cxnSpLocks noChangeShapeType="1"/>
          </p:cNvCxnSpPr>
          <p:nvPr/>
        </p:nvCxnSpPr>
        <p:spPr bwMode="auto">
          <a:xfrm flipV="1">
            <a:off x="1975500" y="1686346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1519024" y="1752600"/>
            <a:ext cx="914400" cy="457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rIns="0" anchor="ctr"/>
          <a:lstStyle/>
          <a:p>
            <a:pPr algn="ctr">
              <a:lnSpc>
                <a:spcPts val="1200"/>
              </a:lnSpc>
              <a:defRPr/>
            </a:pPr>
            <a:r>
              <a:rPr lang="en-US" sz="11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System Support</a:t>
            </a:r>
          </a:p>
        </p:txBody>
      </p:sp>
      <p:sp>
        <p:nvSpPr>
          <p:cNvPr id="100" name="Rectangle 76"/>
          <p:cNvSpPr>
            <a:spLocks noChangeArrowheads="1"/>
          </p:cNvSpPr>
          <p:nvPr/>
        </p:nvSpPr>
        <p:spPr bwMode="auto">
          <a:xfrm>
            <a:off x="7486695" y="1752600"/>
            <a:ext cx="914400" cy="457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rIns="0" anchor="ctr"/>
          <a:lstStyle/>
          <a:p>
            <a:pPr algn="ctr">
              <a:lnSpc>
                <a:spcPts val="1200"/>
              </a:lnSpc>
              <a:defRPr/>
            </a:pPr>
            <a:r>
              <a:rPr lang="en-US" sz="1100" dirty="0" smtClean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System</a:t>
            </a:r>
            <a:endParaRPr lang="en-US" sz="1100" dirty="0">
              <a:solidFill>
                <a:srgbClr val="FFFFFF"/>
              </a:solidFill>
              <a:latin typeface="+mn-lt"/>
              <a:ea typeface="ＭＳ Ｐゴシック" pitchFamily="-106" charset="-128"/>
              <a:cs typeface="+mn-cs"/>
            </a:endParaRPr>
          </a:p>
          <a:p>
            <a:pPr algn="ctr">
              <a:lnSpc>
                <a:spcPts val="1200"/>
              </a:lnSpc>
              <a:defRPr/>
            </a:pPr>
            <a:r>
              <a:rPr lang="en-US" sz="1100" dirty="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rPr>
              <a:t>TOTAL</a:t>
            </a:r>
          </a:p>
        </p:txBody>
      </p:sp>
      <p:sp>
        <p:nvSpPr>
          <p:cNvPr id="107" name="Rectangle 15"/>
          <p:cNvSpPr>
            <a:spLocks noChangeArrowheads="1"/>
          </p:cNvSpPr>
          <p:nvPr/>
        </p:nvSpPr>
        <p:spPr bwMode="auto">
          <a:xfrm>
            <a:off x="2535888" y="1351384"/>
            <a:ext cx="896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800" b="1" i="1" dirty="0">
                <a:solidFill>
                  <a:srgbClr val="000000"/>
                </a:solidFill>
              </a:rPr>
              <a:t>Integration</a:t>
            </a:r>
          </a:p>
          <a:p>
            <a:pPr algn="ctr">
              <a:lnSpc>
                <a:spcPct val="80000"/>
              </a:lnSpc>
            </a:pPr>
            <a:r>
              <a:rPr lang="en-US" sz="800" b="1" i="1" dirty="0">
                <a:solidFill>
                  <a:srgbClr val="000000"/>
                </a:solidFill>
              </a:rPr>
              <a:t>Councils</a:t>
            </a: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1500837" y="1381546"/>
            <a:ext cx="1022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800" b="1" i="1" dirty="0">
                <a:solidFill>
                  <a:srgbClr val="000000"/>
                </a:solidFill>
              </a:rPr>
              <a:t>Clinical</a:t>
            </a:r>
          </a:p>
          <a:p>
            <a:pPr algn="ctr">
              <a:lnSpc>
                <a:spcPct val="80000"/>
              </a:lnSpc>
            </a:pPr>
            <a:r>
              <a:rPr lang="en-US" sz="800" b="1" i="1" dirty="0">
                <a:solidFill>
                  <a:srgbClr val="000000"/>
                </a:solidFill>
              </a:rPr>
              <a:t>Administrators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" y="1371600"/>
            <a:ext cx="7924800" cy="3048000"/>
            <a:chOff x="762000" y="1371600"/>
            <a:chExt cx="7924800" cy="3048000"/>
          </a:xfrm>
        </p:grpSpPr>
        <p:sp>
          <p:nvSpPr>
            <p:cNvPr id="2" name="Rectangle 1"/>
            <p:cNvSpPr/>
            <p:nvPr/>
          </p:nvSpPr>
          <p:spPr>
            <a:xfrm>
              <a:off x="1066800" y="2362200"/>
              <a:ext cx="76200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2000" y="1371600"/>
              <a:ext cx="2743200" cy="236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9" name="Table 9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51905862"/>
              </p:ext>
            </p:extLst>
          </p:nvPr>
        </p:nvGraphicFramePr>
        <p:xfrm>
          <a:off x="2183462" y="2335633"/>
          <a:ext cx="5235575" cy="13773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8484"/>
                <a:gridCol w="531660"/>
                <a:gridCol w="467861"/>
                <a:gridCol w="489128"/>
                <a:gridCol w="489127"/>
                <a:gridCol w="499762"/>
                <a:gridCol w="499761"/>
                <a:gridCol w="510394"/>
                <a:gridCol w="449398"/>
              </a:tblGrid>
              <a:tr h="2285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Impact (MM)</a:t>
                      </a:r>
                    </a:p>
                  </a:txBody>
                  <a:tcPr marL="91446" marR="91446" marT="45700" marB="457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2012</a:t>
                      </a:r>
                      <a:endParaRPr lang="en-US" sz="10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6" marR="91446" marT="45700" marB="457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2017</a:t>
                      </a:r>
                      <a:endParaRPr lang="en-US" sz="10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6" marR="91446" marT="45700" marB="457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2012</a:t>
                      </a:r>
                      <a:endParaRPr lang="en-US" sz="10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6" marR="91446" marT="45700" marB="457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2017</a:t>
                      </a:r>
                      <a:endParaRPr lang="en-US" sz="10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6" marR="91446" marT="45700" marB="457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2012</a:t>
                      </a:r>
                      <a:endParaRPr lang="en-US" sz="10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6" marR="91446" marT="45700" marB="4570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2017</a:t>
                      </a:r>
                      <a:endParaRPr lang="en-US" sz="10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6" marR="91446" marT="45700" marB="4570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2012</a:t>
                      </a:r>
                      <a:endParaRPr lang="en-US" sz="10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6" marR="91446" marT="45700" marB="4570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2017</a:t>
                      </a:r>
                      <a:endParaRPr lang="en-US" sz="10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46" marR="45723" marT="45700" marB="45700">
                    <a:solidFill>
                      <a:srgbClr val="008000"/>
                    </a:solidFill>
                  </a:tcPr>
                </a:tc>
              </a:tr>
              <a:tr h="18892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Facility Contr.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Margin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3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$13.4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$21.9 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$20.9 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$33.7 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$59.1 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$69.6 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$26.2 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$31.9 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</a:tr>
              <a:tr h="18892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Investment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3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(1.6)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(2.9)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(3.8)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(6.7)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(5.9)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(10.5)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(5.1)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(8.8)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</a:tr>
              <a:tr h="188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Marketing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3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(0.1)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(0.3)</a:t>
                      </a: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(0.1)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(0.3)</a:t>
                      </a: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(0.1)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(0.3)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(0.1)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(0.3)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</a:tr>
              <a:tr h="188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Contribution Margin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3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DEDEDE"/>
                          </a:solidFill>
                          <a:effectLst/>
                          <a:latin typeface="Calibri" pitchFamily="34" charset="0"/>
                        </a:rPr>
                        <a:t>$11.7 </a:t>
                      </a:r>
                      <a:endParaRPr lang="en-US" sz="1100" b="1" i="0" u="none" strike="noStrike" dirty="0">
                        <a:solidFill>
                          <a:srgbClr val="DEDED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DEDEDE"/>
                          </a:solidFill>
                          <a:effectLst/>
                          <a:latin typeface="Calibri" pitchFamily="34" charset="0"/>
                        </a:rPr>
                        <a:t>$18.9 </a:t>
                      </a:r>
                      <a:endParaRPr lang="en-US" sz="1100" b="1" i="0" u="none" strike="noStrike" dirty="0">
                        <a:solidFill>
                          <a:srgbClr val="DEDED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DEDEDE"/>
                          </a:solidFill>
                          <a:effectLst/>
                          <a:latin typeface="Calibri" pitchFamily="34" charset="0"/>
                        </a:rPr>
                        <a:t>$17.1</a:t>
                      </a:r>
                      <a:endParaRPr lang="en-US" sz="1100" b="1" i="0" u="none" strike="noStrike" dirty="0">
                        <a:solidFill>
                          <a:srgbClr val="DEDED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DEDEDE"/>
                          </a:solidFill>
                          <a:effectLst/>
                          <a:latin typeface="Calibri" pitchFamily="34" charset="0"/>
                        </a:rPr>
                        <a:t>$27.2 </a:t>
                      </a:r>
                      <a:endParaRPr lang="en-US" sz="1100" b="1" i="0" u="none" strike="noStrike" dirty="0">
                        <a:solidFill>
                          <a:srgbClr val="DEDED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DEDEDE"/>
                          </a:solidFill>
                          <a:effectLst/>
                          <a:latin typeface="Calibri" pitchFamily="34" charset="0"/>
                        </a:rPr>
                        <a:t>$53.1 </a:t>
                      </a:r>
                      <a:endParaRPr lang="en-US" sz="1100" b="1" i="0" u="none" strike="noStrike" dirty="0">
                        <a:solidFill>
                          <a:srgbClr val="DEDED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DEDEDE"/>
                          </a:solidFill>
                          <a:effectLst/>
                          <a:latin typeface="Calibri" pitchFamily="34" charset="0"/>
                        </a:rPr>
                        <a:t>$59.5</a:t>
                      </a:r>
                      <a:endParaRPr lang="en-US" sz="1100" b="1" i="0" u="none" strike="noStrike" dirty="0">
                        <a:solidFill>
                          <a:srgbClr val="DEDED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DEDEDE"/>
                          </a:solidFill>
                          <a:effectLst/>
                          <a:latin typeface="Calibri" pitchFamily="34" charset="0"/>
                        </a:rPr>
                        <a:t>$21.1</a:t>
                      </a:r>
                      <a:endParaRPr lang="en-US" sz="1100" b="1" i="0" u="none" strike="noStrike" dirty="0">
                        <a:solidFill>
                          <a:srgbClr val="DEDED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DEDEDE"/>
                          </a:solidFill>
                          <a:effectLst/>
                          <a:latin typeface="Calibri" pitchFamily="34" charset="0"/>
                        </a:rPr>
                        <a:t>$23.2 </a:t>
                      </a:r>
                      <a:endParaRPr lang="en-US" sz="1100" b="1" i="0" u="none" strike="noStrike" dirty="0">
                        <a:solidFill>
                          <a:srgbClr val="DEDED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</a:tr>
              <a:tr h="188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Depreciation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3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(1.3) 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(3.2) 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(2.8) 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(0.5) 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3" marT="0" marB="0" anchor="ctr"/>
                </a:tc>
              </a:tr>
              <a:tr h="188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Net Contrib.</a:t>
                      </a:r>
                      <a:r>
                        <a:rPr lang="en-US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Margin</a:t>
                      </a:r>
                      <a:endParaRPr lang="en-US" sz="11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3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D606A"/>
                          </a:solidFill>
                          <a:effectLst/>
                          <a:latin typeface="Calibri" pitchFamily="34" charset="0"/>
                        </a:rPr>
                        <a:t>$11.7</a:t>
                      </a:r>
                      <a:endParaRPr lang="en-US" sz="1100" b="1" i="0" u="none" strike="noStrike" dirty="0">
                        <a:solidFill>
                          <a:srgbClr val="FD606A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D606A"/>
                          </a:solidFill>
                          <a:effectLst/>
                          <a:latin typeface="Calibri" pitchFamily="34" charset="0"/>
                        </a:rPr>
                        <a:t>$17.5</a:t>
                      </a:r>
                      <a:endParaRPr lang="en-US" sz="1100" b="1" i="0" u="none" strike="noStrike" dirty="0">
                        <a:solidFill>
                          <a:srgbClr val="FD606A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9D4DF5"/>
                          </a:solidFill>
                          <a:effectLst/>
                          <a:latin typeface="Calibri" pitchFamily="34" charset="0"/>
                        </a:rPr>
                        <a:t>$17.1</a:t>
                      </a:r>
                      <a:endParaRPr lang="en-US" sz="1100" b="1" i="0" u="none" strike="noStrike" dirty="0">
                        <a:solidFill>
                          <a:srgbClr val="9D4DF5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9D4DF5"/>
                          </a:solidFill>
                          <a:effectLst/>
                          <a:latin typeface="Calibri" pitchFamily="34" charset="0"/>
                        </a:rPr>
                        <a:t>$23.6</a:t>
                      </a:r>
                      <a:endParaRPr lang="en-US" sz="1100" b="1" i="0" u="none" strike="noStrike" dirty="0">
                        <a:solidFill>
                          <a:srgbClr val="9D4DF5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858AF5"/>
                          </a:solidFill>
                          <a:effectLst/>
                          <a:latin typeface="Calibri" pitchFamily="34" charset="0"/>
                        </a:rPr>
                        <a:t>$53.1</a:t>
                      </a:r>
                      <a:endParaRPr lang="en-US" sz="1100" b="1" i="0" u="none" strike="noStrike" dirty="0">
                        <a:solidFill>
                          <a:srgbClr val="858AF5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858AF5"/>
                          </a:solidFill>
                          <a:effectLst/>
                          <a:latin typeface="Calibri" pitchFamily="34" charset="0"/>
                        </a:rPr>
                        <a:t>$56.1</a:t>
                      </a:r>
                      <a:endParaRPr lang="en-US" sz="1100" b="1" i="0" u="none" strike="noStrike" dirty="0">
                        <a:solidFill>
                          <a:srgbClr val="858AF5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459A52"/>
                          </a:solidFill>
                          <a:effectLst/>
                          <a:latin typeface="Calibri" pitchFamily="34" charset="0"/>
                        </a:rPr>
                        <a:t>$21.1</a:t>
                      </a:r>
                      <a:endParaRPr lang="en-US" sz="1100" b="1" i="0" u="none" strike="noStrike" dirty="0">
                        <a:solidFill>
                          <a:srgbClr val="459A5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459A52"/>
                          </a:solidFill>
                          <a:effectLst/>
                          <a:latin typeface="Calibri" pitchFamily="34" charset="0"/>
                        </a:rPr>
                        <a:t>$22.4</a:t>
                      </a:r>
                      <a:endParaRPr lang="en-US" sz="1100" b="1" i="0" u="none" strike="noStrike" dirty="0">
                        <a:solidFill>
                          <a:srgbClr val="459A5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446" marT="0" marB="0" anchor="ctr"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1" name="Table 10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64197953"/>
              </p:ext>
            </p:extLst>
          </p:nvPr>
        </p:nvGraphicFramePr>
        <p:xfrm>
          <a:off x="7480950" y="2340396"/>
          <a:ext cx="933450" cy="13773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1399"/>
                <a:gridCol w="482051"/>
              </a:tblGrid>
              <a:tr h="22850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2012</a:t>
                      </a:r>
                      <a:endParaRPr lang="en-US" sz="10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501" marR="91501" marT="45700" marB="45700"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2017</a:t>
                      </a:r>
                      <a:endParaRPr lang="en-US" sz="10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501" marR="45750" marT="45700" marB="45700">
                    <a:solidFill>
                      <a:srgbClr val="57D3FF"/>
                    </a:solidFill>
                  </a:tcPr>
                </a:tc>
              </a:tr>
              <a:tr h="18892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$119.6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54901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$157.2 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54901" marT="0" marB="0" anchor="ctr"/>
                </a:tc>
              </a:tr>
              <a:tr h="18892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DEDEDE"/>
                          </a:solidFill>
                          <a:effectLst/>
                          <a:latin typeface="Calibri" pitchFamily="34" charset="0"/>
                        </a:rPr>
                        <a:t>(17.3)</a:t>
                      </a:r>
                      <a:endParaRPr lang="en-US" sz="1100" b="0" i="0" u="none" strike="noStrike" dirty="0">
                        <a:solidFill>
                          <a:srgbClr val="DEDED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183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DEDEDE"/>
                          </a:solidFill>
                          <a:effectLst/>
                          <a:latin typeface="Calibri" pitchFamily="34" charset="0"/>
                        </a:rPr>
                        <a:t>(25.0)</a:t>
                      </a:r>
                      <a:endParaRPr lang="en-US" sz="1100" b="0" i="0" u="none" strike="noStrike" dirty="0">
                        <a:solidFill>
                          <a:srgbClr val="DEDED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18300" marT="0" marB="0" anchor="ctr"/>
                </a:tc>
              </a:tr>
              <a:tr h="18892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C8C8C8"/>
                          </a:solidFill>
                          <a:effectLst/>
                          <a:latin typeface="Calibri" pitchFamily="34" charset="0"/>
                        </a:rPr>
                        <a:t>(0.3)</a:t>
                      </a:r>
                      <a:endParaRPr lang="en-US" sz="1100" b="0" i="0" u="none" strike="noStrike" dirty="0">
                        <a:solidFill>
                          <a:srgbClr val="C8C8C8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183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C8C8C8"/>
                          </a:solidFill>
                          <a:effectLst/>
                          <a:latin typeface="Calibri" pitchFamily="34" charset="0"/>
                        </a:rPr>
                        <a:t>(1.6)</a:t>
                      </a:r>
                      <a:endParaRPr lang="en-US" sz="1100" b="0" i="0" u="none" strike="noStrike" dirty="0">
                        <a:solidFill>
                          <a:srgbClr val="C8C8C8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18300" marT="0" marB="0" anchor="ctr"/>
                </a:tc>
              </a:tr>
              <a:tr h="18892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DEDEDE"/>
                          </a:solidFill>
                          <a:effectLst/>
                          <a:latin typeface="Calibri" pitchFamily="34" charset="0"/>
                        </a:rPr>
                        <a:t>$101.9 </a:t>
                      </a:r>
                      <a:endParaRPr lang="en-US" sz="1100" b="1" i="0" u="none" strike="noStrike" dirty="0">
                        <a:solidFill>
                          <a:srgbClr val="DEDED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54901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DEDEDE"/>
                          </a:solidFill>
                          <a:effectLst/>
                          <a:latin typeface="Calibri" pitchFamily="34" charset="0"/>
                        </a:rPr>
                        <a:t>$131.6 </a:t>
                      </a:r>
                      <a:endParaRPr lang="en-US" sz="1100" b="1" i="0" u="none" strike="noStrike" dirty="0">
                        <a:solidFill>
                          <a:srgbClr val="DEDED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54901" marT="0" marB="0" anchor="ctr"/>
                </a:tc>
              </a:tr>
              <a:tr h="18892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91501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(7.8) </a:t>
                      </a:r>
                      <a:endParaRPr lang="en-US" sz="11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18300" marT="0" marB="0" anchor="ctr"/>
                </a:tc>
              </a:tr>
              <a:tr h="18892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3BC8DC"/>
                          </a:solidFill>
                          <a:effectLst/>
                          <a:latin typeface="Calibri" pitchFamily="34" charset="0"/>
                        </a:rPr>
                        <a:t>$101.9</a:t>
                      </a:r>
                      <a:endParaRPr lang="en-US" sz="1100" b="1" i="0" u="none" strike="noStrike" dirty="0">
                        <a:solidFill>
                          <a:srgbClr val="3BC8DC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54901" marT="0" marB="0" anchor="ctr"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3BC8DC"/>
                          </a:solidFill>
                          <a:effectLst/>
                          <a:latin typeface="Calibri" pitchFamily="34" charset="0"/>
                        </a:rPr>
                        <a:t>$122.8</a:t>
                      </a:r>
                      <a:endParaRPr lang="en-US" sz="1100" b="1" i="0" u="none" strike="noStrike" dirty="0">
                        <a:solidFill>
                          <a:srgbClr val="3BC8DC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54901" marT="0" marB="0" anchor="ctr">
                    <a:solidFill>
                      <a:srgbClr val="57D3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140734"/>
              </p:ext>
            </p:extLst>
          </p:nvPr>
        </p:nvGraphicFramePr>
        <p:xfrm>
          <a:off x="0" y="3886200"/>
          <a:ext cx="9144000" cy="405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Worksheet" r:id="rId3" imgW="10452100" imgH="4635500" progId="Excel.Sheet.12">
                  <p:embed/>
                </p:oleObj>
              </mc:Choice>
              <mc:Fallback>
                <p:oleObj name="Worksheet" r:id="rId3" imgW="10452100" imgH="4635500" progId="Excel.Shee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86200"/>
                        <a:ext cx="9144000" cy="405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8610600" y="6248400"/>
            <a:ext cx="533400" cy="3048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914400"/>
            <a:ext cx="4343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NEUROSCIENCE INSTITUTE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CLINICAL PROGRAMS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78538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4102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Integrated Practice Units - Quality of Care</a:t>
            </a:r>
          </a:p>
          <a:p>
            <a:pPr marL="1600200" lvl="1" indent="-457200"/>
            <a:r>
              <a:rPr lang="en-US" dirty="0" smtClean="0"/>
              <a:t>Multi-disciplinary </a:t>
            </a:r>
          </a:p>
          <a:p>
            <a:pPr marL="1600200" lvl="1" indent="-457200"/>
            <a:r>
              <a:rPr lang="en-US" dirty="0" smtClean="0"/>
              <a:t>Sub-specialty</a:t>
            </a:r>
          </a:p>
          <a:p>
            <a:pPr marL="1600200" lvl="1" indent="-457200"/>
            <a:r>
              <a:rPr lang="en-US" dirty="0" smtClean="0"/>
              <a:t>Evidence-Based Treatment Algorithms</a:t>
            </a:r>
          </a:p>
          <a:p>
            <a:pPr marL="1600200" lvl="1" indent="-457200"/>
            <a:r>
              <a:rPr lang="en-US" dirty="0" smtClean="0"/>
              <a:t>Care </a:t>
            </a:r>
            <a:r>
              <a:rPr lang="en-US" dirty="0"/>
              <a:t>Continuum from </a:t>
            </a:r>
            <a:r>
              <a:rPr lang="en-US" dirty="0" smtClean="0"/>
              <a:t>Clinic/Hospital/Outpatient </a:t>
            </a:r>
          </a:p>
          <a:p>
            <a:pPr marL="1600200" lvl="1" indent="-457200"/>
            <a:r>
              <a:rPr lang="en-US" dirty="0" smtClean="0"/>
              <a:t>High Volume – Better 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Patient Satisfaction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Outcome Tracking and Quality 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Financial Accountability by Practice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Inter-disciplinary Knowledge Exchange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Structured Incentives for Providers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More Influence on Healthcare System Expenditures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Regional Care Coordination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Center Of Excellence in Consolidated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Adaptability to Changes in Healthcare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NEUROSCIENCE INSTITUTES </a:t>
            </a:r>
            <a:b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POTENTIAL STRENGTHS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321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5767942"/>
            <a:ext cx="1676400" cy="110275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9448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                      </a:t>
            </a:r>
            <a:r>
              <a:rPr lang="en-US" b="1" u="sng" dirty="0" smtClean="0">
                <a:solidFill>
                  <a:srgbClr val="0000FF"/>
                </a:solidFill>
              </a:rPr>
              <a:t>OPERATIONAL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Prioritizing the Mission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Significant Up-Front Investment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Regional Responsibilities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Care Coordination at a Distance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</a:t>
            </a:r>
            <a:r>
              <a:rPr lang="en-US" b="1" u="sng" dirty="0" smtClean="0">
                <a:solidFill>
                  <a:srgbClr val="0000FF"/>
                </a:solidFill>
              </a:rPr>
              <a:t>FINANCIAL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Stimulates Turf Wars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Impact </a:t>
            </a:r>
            <a:r>
              <a:rPr lang="en-US" dirty="0"/>
              <a:t>Upon Community </a:t>
            </a:r>
            <a:r>
              <a:rPr lang="en-US" dirty="0" smtClean="0"/>
              <a:t>Practices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Compensation Transparency Among Providers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Greed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NEUROSCIENCE INSTITUTES</a:t>
            </a:r>
            <a:br>
              <a:rPr lang="en-US" dirty="0"/>
            </a:br>
            <a:r>
              <a:rPr lang="en-US" dirty="0"/>
              <a:t>POTENTIAL </a:t>
            </a:r>
            <a:r>
              <a:rPr lang="en-US" dirty="0" smtClean="0"/>
              <a:t>DETRIMENTS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14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467" y="2768601"/>
            <a:ext cx="609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2622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43334 -0.399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lask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9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884">
            <a:off x="956161" y="1635252"/>
            <a:ext cx="3125163" cy="24241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53548A"/>
          </a:solidFill>
        </p:spPr>
        <p:txBody>
          <a:bodyPr>
            <a:normAutofit/>
          </a:bodyPr>
          <a:lstStyle/>
          <a:p>
            <a:r>
              <a:rPr lang="en-US" dirty="0" smtClean="0"/>
              <a:t>UNIVERSITY OF WASHINGTON AND WWAMI</a:t>
            </a:r>
            <a:br>
              <a:rPr lang="en-US" dirty="0" smtClean="0"/>
            </a:br>
            <a:r>
              <a:rPr lang="en-US" dirty="0" smtClean="0"/>
              <a:t>REGIONAL CARE - STRENGTH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15</a:t>
            </a:fld>
            <a:endParaRPr lang="en-US" dirty="0">
              <a:solidFill>
                <a:srgbClr val="7C6316"/>
              </a:solidFill>
            </a:endParaRPr>
          </a:p>
        </p:txBody>
      </p:sp>
      <p:pic>
        <p:nvPicPr>
          <p:cNvPr id="6" name="Picture 5" descr="WWMI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33801"/>
            <a:ext cx="42672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3915" y="941751"/>
            <a:ext cx="3419503" cy="277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kern="1200" dirty="0" err="1">
                <a:solidFill>
                  <a:srgbClr val="660066"/>
                </a:solidFill>
              </a:rPr>
              <a:t>a</a:t>
            </a:r>
            <a:r>
              <a:rPr lang="en-US" sz="2800" b="1" kern="1200" dirty="0" err="1" smtClean="0">
                <a:solidFill>
                  <a:srgbClr val="660066"/>
                </a:solidFill>
              </a:rPr>
              <a:t>shington</a:t>
            </a:r>
            <a:endParaRPr lang="en-US" sz="2800" b="1" kern="1200" dirty="0" smtClean="0">
              <a:solidFill>
                <a:srgbClr val="660066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kern="1200" dirty="0" smtClean="0">
                <a:solidFill>
                  <a:srgbClr val="660066"/>
                </a:solidFill>
              </a:rPr>
              <a:t>  </a:t>
            </a:r>
            <a:r>
              <a:rPr lang="en-US" sz="2800" b="1" kern="1200" dirty="0" err="1" smtClean="0">
                <a:solidFill>
                  <a:srgbClr val="660066"/>
                </a:solidFill>
              </a:rPr>
              <a:t>yoming</a:t>
            </a:r>
            <a:endParaRPr lang="en-US" sz="2800" b="1" kern="1200" dirty="0" smtClean="0">
              <a:solidFill>
                <a:srgbClr val="660066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kern="1200" dirty="0" smtClean="0">
                <a:solidFill>
                  <a:srgbClr val="660066"/>
                </a:solidFill>
              </a:rPr>
              <a:t>   </a:t>
            </a:r>
            <a:r>
              <a:rPr lang="en-US" sz="2800" b="1" kern="1200" dirty="0" err="1" smtClean="0">
                <a:solidFill>
                  <a:srgbClr val="660066"/>
                </a:solidFill>
              </a:rPr>
              <a:t>laska</a:t>
            </a:r>
            <a:endParaRPr lang="en-US" sz="2800" b="1" kern="1200" dirty="0" smtClean="0">
              <a:solidFill>
                <a:srgbClr val="660066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kern="1200" dirty="0" smtClean="0">
                <a:solidFill>
                  <a:srgbClr val="660066"/>
                </a:solidFill>
              </a:rPr>
              <a:t>      </a:t>
            </a:r>
            <a:r>
              <a:rPr lang="en-US" sz="2800" b="1" kern="1200" dirty="0" err="1" smtClean="0">
                <a:solidFill>
                  <a:srgbClr val="660066"/>
                </a:solidFill>
              </a:rPr>
              <a:t>ontana</a:t>
            </a:r>
            <a:endParaRPr lang="en-US" sz="2800" b="1" kern="1200" dirty="0" smtClean="0">
              <a:solidFill>
                <a:srgbClr val="660066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kern="1200" dirty="0" smtClean="0">
                <a:solidFill>
                  <a:srgbClr val="660066"/>
                </a:solidFill>
              </a:rPr>
              <a:t>      </a:t>
            </a:r>
            <a:r>
              <a:rPr lang="en-US" sz="2800" b="1" kern="1200" dirty="0" err="1" smtClean="0">
                <a:solidFill>
                  <a:srgbClr val="660066"/>
                </a:solidFill>
              </a:rPr>
              <a:t>daho</a:t>
            </a:r>
            <a:endParaRPr lang="en-US" sz="2800" b="1" kern="1200" dirty="0">
              <a:solidFill>
                <a:srgbClr val="66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8174" y="803970"/>
            <a:ext cx="992579" cy="8393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 cap="none" spc="0" dirty="0" smtClean="0">
                <a:ln w="57150" cmpd="sng">
                  <a:solidFill>
                    <a:srgbClr val="66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endParaRPr lang="en-US" sz="5400" b="1" kern="1200" cap="none" spc="0" dirty="0">
              <a:ln w="57150" cmpd="sng">
                <a:solidFill>
                  <a:srgbClr val="660066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3593" y="1499053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 cap="none" spc="0" dirty="0" smtClean="0">
                <a:ln w="57150" cmpd="sng">
                  <a:solidFill>
                    <a:srgbClr val="66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endParaRPr lang="en-US" sz="5400" b="1" kern="1200" cap="none" spc="0" dirty="0">
              <a:ln w="57150" cmpd="sng">
                <a:solidFill>
                  <a:srgbClr val="660066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51300" y="2124670"/>
            <a:ext cx="736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 cap="none" spc="0" dirty="0" smtClean="0">
                <a:ln w="57150" cmpd="sng">
                  <a:solidFill>
                    <a:srgbClr val="66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kern="1200" cap="none" spc="0" dirty="0">
              <a:ln w="57150" cmpd="sng">
                <a:solidFill>
                  <a:srgbClr val="660066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00399" y="2810470"/>
            <a:ext cx="893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 cap="none" spc="0" dirty="0" smtClean="0">
                <a:ln w="57150" cmpd="sng">
                  <a:solidFill>
                    <a:srgbClr val="66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endParaRPr lang="en-US" sz="5400" b="1" kern="1200" cap="none" spc="0" dirty="0">
              <a:ln w="57150" cmpd="sng">
                <a:solidFill>
                  <a:srgbClr val="660066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61485" y="3420070"/>
            <a:ext cx="493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 cap="none" spc="0" dirty="0" smtClean="0">
                <a:ln w="57150" cmpd="sng">
                  <a:solidFill>
                    <a:srgbClr val="66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n-US" sz="5400" b="1" kern="1200" cap="none" spc="0" dirty="0">
              <a:ln w="57150" cmpd="sng">
                <a:solidFill>
                  <a:srgbClr val="660066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3860800" y="39751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7118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16</a:t>
            </a:fld>
            <a:endParaRPr lang="en-US" dirty="0">
              <a:solidFill>
                <a:srgbClr val="7C6316"/>
              </a:solidFill>
            </a:endParaRPr>
          </a:p>
        </p:txBody>
      </p:sp>
      <p:pic>
        <p:nvPicPr>
          <p:cNvPr id="9" name="Picture 8" descr="800px-Alaska_compared_to_the_United_States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" y="990600"/>
            <a:ext cx="9144000" cy="5726430"/>
          </a:xfrm>
          <a:prstGeom prst="rect">
            <a:avLst/>
          </a:prstGeom>
        </p:spPr>
      </p:pic>
      <p:pic>
        <p:nvPicPr>
          <p:cNvPr id="10" name="Picture 9" descr="WWMI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74" r="97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823480"/>
            <a:ext cx="2933647" cy="2740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25908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Alaska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53548A"/>
          </a:solidFill>
        </p:spPr>
        <p:txBody>
          <a:bodyPr>
            <a:normAutofit fontScale="90000"/>
          </a:bodyPr>
          <a:lstStyle/>
          <a:p>
            <a:r>
              <a:rPr lang="en-US" dirty="0"/>
              <a:t>UNIVERSITY OF WASHINGTON AND WWAMI</a:t>
            </a:r>
            <a:br>
              <a:rPr lang="en-US" dirty="0"/>
            </a:br>
            <a:r>
              <a:rPr lang="en-US" dirty="0"/>
              <a:t>REGIONAL CARE </a:t>
            </a:r>
            <a:r>
              <a:rPr lang="en-US" dirty="0" smtClean="0"/>
              <a:t>- CHALLENGE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685800" y="10668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2779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0"/>
              </a:spcBef>
              <a:buClrTx/>
            </a:pPr>
            <a:r>
              <a:rPr lang="en-US" dirty="0" smtClean="0"/>
              <a:t>Unwavering Institutional Commitment</a:t>
            </a:r>
            <a:endParaRPr lang="en-US" dirty="0"/>
          </a:p>
          <a:p>
            <a:pPr marL="457200" lvl="1" indent="-457200">
              <a:spcBef>
                <a:spcPts val="0"/>
              </a:spcBef>
              <a:buClrTx/>
            </a:pPr>
            <a:r>
              <a:rPr lang="en-US" dirty="0"/>
              <a:t>Integrating Multi-Disciplinary </a:t>
            </a:r>
            <a:r>
              <a:rPr lang="en-US" dirty="0" smtClean="0"/>
              <a:t>Care</a:t>
            </a:r>
            <a:endParaRPr lang="en-US" dirty="0"/>
          </a:p>
          <a:p>
            <a:pPr marL="457200" lvl="1" indent="-457200">
              <a:spcBef>
                <a:spcPts val="0"/>
              </a:spcBef>
              <a:buClrTx/>
            </a:pPr>
            <a:r>
              <a:rPr lang="en-US" dirty="0" smtClean="0"/>
              <a:t>Overcoming Detriment from Turf/Competition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762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NEUROSCIENCE INSTITUTES requirements </a:t>
            </a:r>
            <a:b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Summary/Conclusions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17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962399"/>
            <a:ext cx="76962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/>
              </a:rPr>
              <a:t>COMPREHENSIVE REGIONAL QUALITY PATIENT CARE</a:t>
            </a:r>
            <a:endParaRPr lang="en-US" sz="3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352799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 smtClean="0">
                <a:latin typeface="Arial"/>
                <a:cs typeface="Arial"/>
              </a:rPr>
              <a:t>• Defining </a:t>
            </a:r>
            <a:r>
              <a:rPr lang="en-US" sz="3200" dirty="0">
                <a:latin typeface="Arial"/>
                <a:cs typeface="Arial"/>
              </a:rPr>
              <a:t>the Mission</a:t>
            </a: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37215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166687"/>
            <a:ext cx="9296400" cy="7072313"/>
            <a:chOff x="0" y="14287"/>
            <a:chExt cx="9296400" cy="6843713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14287"/>
              <a:ext cx="9296400" cy="6843713"/>
              <a:chOff x="0" y="14287"/>
              <a:chExt cx="9296400" cy="6843713"/>
            </a:xfrm>
          </p:grpSpPr>
          <p:pic>
            <p:nvPicPr>
              <p:cNvPr id="5" name="Picture 4" descr="1280px-Neurosciences_Institute0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4287"/>
                <a:ext cx="9144000" cy="68437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772400" y="533400"/>
                <a:ext cx="15240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FF"/>
                    </a:solidFill>
                  </a:rPr>
                  <a:t>1993</a:t>
                </a:r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81000" y="609600"/>
              <a:ext cx="2438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0000FF"/>
                  </a:solidFill>
                </a:rPr>
                <a:t>Inception</a:t>
              </a:r>
              <a:endParaRPr lang="en-US" sz="3200" b="1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486400"/>
            <a:ext cx="9168772" cy="1524000"/>
          </a:xfr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•</a:t>
            </a:r>
            <a:r>
              <a:rPr lang="en-US" sz="1800" b="1" u="sng" dirty="0" smtClean="0">
                <a:solidFill>
                  <a:schemeClr val="bg1"/>
                </a:solidFill>
              </a:rPr>
              <a:t>1962</a:t>
            </a:r>
            <a:r>
              <a:rPr lang="en-US" sz="1800" b="1" dirty="0" smtClean="0">
                <a:solidFill>
                  <a:schemeClr val="bg1"/>
                </a:solidFill>
              </a:rPr>
              <a:t>   Gerald Edelman organizes NSI working group at Rockefeller University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•</a:t>
            </a:r>
            <a:r>
              <a:rPr lang="en-US" sz="1800" b="1" u="sng" dirty="0" smtClean="0">
                <a:solidFill>
                  <a:schemeClr val="bg1"/>
                </a:solidFill>
              </a:rPr>
              <a:t>1993</a:t>
            </a:r>
            <a:r>
              <a:rPr lang="en-US" sz="1800" b="1" dirty="0" smtClean="0">
                <a:solidFill>
                  <a:schemeClr val="bg1"/>
                </a:solidFill>
              </a:rPr>
              <a:t>   Moves to Scripps in San Diego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•</a:t>
            </a:r>
            <a:r>
              <a:rPr lang="en-US" sz="1800" b="1" u="sng" dirty="0" smtClean="0">
                <a:solidFill>
                  <a:schemeClr val="bg1"/>
                </a:solidFill>
              </a:rPr>
              <a:t>2012</a:t>
            </a:r>
            <a:r>
              <a:rPr lang="en-US" sz="1800" b="1" dirty="0" smtClean="0">
                <a:solidFill>
                  <a:schemeClr val="bg1"/>
                </a:solidFill>
              </a:rPr>
              <a:t>   Assumed by Scripps Research Institute after financial decline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•</a:t>
            </a:r>
            <a:r>
              <a:rPr lang="en-US" sz="1800" b="1" u="sng" dirty="0" smtClean="0">
                <a:solidFill>
                  <a:schemeClr val="bg1"/>
                </a:solidFill>
              </a:rPr>
              <a:t>2000s</a:t>
            </a:r>
            <a:r>
              <a:rPr lang="en-US" sz="1800" b="1" dirty="0" smtClean="0">
                <a:solidFill>
                  <a:schemeClr val="bg1"/>
                </a:solidFill>
              </a:rPr>
              <a:t> Proliferation of Neuroscience Institutes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68634" y="609600"/>
            <a:ext cx="9199934" cy="6400800"/>
            <a:chOff x="-68634" y="609600"/>
            <a:chExt cx="9199934" cy="6096000"/>
          </a:xfrm>
        </p:grpSpPr>
        <p:grpSp>
          <p:nvGrpSpPr>
            <p:cNvPr id="25" name="Group 24"/>
            <p:cNvGrpSpPr/>
            <p:nvPr/>
          </p:nvGrpSpPr>
          <p:grpSpPr>
            <a:xfrm>
              <a:off x="-68634" y="609600"/>
              <a:ext cx="9199934" cy="6096000"/>
              <a:chOff x="-68634" y="762000"/>
              <a:chExt cx="9199934" cy="594360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8634" y="762000"/>
                <a:ext cx="9199934" cy="594360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658393" y="838200"/>
                <a:ext cx="11808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/>
                    </a:solidFill>
                  </a:rPr>
                  <a:t>1998</a:t>
                </a:r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04800" y="762000"/>
              <a:ext cx="28026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chemeClr val="bg1"/>
                  </a:solidFill>
                </a:rPr>
                <a:t>Elaboration</a:t>
              </a:r>
              <a:endParaRPr lang="en-US" sz="36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515286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evolution OF NEUROSCIENCE INSTITUTES</a:t>
            </a:r>
            <a:endParaRPr lang="en-US" sz="36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685800"/>
            <a:ext cx="9336850" cy="6477000"/>
            <a:chOff x="-40450" y="609600"/>
            <a:chExt cx="9336850" cy="6477000"/>
          </a:xfrm>
        </p:grpSpPr>
        <p:grpSp>
          <p:nvGrpSpPr>
            <p:cNvPr id="28" name="Group 27"/>
            <p:cNvGrpSpPr/>
            <p:nvPr/>
          </p:nvGrpSpPr>
          <p:grpSpPr>
            <a:xfrm>
              <a:off x="-40450" y="609600"/>
              <a:ext cx="9336850" cy="6477000"/>
              <a:chOff x="-38100" y="685800"/>
              <a:chExt cx="9184450" cy="61722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-38100" y="685800"/>
                <a:ext cx="9182100" cy="6172200"/>
                <a:chOff x="0" y="685800"/>
                <a:chExt cx="9182100" cy="617220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0" y="685800"/>
                  <a:ext cx="9144000" cy="6172200"/>
                  <a:chOff x="-2438400" y="7543800"/>
                  <a:chExt cx="8965354" cy="5638800"/>
                </a:xfrm>
              </p:grpSpPr>
              <p:pic>
                <p:nvPicPr>
                  <p:cNvPr id="13" name="Picture 12" descr="stripmall-500x289.jpg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438400" y="7543800"/>
                    <a:ext cx="8965354" cy="5638800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sp>
                <p:nvSpPr>
                  <p:cNvPr id="14" name="Rectangle 13"/>
                  <p:cNvSpPr/>
                  <p:nvPr/>
                </p:nvSpPr>
                <p:spPr>
                  <a:xfrm rot="21382199">
                    <a:off x="4094447" y="9223343"/>
                    <a:ext cx="2251032" cy="483144"/>
                  </a:xfrm>
                  <a:prstGeom prst="rect">
                    <a:avLst/>
                  </a:prstGeom>
                  <a:solidFill>
                    <a:srgbClr val="6B6B6B"/>
                  </a:solidFill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lvl1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ct val="120000"/>
                      </a:lnSpc>
                    </a:pPr>
                    <a:endParaRPr lang="en-US" kern="1200" dirty="0">
                      <a:solidFill>
                        <a:srgbClr val="707976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 rot="1548202">
                    <a:off x="3741368" y="9120680"/>
                    <a:ext cx="2700278" cy="79611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  <a:scene3d>
                      <a:camera prst="isometricRightUp"/>
                      <a:lightRig rig="threePt" dir="t"/>
                    </a:scene3d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2800" b="1" kern="1200" dirty="0" smtClean="0">
                        <a:ln w="12700">
                          <a:noFill/>
                          <a:prstDash val="solid"/>
                        </a:ln>
                        <a:solidFill>
                          <a:srgbClr val="550000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Neuroscience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US" sz="2800" b="1" kern="1200" cap="none" spc="0" dirty="0" smtClean="0">
                        <a:ln w="12700">
                          <a:noFill/>
                          <a:prstDash val="solid"/>
                        </a:ln>
                        <a:solidFill>
                          <a:srgbClr val="550000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Institute</a:t>
                    </a:r>
                    <a:endParaRPr lang="en-US" sz="2800" b="1" kern="1200" cap="none" spc="0" dirty="0">
                      <a:ln w="12700">
                        <a:noFill/>
                        <a:prstDash val="solid"/>
                      </a:ln>
                      <a:solidFill>
                        <a:srgbClr val="550000"/>
                      </a:soli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7658100" y="685800"/>
                  <a:ext cx="15240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rgbClr val="0000FF"/>
                      </a:solidFill>
                    </a:rPr>
                    <a:t>2013</a:t>
                  </a:r>
                  <a:endParaRPr lang="en-US" sz="3200" b="1" dirty="0">
                    <a:solidFill>
                      <a:srgbClr val="0000FF"/>
                    </a:solidFill>
                  </a:endParaRPr>
                </a:p>
              </p:txBody>
            </p:sp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347225">
                <a:off x="5964167" y="2587132"/>
                <a:ext cx="736600" cy="587004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347225">
                <a:off x="8862814" y="2452228"/>
                <a:ext cx="283536" cy="520705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76200" y="685800"/>
              <a:ext cx="3124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0000FF"/>
                  </a:solidFill>
                </a:rPr>
                <a:t>Distribution</a:t>
              </a:r>
              <a:endParaRPr lang="en-US" sz="3200" b="1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76200" y="533400"/>
            <a:ext cx="9144000" cy="6324600"/>
            <a:chOff x="0" y="457200"/>
            <a:chExt cx="9144000" cy="6025376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457200"/>
              <a:ext cx="9144000" cy="6025376"/>
              <a:chOff x="0" y="685800"/>
              <a:chExt cx="9144000" cy="602537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838200"/>
                <a:ext cx="9144000" cy="5872976"/>
                <a:chOff x="152400" y="5257801"/>
                <a:chExt cx="9372600" cy="60198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52400" y="5257801"/>
                  <a:ext cx="9372600" cy="6019800"/>
                  <a:chOff x="574081" y="4415468"/>
                  <a:chExt cx="8128000" cy="5794963"/>
                </a:xfrm>
              </p:grpSpPr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b="4938"/>
                  <a:stretch/>
                </p:blipFill>
                <p:spPr>
                  <a:xfrm>
                    <a:off x="574081" y="4415468"/>
                    <a:ext cx="8128000" cy="5794963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sp>
                <p:nvSpPr>
                  <p:cNvPr id="10" name="Isosceles Triangle 9"/>
                  <p:cNvSpPr/>
                  <p:nvPr/>
                </p:nvSpPr>
                <p:spPr>
                  <a:xfrm rot="237982">
                    <a:off x="4449448" y="5067832"/>
                    <a:ext cx="1986996" cy="1445328"/>
                  </a:xfrm>
                  <a:prstGeom prst="triangle">
                    <a:avLst/>
                  </a:prstGeom>
                  <a:solidFill>
                    <a:srgbClr val="1D322E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Isosceles Triangle 10"/>
                  <p:cNvSpPr/>
                  <p:nvPr/>
                </p:nvSpPr>
                <p:spPr>
                  <a:xfrm rot="21374819">
                    <a:off x="2466706" y="5037507"/>
                    <a:ext cx="1934909" cy="1506716"/>
                  </a:xfrm>
                  <a:prstGeom prst="triangle">
                    <a:avLst/>
                  </a:prstGeom>
                  <a:solidFill>
                    <a:srgbClr val="1D322E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 rot="256447">
                  <a:off x="5066712" y="6620684"/>
                  <a:ext cx="1493759" cy="877163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solidFill>
                        <a:schemeClr val="bg1"/>
                      </a:solidFill>
                      <a:latin typeface="Arial"/>
                      <a:cs typeface="Arial"/>
                    </a:rPr>
                    <a:t>NEUROSCIENCE</a:t>
                  </a:r>
                </a:p>
                <a:p>
                  <a:pPr algn="ctr"/>
                  <a:r>
                    <a:rPr lang="en-US" sz="1200" b="1" dirty="0" smtClean="0">
                      <a:solidFill>
                        <a:schemeClr val="bg1"/>
                      </a:solidFill>
                      <a:latin typeface="Arial"/>
                      <a:cs typeface="Arial"/>
                    </a:rPr>
                    <a:t>INSTITUTE</a:t>
                  </a:r>
                </a:p>
                <a:p>
                  <a:pPr algn="ctr"/>
                  <a:r>
                    <a:rPr lang="en-US" sz="1200" b="1" dirty="0" smtClean="0">
                      <a:solidFill>
                        <a:schemeClr val="bg1"/>
                      </a:solidFill>
                      <a:latin typeface="Arial"/>
                      <a:cs typeface="Arial"/>
                    </a:rPr>
                    <a:t>DRIVE-THRU</a:t>
                  </a:r>
                </a:p>
                <a:p>
                  <a:pPr algn="ctr"/>
                  <a:r>
                    <a:rPr lang="en-US" sz="600" b="1" dirty="0" smtClean="0">
                      <a:solidFill>
                        <a:schemeClr val="bg1"/>
                      </a:solidFill>
                      <a:latin typeface="Arial"/>
                      <a:cs typeface="Arial"/>
                    </a:rPr>
                    <a:t>  </a:t>
                  </a:r>
                </a:p>
                <a:p>
                  <a:pPr algn="ctr"/>
                  <a:r>
                    <a:rPr lang="en-US" sz="900" b="1" dirty="0" smtClean="0">
                      <a:solidFill>
                        <a:schemeClr val="bg1"/>
                      </a:solidFill>
                      <a:latin typeface="Arial"/>
                      <a:cs typeface="Arial"/>
                    </a:rPr>
                    <a:t>•</a:t>
                  </a:r>
                  <a:r>
                    <a:rPr lang="en-US" sz="900" b="1" i="1" dirty="0" smtClean="0">
                      <a:solidFill>
                        <a:schemeClr val="bg1"/>
                      </a:solidFill>
                      <a:latin typeface="Arial"/>
                      <a:cs typeface="Arial"/>
                    </a:rPr>
                    <a:t>ESPRESSO</a:t>
                  </a:r>
                  <a:r>
                    <a:rPr lang="en-US" sz="900" b="1" dirty="0" smtClean="0">
                      <a:solidFill>
                        <a:schemeClr val="bg1"/>
                      </a:solidFill>
                      <a:latin typeface="Arial"/>
                      <a:cs typeface="Arial"/>
                    </a:rPr>
                    <a:t>•</a:t>
                  </a:r>
                  <a:endParaRPr lang="en-US" sz="900" b="1" dirty="0">
                    <a:solidFill>
                      <a:schemeClr val="bg1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7620000" y="685800"/>
                <a:ext cx="15240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FF"/>
                    </a:solidFill>
                  </a:rPr>
                  <a:t>2019</a:t>
                </a:r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0" y="685800"/>
              <a:ext cx="3657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0000FF"/>
                  </a:solidFill>
                </a:rPr>
                <a:t>Diversification</a:t>
              </a:r>
              <a:endParaRPr lang="en-US" sz="3200" b="1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74165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1999"/>
          </a:xfrm>
          <a:solidFill>
            <a:srgbClr val="515286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</a:t>
            </a:r>
            <a:r>
              <a:rPr lang="en-US" sz="2800" dirty="0" smtClean="0"/>
              <a:t> IS DRIVING HOSPITALS TO PROMOTE NEUROSCIENCE INSTITUTES?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70171" y="6579789"/>
            <a:ext cx="2873829" cy="2594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400" b="1" i="1" dirty="0" smtClean="0">
                <a:solidFill>
                  <a:srgbClr val="3366FF"/>
                </a:solidFill>
              </a:rPr>
              <a:t>Advisory Board 2018</a:t>
            </a:r>
            <a:endParaRPr lang="en-US" sz="1400" b="1" i="1" dirty="0">
              <a:solidFill>
                <a:srgbClr val="3366FF"/>
              </a:solidFill>
            </a:endParaRPr>
          </a:p>
          <a:p>
            <a:endParaRPr lang="en-US" sz="1400" b="1" i="1" dirty="0">
              <a:solidFill>
                <a:srgbClr val="3366FF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6106724"/>
            <a:ext cx="2495006" cy="49464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MS-DRGs 52-53, 551-552. </a:t>
            </a:r>
          </a:p>
          <a:p>
            <a:r>
              <a:rPr lang="en-US" dirty="0" smtClean="0"/>
              <a:t>MS-DRGs 61-69.</a:t>
            </a:r>
          </a:p>
          <a:p>
            <a:r>
              <a:rPr lang="en-US" dirty="0" smtClean="0"/>
              <a:t>MS-DRGs 56-57. </a:t>
            </a:r>
          </a:p>
          <a:p>
            <a:r>
              <a:rPr lang="en-US" dirty="0" smtClean="0"/>
              <a:t>MS-DRGs 20-27, 31-33, 614-615.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1066800"/>
            <a:ext cx="8534400" cy="4751223"/>
            <a:chOff x="228600" y="1066800"/>
            <a:chExt cx="8534400" cy="4751223"/>
          </a:xfrm>
        </p:grpSpPr>
        <p:cxnSp>
          <p:nvCxnSpPr>
            <p:cNvPr id="9" name="Straight Arrow Connector 8"/>
            <p:cNvCxnSpPr/>
            <p:nvPr/>
          </p:nvCxnSpPr>
          <p:spPr bwMode="gray">
            <a:xfrm>
              <a:off x="764742" y="5818023"/>
              <a:ext cx="7614517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miter lim="800000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 bwMode="gray">
            <a:xfrm>
              <a:off x="1066800" y="4038600"/>
              <a:ext cx="1447800" cy="4396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714"/>
                </a:spcBef>
              </a:pPr>
              <a:r>
                <a:rPr lang="en-US" sz="1400" i="1" dirty="0"/>
                <a:t>Low Profitability,</a:t>
              </a:r>
              <a:br>
                <a:rPr lang="en-US" sz="1400" i="1" dirty="0"/>
              </a:br>
              <a:r>
                <a:rPr lang="en-US" sz="1400" i="1" dirty="0"/>
                <a:t>High Volume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27232" y="2252372"/>
              <a:ext cx="7689539" cy="3478111"/>
              <a:chOff x="727232" y="2252372"/>
              <a:chExt cx="7689539" cy="3478111"/>
            </a:xfrm>
          </p:grpSpPr>
          <p:graphicFrame>
            <p:nvGraphicFramePr>
              <p:cNvPr id="13" name="Chart 12"/>
              <p:cNvGraphicFramePr/>
              <p:nvPr>
                <p:extLst>
                  <p:ext uri="{D42A27DB-BD31-4B8C-83A1-F6EECF244321}">
                    <p14:modId xmlns:p14="http://schemas.microsoft.com/office/powerpoint/2010/main" val="1885784193"/>
                  </p:ext>
                </p:extLst>
              </p:nvPr>
            </p:nvGraphicFramePr>
            <p:xfrm>
              <a:off x="727232" y="2252372"/>
              <a:ext cx="7689539" cy="314563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4" name="TextBox 1"/>
              <p:cNvSpPr txBox="1"/>
              <p:nvPr/>
            </p:nvSpPr>
            <p:spPr bwMode="gray">
              <a:xfrm>
                <a:off x="963043" y="5330372"/>
                <a:ext cx="1400339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714"/>
                  </a:spcBef>
                </a:pPr>
                <a:r>
                  <a:rPr lang="en-US" sz="1300" b="1" i="1" dirty="0">
                    <a:solidFill>
                      <a:schemeClr val="tx2"/>
                    </a:solidFill>
                  </a:rPr>
                  <a:t>Medical Spine</a:t>
                </a:r>
                <a:r>
                  <a:rPr lang="en-US" sz="1300" b="1" i="1" baseline="30000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15" name="TextBox 2"/>
              <p:cNvSpPr txBox="1"/>
              <p:nvPr/>
            </p:nvSpPr>
            <p:spPr bwMode="gray">
              <a:xfrm>
                <a:off x="2394732" y="5323420"/>
                <a:ext cx="1400339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714"/>
                  </a:spcBef>
                </a:pPr>
                <a:r>
                  <a:rPr lang="en-US" sz="1300" b="1" i="1" dirty="0" smtClean="0">
                    <a:solidFill>
                      <a:schemeClr val="tx2"/>
                    </a:solidFill>
                  </a:rPr>
                  <a:t>Medical Stroke</a:t>
                </a:r>
                <a:r>
                  <a:rPr lang="en-US" sz="1300" b="1" i="1" baseline="30000" dirty="0" smtClean="0">
                    <a:solidFill>
                      <a:schemeClr val="tx2"/>
                    </a:solidFill>
                  </a:rPr>
                  <a:t>2</a:t>
                </a:r>
                <a:endParaRPr lang="en-US" sz="1300" b="1" i="1" baseline="30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" name="TextBox 3"/>
              <p:cNvSpPr txBox="1"/>
              <p:nvPr/>
            </p:nvSpPr>
            <p:spPr bwMode="gray">
              <a:xfrm>
                <a:off x="3865671" y="5330372"/>
                <a:ext cx="1400339" cy="400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714"/>
                  </a:spcBef>
                </a:pPr>
                <a:r>
                  <a:rPr lang="en-US" sz="1300" b="1" i="1" dirty="0">
                    <a:solidFill>
                      <a:schemeClr val="tx2"/>
                    </a:solidFill>
                  </a:rPr>
                  <a:t>Degenerative Disorders</a:t>
                </a:r>
                <a:r>
                  <a:rPr lang="en-US" sz="1300" b="1" i="1" baseline="30000" dirty="0">
                    <a:solidFill>
                      <a:schemeClr val="tx2"/>
                    </a:solidFill>
                  </a:rPr>
                  <a:t>3</a:t>
                </a:r>
              </a:p>
            </p:txBody>
          </p:sp>
          <p:sp>
            <p:nvSpPr>
              <p:cNvPr id="17" name="TextBox 4"/>
              <p:cNvSpPr txBox="1"/>
              <p:nvPr/>
            </p:nvSpPr>
            <p:spPr bwMode="gray">
              <a:xfrm>
                <a:off x="5318262" y="5330372"/>
                <a:ext cx="1400339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714"/>
                  </a:spcBef>
                </a:pPr>
                <a:r>
                  <a:rPr lang="en-US" sz="1300" b="1" i="1" dirty="0">
                    <a:solidFill>
                      <a:srgbClr val="FF0000"/>
                    </a:solidFill>
                  </a:rPr>
                  <a:t>Brain Surgery</a:t>
                </a:r>
                <a:r>
                  <a:rPr lang="en-US" sz="1300" b="1" i="1" baseline="30000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18" name="TextBox 5"/>
              <p:cNvSpPr txBox="1"/>
              <p:nvPr/>
            </p:nvSpPr>
            <p:spPr bwMode="gray">
              <a:xfrm>
                <a:off x="6802395" y="5330372"/>
                <a:ext cx="1400339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714"/>
                  </a:spcBef>
                </a:pPr>
                <a:r>
                  <a:rPr lang="en-US" sz="1300" b="1" i="1" dirty="0">
                    <a:solidFill>
                      <a:srgbClr val="FF0000"/>
                    </a:solidFill>
                  </a:rPr>
                  <a:t>Spinal Fusion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 bwMode="gray">
            <a:xfrm>
              <a:off x="228600" y="1447800"/>
              <a:ext cx="3887507" cy="5378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714"/>
                </a:spcBef>
              </a:pPr>
              <a:r>
                <a:rPr lang="en-US" sz="1600" b="1" dirty="0"/>
                <a:t>Neuroscience Per-Case Financials</a:t>
              </a:r>
            </a:p>
            <a:p>
              <a:pPr>
                <a:spcBef>
                  <a:spcPts val="714"/>
                </a:spcBef>
              </a:pPr>
              <a:r>
                <a:rPr lang="en-US" sz="1300" i="1" dirty="0"/>
                <a:t>Inpatient, National Medicare Averages</a:t>
              </a:r>
            </a:p>
          </p:txBody>
        </p:sp>
        <p:sp>
          <p:nvSpPr>
            <p:cNvPr id="20" name="Oval 19"/>
            <p:cNvSpPr/>
            <p:nvPr/>
          </p:nvSpPr>
          <p:spPr bwMode="gray">
            <a:xfrm>
              <a:off x="5388428" y="3029857"/>
              <a:ext cx="1324429" cy="780143"/>
            </a:xfrm>
            <a:prstGeom prst="ellipse">
              <a:avLst/>
            </a:prstGeom>
            <a:noFill/>
            <a:ln w="28575" cmpd="sng">
              <a:solidFill>
                <a:srgbClr val="CF0A2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30622" tIns="65311" rIns="130622" bIns="653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714"/>
                </a:spcBef>
              </a:pPr>
              <a:endParaRPr lang="en-US" sz="1400" dirty="0" err="1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0" y="1066800"/>
              <a:ext cx="4191000" cy="1200329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CRANIAL SURGERY AND SPINE ARE AMONG THE HIGHEST AVERAGE PER-CASE CONTRIBUTION MARGIN</a:t>
              </a:r>
              <a:endParaRPr lang="en-US" dirty="0">
                <a:solidFill>
                  <a:srgbClr val="FF00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31" name="Straight Connector 30"/>
            <p:cNvCxnSpPr>
              <a:endCxn id="20" idx="0"/>
            </p:cNvCxnSpPr>
            <p:nvPr/>
          </p:nvCxnSpPr>
          <p:spPr>
            <a:xfrm flipH="1">
              <a:off x="6050643" y="2286000"/>
              <a:ext cx="578757" cy="743857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>
            <a:off x="7086600" y="2286000"/>
            <a:ext cx="533400" cy="3810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 bwMode="gray">
          <a:xfrm>
            <a:off x="6858000" y="2667000"/>
            <a:ext cx="1324429" cy="780143"/>
          </a:xfrm>
          <a:prstGeom prst="ellipse">
            <a:avLst/>
          </a:prstGeom>
          <a:noFill/>
          <a:ln w="28575" cmpd="sng">
            <a:solidFill>
              <a:srgbClr val="CF0A2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2" tIns="65311" rIns="130622" bIns="653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00" dirty="0" err="1">
              <a:solidFill>
                <a:schemeClr val="bg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165100" y="762000"/>
            <a:ext cx="9309100" cy="5791200"/>
            <a:chOff x="-4343400" y="-2057400"/>
            <a:chExt cx="9309100" cy="5791200"/>
          </a:xfrm>
        </p:grpSpPr>
        <p:sp>
          <p:nvSpPr>
            <p:cNvPr id="37" name="Rectangle 36"/>
            <p:cNvSpPr/>
            <p:nvPr/>
          </p:nvSpPr>
          <p:spPr>
            <a:xfrm>
              <a:off x="-4343400" y="-2057400"/>
              <a:ext cx="9296400" cy="579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-4191000" y="-1981200"/>
              <a:ext cx="9156700" cy="5423933"/>
              <a:chOff x="152400" y="888999"/>
              <a:chExt cx="9156700" cy="542393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276600" y="5943600"/>
                <a:ext cx="4343400" cy="369332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Arial Black"/>
                    <a:cs typeface="Arial Black"/>
                  </a:rPr>
                  <a:t>ESPECIALLY NEUROSURGERY</a:t>
                </a:r>
                <a:endParaRPr lang="en-US" dirty="0">
                  <a:solidFill>
                    <a:srgbClr val="FF0000"/>
                  </a:solidFill>
                  <a:latin typeface="Arial Black"/>
                  <a:cs typeface="Arial Black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52400" y="888999"/>
                <a:ext cx="9156700" cy="5054601"/>
                <a:chOff x="152400" y="888999"/>
                <a:chExt cx="9156700" cy="5054601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1708" b="5973"/>
                <a:stretch/>
              </p:blipFill>
              <p:spPr>
                <a:xfrm>
                  <a:off x="152400" y="1981200"/>
                  <a:ext cx="9144000" cy="3869267"/>
                </a:xfrm>
                <a:prstGeom prst="rect">
                  <a:avLst/>
                </a:prstGeom>
              </p:spPr>
            </p:pic>
            <p:sp>
              <p:nvSpPr>
                <p:cNvPr id="3" name="TextBox 2"/>
                <p:cNvSpPr txBox="1"/>
                <p:nvPr/>
              </p:nvSpPr>
              <p:spPr>
                <a:xfrm>
                  <a:off x="165100" y="888999"/>
                  <a:ext cx="9144000" cy="707886"/>
                </a:xfrm>
                <a:prstGeom prst="rect">
                  <a:avLst/>
                </a:prstGeom>
                <a:solidFill>
                  <a:schemeClr val="bg1"/>
                </a:solidFill>
                <a:ln w="38100" cmpd="sng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rgbClr val="FF0000"/>
                      </a:solidFill>
                      <a:latin typeface="Arial Black"/>
                      <a:cs typeface="Arial Black"/>
                    </a:rPr>
                    <a:t>NEUROSCIENCES ARE THE FASTEST GROWING SERVICE LINE FOR INPATIENT ADMISSIONS 2016-2021</a:t>
                  </a:r>
                  <a:endParaRPr lang="en-US" sz="2000" dirty="0">
                    <a:solidFill>
                      <a:srgbClr val="FF0000"/>
                    </a:solidFill>
                    <a:latin typeface="Arial Black"/>
                    <a:cs typeface="Arial Black"/>
                  </a:endParaRPr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>
                  <a:off x="7086600" y="1600200"/>
                  <a:ext cx="444500" cy="1422399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4495800" y="2743200"/>
                  <a:ext cx="304800" cy="3200400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1" name="Picture 10" descr="IF-AD361_CASH_O_M_201712011556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24200"/>
            <a:ext cx="2740699" cy="18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2741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32222 L 0.00017 -0.077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870200" y="-685800"/>
            <a:ext cx="3505200" cy="3505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ank Gothic"/>
                <a:cs typeface="Bank Gothic"/>
              </a:rPr>
              <a:t>PATHOLOGY</a:t>
            </a:r>
            <a:endParaRPr lang="en-US" sz="2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Bank Gothic"/>
              <a:cs typeface="Bank Gothic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44900" y="4648200"/>
            <a:ext cx="3505200" cy="3505200"/>
          </a:xfrm>
          <a:prstGeom prst="ellipse">
            <a:avLst/>
          </a:prstGeom>
          <a:solidFill>
            <a:schemeClr val="accent4">
              <a:lumMod val="75000"/>
              <a:alpha val="77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ank Gothic"/>
                <a:cs typeface="Bank Gothic"/>
              </a:rPr>
              <a:t>NEUROLOGY</a:t>
            </a:r>
            <a:endParaRPr lang="en-US" sz="2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Bank Gothic"/>
              <a:cs typeface="Bank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762000"/>
            <a:ext cx="3505200" cy="3505200"/>
          </a:xfrm>
          <a:prstGeom prst="ellipse">
            <a:avLst/>
          </a:prstGeom>
          <a:solidFill>
            <a:schemeClr val="accent2">
              <a:alpha val="86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ank Gothic"/>
                <a:cs typeface="Bank Gothic"/>
              </a:rPr>
              <a:t>ORTHOPEDICS</a:t>
            </a:r>
            <a:endParaRPr lang="en-US" sz="20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Bank Gothic"/>
              <a:cs typeface="Bank Gothic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4200" y="3810000"/>
            <a:ext cx="3505200" cy="3505200"/>
          </a:xfrm>
          <a:prstGeom prst="ellipse">
            <a:avLst/>
          </a:prstGeom>
          <a:solidFill>
            <a:schemeClr val="accent6">
              <a:lumMod val="75000"/>
              <a:alpha val="79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ank Gothic"/>
                <a:cs typeface="Bank Gothic"/>
              </a:rPr>
              <a:t>RADIOLOGY</a:t>
            </a:r>
            <a:endParaRPr lang="en-US" sz="2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Bank Gothic"/>
              <a:cs typeface="Bank Gothic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19800" y="2743200"/>
            <a:ext cx="3505200" cy="35052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ank Gothic"/>
                <a:cs typeface="Bank Gothic"/>
              </a:rPr>
              <a:t>MEDICINE</a:t>
            </a:r>
            <a:endParaRPr lang="en-US" sz="2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Bank Gothic"/>
              <a:cs typeface="Bank Gothic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38800" y="457200"/>
            <a:ext cx="3505200" cy="3505200"/>
          </a:xfrm>
          <a:prstGeom prst="ellipse">
            <a:avLst/>
          </a:prstGeom>
          <a:solidFill>
            <a:schemeClr val="accent3">
              <a:lumMod val="75000"/>
              <a:alpha val="61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ank Gothic"/>
                <a:cs typeface="Bank Gothic"/>
              </a:rPr>
              <a:t>PEDIATRICS</a:t>
            </a:r>
            <a:endParaRPr lang="en-US" sz="2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Bank Gothic"/>
              <a:cs typeface="Bank Gothic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48000" y="2286000"/>
            <a:ext cx="3733800" cy="3657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8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83000"/>
                </a:schemeClr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ank Gothic"/>
                <a:cs typeface="Bank Gothic"/>
              </a:rPr>
              <a:t>NEUROSURGERY</a:t>
            </a:r>
            <a:endParaRPr lang="en-US" sz="20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Bank Gothic"/>
              <a:cs typeface="Bank Gothic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5354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EVOLvIng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MODELS FOR PATIENT CARE</a:t>
            </a:r>
            <a:b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Traditional NEUROSURGICAL Academic  Model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7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-76200"/>
            <a:ext cx="9105900" cy="965200"/>
          </a:xfrm>
          <a:ln/>
        </p:spPr>
        <p:txBody>
          <a:bodyPr rIns="81279"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NEUROSURGERY Subspecialty 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Model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2700" y="-12700"/>
            <a:ext cx="9105900" cy="762000"/>
          </a:xfrm>
          <a:prstGeom prst="rect">
            <a:avLst/>
          </a:prstGeom>
          <a:solidFill>
            <a:srgbClr val="53548A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81279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3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INTEGRATED PRACTICE Model</a:t>
            </a:r>
            <a:endParaRPr lang="en-US" sz="36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12603" y="1678467"/>
            <a:ext cx="3817565" cy="3849010"/>
            <a:chOff x="2612603" y="1678467"/>
            <a:chExt cx="3817565" cy="3849010"/>
          </a:xfrm>
          <a:effectLst/>
        </p:grpSpPr>
        <p:sp>
          <p:nvSpPr>
            <p:cNvPr id="2" name="TextBox 1"/>
            <p:cNvSpPr txBox="1"/>
            <p:nvPr/>
          </p:nvSpPr>
          <p:spPr>
            <a:xfrm rot="18390870">
              <a:off x="2706597" y="2275922"/>
              <a:ext cx="986452" cy="31403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20000"/>
                      <a:lumOff val="80000"/>
                      <a:alpha val="72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HYBRIDS</a:t>
              </a:r>
              <a:endParaRPr lang="en-US" sz="1400" b="1" dirty="0">
                <a:solidFill>
                  <a:schemeClr val="accent6">
                    <a:lumMod val="20000"/>
                    <a:lumOff val="80000"/>
                    <a:alpha val="72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3079725">
              <a:off x="2276392" y="4136179"/>
              <a:ext cx="986452" cy="31403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20000"/>
                      <a:lumOff val="80000"/>
                      <a:alpha val="72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HYBRIDS</a:t>
              </a:r>
              <a:endParaRPr lang="en-US" sz="1400" b="1" dirty="0">
                <a:solidFill>
                  <a:schemeClr val="accent6">
                    <a:lumMod val="20000"/>
                    <a:lumOff val="80000"/>
                    <a:alpha val="72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3362429">
              <a:off x="5779927" y="2778193"/>
              <a:ext cx="986452" cy="31403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20000"/>
                      <a:lumOff val="80000"/>
                      <a:alpha val="72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HYBRIDS</a:t>
              </a:r>
              <a:endParaRPr lang="en-US" sz="1400" b="1" dirty="0">
                <a:solidFill>
                  <a:schemeClr val="accent6">
                    <a:lumMod val="20000"/>
                    <a:lumOff val="80000"/>
                    <a:alpha val="72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62642">
              <a:off x="4480955" y="1678467"/>
              <a:ext cx="986452" cy="31403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20000"/>
                      <a:lumOff val="80000"/>
                      <a:alpha val="72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HYBRIDS</a:t>
              </a:r>
              <a:endParaRPr lang="en-US" sz="1400" b="1" dirty="0">
                <a:solidFill>
                  <a:schemeClr val="accent6">
                    <a:lumMod val="20000"/>
                    <a:lumOff val="80000"/>
                    <a:alpha val="72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091593">
              <a:off x="3669267" y="5213447"/>
              <a:ext cx="986452" cy="31403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20000"/>
                      <a:lumOff val="80000"/>
                      <a:alpha val="72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HYBRIDS</a:t>
              </a:r>
              <a:endParaRPr lang="en-US" sz="1400" b="1" dirty="0">
                <a:solidFill>
                  <a:schemeClr val="accent6">
                    <a:lumMod val="20000"/>
                    <a:lumOff val="80000"/>
                    <a:alpha val="72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8820124">
              <a:off x="5336650" y="4727775"/>
              <a:ext cx="986452" cy="31403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20000"/>
                      <a:lumOff val="80000"/>
                      <a:alpha val="72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HYBRIDS</a:t>
              </a:r>
              <a:endParaRPr lang="en-US" sz="1400" b="1" dirty="0">
                <a:solidFill>
                  <a:schemeClr val="accent6">
                    <a:lumMod val="20000"/>
                    <a:lumOff val="80000"/>
                    <a:alpha val="72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6" name="Oval 189"/>
          <p:cNvSpPr>
            <a:spLocks noChangeArrowheads="1"/>
          </p:cNvSpPr>
          <p:nvPr/>
        </p:nvSpPr>
        <p:spPr bwMode="auto">
          <a:xfrm rot="1375375">
            <a:off x="1391912" y="1447335"/>
            <a:ext cx="3259138" cy="2239963"/>
          </a:xfrm>
          <a:prstGeom prst="ellipse">
            <a:avLst/>
          </a:prstGeom>
          <a:gradFill rotWithShape="0">
            <a:gsLst>
              <a:gs pos="0">
                <a:srgbClr val="FF0000">
                  <a:alpha val="60001"/>
                </a:srgbClr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FFF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ENDOVASCULAR</a:t>
            </a:r>
          </a:p>
          <a:p>
            <a:pPr algn="ctr"/>
            <a:r>
              <a:rPr lang="en-US" sz="2000" b="1" dirty="0">
                <a:solidFill>
                  <a:srgbClr val="FFF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NEUROSURGERY</a:t>
            </a:r>
          </a:p>
        </p:txBody>
      </p:sp>
      <p:sp>
        <p:nvSpPr>
          <p:cNvPr id="7" name="Oval 190"/>
          <p:cNvSpPr>
            <a:spLocks noChangeArrowheads="1"/>
          </p:cNvSpPr>
          <p:nvPr/>
        </p:nvSpPr>
        <p:spPr bwMode="auto">
          <a:xfrm rot="17148940">
            <a:off x="3529132" y="930275"/>
            <a:ext cx="3259138" cy="2160588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chemeClr val="accent2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F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COMPLEX SPINE</a:t>
            </a:r>
            <a:endParaRPr lang="en-US" sz="2400" b="1" dirty="0">
              <a:solidFill>
                <a:srgbClr val="FFFB1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Oval 192"/>
          <p:cNvSpPr>
            <a:spLocks noChangeArrowheads="1"/>
          </p:cNvSpPr>
          <p:nvPr/>
        </p:nvSpPr>
        <p:spPr bwMode="auto">
          <a:xfrm rot="20594637">
            <a:off x="5287313" y="1946278"/>
            <a:ext cx="3340100" cy="2160588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E4909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SURGICAL</a:t>
            </a:r>
          </a:p>
          <a:p>
            <a:pPr algn="ctr"/>
            <a:r>
              <a:rPr lang="en-US" sz="2800" b="1" dirty="0">
                <a:solidFill>
                  <a:srgbClr val="FFF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EPILEPSY</a:t>
            </a:r>
          </a:p>
        </p:txBody>
      </p:sp>
      <p:sp>
        <p:nvSpPr>
          <p:cNvPr id="9" name="Oval 188"/>
          <p:cNvSpPr>
            <a:spLocks noChangeArrowheads="1"/>
          </p:cNvSpPr>
          <p:nvPr/>
        </p:nvSpPr>
        <p:spPr bwMode="auto">
          <a:xfrm rot="2127924">
            <a:off x="4484800" y="3645863"/>
            <a:ext cx="3490913" cy="233997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3890A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BRAIN TUMOR</a:t>
            </a:r>
          </a:p>
          <a:p>
            <a:pPr algn="ctr"/>
            <a:r>
              <a:rPr lang="en-US" sz="2800" b="1">
                <a:solidFill>
                  <a:srgbClr val="FFF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INSTITUTE</a:t>
            </a:r>
          </a:p>
        </p:txBody>
      </p:sp>
      <p:sp>
        <p:nvSpPr>
          <p:cNvPr id="10" name="Oval 191"/>
          <p:cNvSpPr>
            <a:spLocks noChangeArrowheads="1"/>
          </p:cNvSpPr>
          <p:nvPr/>
        </p:nvSpPr>
        <p:spPr bwMode="auto">
          <a:xfrm rot="5687887">
            <a:off x="2764125" y="4547141"/>
            <a:ext cx="3340100" cy="2160588"/>
          </a:xfrm>
          <a:prstGeom prst="ellipse">
            <a:avLst/>
          </a:prstGeom>
          <a:gradFill rotWithShape="0">
            <a:gsLst>
              <a:gs pos="0">
                <a:srgbClr val="FF0066"/>
              </a:gs>
              <a:gs pos="100000">
                <a:srgbClr val="800080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FUNCTIONAL &amp;</a:t>
            </a:r>
          </a:p>
          <a:p>
            <a:pPr algn="ctr"/>
            <a:r>
              <a:rPr lang="en-US" sz="2400" b="1" dirty="0">
                <a:solidFill>
                  <a:srgbClr val="FFF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RESTORATIVE</a:t>
            </a:r>
          </a:p>
        </p:txBody>
      </p:sp>
      <p:sp>
        <p:nvSpPr>
          <p:cNvPr id="12" name="Oval 193"/>
          <p:cNvSpPr>
            <a:spLocks noChangeArrowheads="1"/>
          </p:cNvSpPr>
          <p:nvPr/>
        </p:nvSpPr>
        <p:spPr bwMode="auto">
          <a:xfrm rot="20240933">
            <a:off x="1066800" y="3442117"/>
            <a:ext cx="3340100" cy="2160588"/>
          </a:xfrm>
          <a:prstGeom prst="ellipse">
            <a:avLst/>
          </a:prstGeom>
          <a:solidFill>
            <a:schemeClr val="accent2">
              <a:alpha val="60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F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PEDIATRIC</a:t>
            </a:r>
          </a:p>
          <a:p>
            <a:pPr algn="ctr"/>
            <a:r>
              <a:rPr lang="en-US" sz="2400" b="1" dirty="0" smtClean="0">
                <a:solidFill>
                  <a:srgbClr val="FFF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NEUROSCIENCES</a:t>
            </a:r>
            <a:endParaRPr lang="en-US" sz="2400" b="1" dirty="0">
              <a:solidFill>
                <a:srgbClr val="FFFB1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PROMOTING HYBRID PRACICES IN NEUROSURGERY</a:t>
            </a:r>
            <a:b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AANS NEUROENDOVASCULAR TASK FORCE - 1997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0" y="990600"/>
            <a:ext cx="6451600" cy="5105400"/>
          </a:xfr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• 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Establish term “</a:t>
            </a:r>
            <a:r>
              <a:rPr lang="en-US" sz="2000" b="1" i="1" dirty="0" err="1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Neuroendovascular</a:t>
            </a:r>
            <a:r>
              <a:rPr lang="en-US" sz="2000" b="1" i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Surgery</a:t>
            </a:r>
            <a:r>
              <a:rPr lang="en-US" sz="2000" b="1" i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”</a:t>
            </a:r>
          </a:p>
          <a:p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• 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Neurosurgery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program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directors;</a:t>
            </a:r>
          </a:p>
          <a:p>
            <a:pPr lvl="1"/>
            <a:r>
              <a:rPr lang="en-US" sz="18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Appoint INR faculty to Neurosurgery departments</a:t>
            </a:r>
          </a:p>
          <a:p>
            <a:pPr lvl="1"/>
            <a:r>
              <a:rPr lang="en-US" sz="1800" b="1" dirty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R</a:t>
            </a:r>
            <a:r>
              <a:rPr lang="en-US" sz="18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equired NS resident training in angiography</a:t>
            </a:r>
          </a:p>
          <a:p>
            <a:pPr lvl="1"/>
            <a:r>
              <a:rPr lang="en-US" sz="18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Allow </a:t>
            </a:r>
            <a:r>
              <a:rPr lang="en-US" sz="1800" b="1" dirty="0" err="1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infolded</a:t>
            </a:r>
            <a:r>
              <a:rPr lang="en-US" sz="18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 </a:t>
            </a:r>
            <a:r>
              <a:rPr lang="en-US" sz="1800" b="1" dirty="0" err="1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Neuroendovascular</a:t>
            </a:r>
            <a:r>
              <a:rPr lang="en-US" sz="18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 fellowships</a:t>
            </a:r>
          </a:p>
          <a:p>
            <a:pPr lvl="1"/>
            <a:r>
              <a:rPr lang="en-US" sz="18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Distribute procedure income across specialties</a:t>
            </a:r>
          </a:p>
          <a:p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• 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Promote ACGME </a:t>
            </a:r>
            <a:r>
              <a:rPr lang="en-US" sz="2000" b="1" dirty="0" err="1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Neuroendovascular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 accreditation</a:t>
            </a:r>
          </a:p>
          <a:p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•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C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ourses in </a:t>
            </a:r>
            <a:r>
              <a:rPr lang="en-US" sz="2000" b="1" dirty="0" err="1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Neuroendovascular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 techniques</a:t>
            </a:r>
          </a:p>
          <a:p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• 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Invite ASITN members to join CV Section</a:t>
            </a:r>
          </a:p>
          <a:p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• 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Promote Stroke Center Development</a:t>
            </a:r>
          </a:p>
          <a:p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• 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Develop marketing programs</a:t>
            </a:r>
          </a:p>
          <a:p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•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latin typeface="Calibri"/>
                <a:cs typeface="Calibri"/>
              </a:rPr>
              <a:t>Develop multi-specialty guidelines </a:t>
            </a:r>
            <a:endParaRPr lang="en-US" sz="2000" b="1" dirty="0">
              <a:ln>
                <a:solidFill>
                  <a:schemeClr val="bg1"/>
                </a:solidFill>
              </a:ln>
              <a:latin typeface="Calibri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76901" y="1066800"/>
            <a:ext cx="3390899" cy="4648200"/>
            <a:chOff x="6297213" y="2209801"/>
            <a:chExt cx="3162382" cy="4440070"/>
          </a:xfrm>
        </p:grpSpPr>
        <p:sp>
          <p:nvSpPr>
            <p:cNvPr id="12" name="TextBox 11"/>
            <p:cNvSpPr txBox="1"/>
            <p:nvPr/>
          </p:nvSpPr>
          <p:spPr>
            <a:xfrm>
              <a:off x="7082155" y="3871794"/>
              <a:ext cx="2377440" cy="17345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F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ramework for Neurosurgery involvement with </a:t>
              </a:r>
              <a:r>
                <a:rPr lang="en-US" sz="1600" b="1" dirty="0" err="1" smtClean="0">
                  <a:solidFill>
                    <a:schemeClr val="tx2">
                      <a:lumMod val="75000"/>
                    </a:schemeClr>
                  </a:solidFill>
                </a:rPr>
                <a:t>neuroendovascular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 procedures and 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multi-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disciplinary stroke care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6297213" y="2209801"/>
              <a:ext cx="817245" cy="4440070"/>
            </a:xfrm>
            <a:prstGeom prst="rightBrace">
              <a:avLst/>
            </a:prstGeom>
            <a:ln w="285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15000" y="5929346"/>
            <a:ext cx="3238276" cy="937121"/>
            <a:chOff x="2680607" y="248591"/>
            <a:chExt cx="6371855" cy="1670576"/>
          </a:xfrm>
          <a:solidFill>
            <a:srgbClr val="F2ECC2"/>
          </a:solidFill>
        </p:grpSpPr>
        <p:pic>
          <p:nvPicPr>
            <p:cNvPr id="8" name="Picture 7" descr="NES Task Force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59"/>
            <a:stretch/>
          </p:blipFill>
          <p:spPr>
            <a:xfrm>
              <a:off x="2680607" y="248591"/>
              <a:ext cx="6234793" cy="163007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aans logo.tif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36"/>
            <a:stretch/>
          </p:blipFill>
          <p:spPr>
            <a:xfrm>
              <a:off x="7056471" y="1083187"/>
              <a:ext cx="1211939" cy="778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980594" y="1425370"/>
              <a:ext cx="1071868" cy="4937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1997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8587989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17526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Establishment of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CLEVELAND CLINIC 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Integrated Multi-Specialty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CV Center (2001)</a:t>
            </a:r>
            <a:endParaRPr lang="en-US" sz="36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88850" y="1676400"/>
            <a:ext cx="4787950" cy="2971800"/>
            <a:chOff x="4584650" y="2743200"/>
            <a:chExt cx="4787950" cy="2971800"/>
          </a:xfrm>
        </p:grpSpPr>
        <p:sp>
          <p:nvSpPr>
            <p:cNvPr id="714" name="Rectangle 25"/>
            <p:cNvSpPr>
              <a:spLocks/>
            </p:cNvSpPr>
            <p:nvPr/>
          </p:nvSpPr>
          <p:spPr bwMode="auto">
            <a:xfrm>
              <a:off x="4694011" y="2743200"/>
              <a:ext cx="41148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 algn="ctr"/>
              <a:r>
                <a:rPr 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• MULTI-DISCIPLINARY UNIT</a:t>
              </a:r>
            </a:p>
            <a:p>
              <a:pPr marL="39688" algn="ctr"/>
              <a:r>
                <a:rPr 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• HYBRID PROVIDERS ACROSS SPECIALTIES</a:t>
              </a:r>
              <a:endPara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4" name="Oval 2"/>
            <p:cNvSpPr>
              <a:spLocks/>
            </p:cNvSpPr>
            <p:nvPr/>
          </p:nvSpPr>
          <p:spPr bwMode="auto">
            <a:xfrm>
              <a:off x="5752512" y="3442049"/>
              <a:ext cx="2851746" cy="2073088"/>
            </a:xfrm>
            <a:prstGeom prst="ellipse">
              <a:avLst/>
            </a:prstGeom>
            <a:noFill/>
            <a:ln w="134938" cap="flat">
              <a:solidFill>
                <a:srgbClr val="B5006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700"/>
            </a:p>
          </p:txBody>
        </p:sp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5732143" y="3423406"/>
              <a:ext cx="2850116" cy="2073088"/>
            </a:xfrm>
            <a:prstGeom prst="ellipse">
              <a:avLst/>
            </a:prstGeom>
            <a:noFill/>
            <a:ln w="134938" cap="flat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700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5730513" y="5138551"/>
              <a:ext cx="976927" cy="746"/>
            </a:xfrm>
            <a:prstGeom prst="line">
              <a:avLst/>
            </a:prstGeom>
            <a:noFill/>
            <a:ln w="3175" cap="flat">
              <a:solidFill>
                <a:srgbClr val="B5006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700"/>
            </a:p>
          </p:txBody>
        </p:sp>
        <p:sp>
          <p:nvSpPr>
            <p:cNvPr id="7" name="Rectangle 5"/>
            <p:cNvSpPr>
              <a:spLocks/>
            </p:cNvSpPr>
            <p:nvPr/>
          </p:nvSpPr>
          <p:spPr bwMode="auto">
            <a:xfrm>
              <a:off x="5572543" y="5014017"/>
              <a:ext cx="89818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Microsurgery</a:t>
              </a:r>
            </a:p>
          </p:txBody>
        </p:sp>
        <p:sp>
          <p:nvSpPr>
            <p:cNvPr id="8" name="Rectangle 6"/>
            <p:cNvSpPr>
              <a:spLocks/>
            </p:cNvSpPr>
            <p:nvPr/>
          </p:nvSpPr>
          <p:spPr bwMode="auto">
            <a:xfrm>
              <a:off x="5552453" y="5186278"/>
              <a:ext cx="35422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Peter </a:t>
              </a:r>
            </a:p>
          </p:txBody>
        </p:sp>
        <p:sp>
          <p:nvSpPr>
            <p:cNvPr id="9" name="Rectangle 7"/>
            <p:cNvSpPr>
              <a:spLocks/>
            </p:cNvSpPr>
            <p:nvPr/>
          </p:nvSpPr>
          <p:spPr bwMode="auto">
            <a:xfrm>
              <a:off x="5896552" y="5186278"/>
              <a:ext cx="75661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Rasmussen</a:t>
              </a:r>
            </a:p>
          </p:txBody>
        </p:sp>
        <p:sp>
          <p:nvSpPr>
            <p:cNvPr id="10" name="Rectangle 8"/>
            <p:cNvSpPr>
              <a:spLocks/>
            </p:cNvSpPr>
            <p:nvPr/>
          </p:nvSpPr>
          <p:spPr bwMode="auto">
            <a:xfrm>
              <a:off x="5528406" y="5356300"/>
              <a:ext cx="9514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Marc Mayberg</a:t>
              </a:r>
            </a:p>
          </p:txBody>
        </p:sp>
        <p:grpSp>
          <p:nvGrpSpPr>
            <p:cNvPr id="11" name="Group 108"/>
            <p:cNvGrpSpPr>
              <a:grpSpLocks/>
            </p:cNvGrpSpPr>
            <p:nvPr/>
          </p:nvGrpSpPr>
          <p:grpSpPr bwMode="auto">
            <a:xfrm>
              <a:off x="5396741" y="4829079"/>
              <a:ext cx="1479359" cy="751681"/>
              <a:chOff x="0" y="0"/>
              <a:chExt cx="1632" cy="1008"/>
            </a:xfrm>
          </p:grpSpPr>
          <p:sp>
            <p:nvSpPr>
              <p:cNvPr id="12" name="Rectangle 9"/>
              <p:cNvSpPr>
                <a:spLocks/>
              </p:cNvSpPr>
              <p:nvPr/>
            </p:nvSpPr>
            <p:spPr bwMode="auto">
              <a:xfrm>
                <a:off x="24" y="32"/>
                <a:ext cx="1608" cy="976"/>
              </a:xfrm>
              <a:prstGeom prst="rect">
                <a:avLst/>
              </a:prstGeom>
              <a:solidFill>
                <a:srgbClr val="B500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n-US" sz="700"/>
              </a:p>
            </p:txBody>
          </p:sp>
          <p:grpSp>
            <p:nvGrpSpPr>
              <p:cNvPr id="13" name="Group 107"/>
              <p:cNvGrpSpPr>
                <a:grpSpLocks/>
              </p:cNvGrpSpPr>
              <p:nvPr/>
            </p:nvGrpSpPr>
            <p:grpSpPr bwMode="auto">
              <a:xfrm>
                <a:off x="0" y="0"/>
                <a:ext cx="1605" cy="976"/>
                <a:chOff x="0" y="0"/>
                <a:chExt cx="1605" cy="976"/>
              </a:xfrm>
            </p:grpSpPr>
            <p:sp>
              <p:nvSpPr>
                <p:cNvPr id="14" name="Rectangle 10"/>
                <p:cNvSpPr>
                  <a:spLocks/>
                </p:cNvSpPr>
                <p:nvPr/>
              </p:nvSpPr>
              <p:spPr bwMode="auto">
                <a:xfrm>
                  <a:off x="0" y="0"/>
                  <a:ext cx="1605" cy="10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5" name="Rectangle 11"/>
                <p:cNvSpPr>
                  <a:spLocks/>
                </p:cNvSpPr>
                <p:nvPr/>
              </p:nvSpPr>
              <p:spPr bwMode="auto">
                <a:xfrm>
                  <a:off x="0" y="10"/>
                  <a:ext cx="1605" cy="9"/>
                </a:xfrm>
                <a:prstGeom prst="rect">
                  <a:avLst/>
                </a:prstGeom>
                <a:solidFill>
                  <a:srgbClr val="21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6" name="Rectangle 12"/>
                <p:cNvSpPr>
                  <a:spLocks/>
                </p:cNvSpPr>
                <p:nvPr/>
              </p:nvSpPr>
              <p:spPr bwMode="auto">
                <a:xfrm>
                  <a:off x="0" y="19"/>
                  <a:ext cx="1605" cy="11"/>
                </a:xfrm>
                <a:prstGeom prst="rect">
                  <a:avLst/>
                </a:prstGeom>
                <a:solidFill>
                  <a:srgbClr val="2200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7" name="Rectangle 13"/>
                <p:cNvSpPr>
                  <a:spLocks/>
                </p:cNvSpPr>
                <p:nvPr/>
              </p:nvSpPr>
              <p:spPr bwMode="auto">
                <a:xfrm>
                  <a:off x="0" y="30"/>
                  <a:ext cx="1605" cy="10"/>
                </a:xfrm>
                <a:prstGeom prst="rect">
                  <a:avLst/>
                </a:prstGeom>
                <a:solidFill>
                  <a:srgbClr val="23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1605" cy="9"/>
                </a:xfrm>
                <a:prstGeom prst="rect">
                  <a:avLst/>
                </a:prstGeom>
                <a:solidFill>
                  <a:srgbClr val="24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9" name="Rectangle 15"/>
                <p:cNvSpPr>
                  <a:spLocks/>
                </p:cNvSpPr>
                <p:nvPr/>
              </p:nvSpPr>
              <p:spPr bwMode="auto">
                <a:xfrm>
                  <a:off x="0" y="49"/>
                  <a:ext cx="1605" cy="13"/>
                </a:xfrm>
                <a:prstGeom prst="rect">
                  <a:avLst/>
                </a:prstGeom>
                <a:solidFill>
                  <a:srgbClr val="2600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0" name="Rectangle 16"/>
                <p:cNvSpPr>
                  <a:spLocks/>
                </p:cNvSpPr>
                <p:nvPr/>
              </p:nvSpPr>
              <p:spPr bwMode="auto">
                <a:xfrm>
                  <a:off x="0" y="62"/>
                  <a:ext cx="1605" cy="8"/>
                </a:xfrm>
                <a:prstGeom prst="rect">
                  <a:avLst/>
                </a:prstGeom>
                <a:solidFill>
                  <a:srgbClr val="270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1" name="Rectangle 17"/>
                <p:cNvSpPr>
                  <a:spLocks/>
                </p:cNvSpPr>
                <p:nvPr/>
              </p:nvSpPr>
              <p:spPr bwMode="auto">
                <a:xfrm>
                  <a:off x="0" y="70"/>
                  <a:ext cx="1605" cy="9"/>
                </a:xfrm>
                <a:prstGeom prst="rect">
                  <a:avLst/>
                </a:prstGeom>
                <a:solidFill>
                  <a:srgbClr val="29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2" name="Rectangle 18"/>
                <p:cNvSpPr>
                  <a:spLocks/>
                </p:cNvSpPr>
                <p:nvPr/>
              </p:nvSpPr>
              <p:spPr bwMode="auto">
                <a:xfrm>
                  <a:off x="0" y="79"/>
                  <a:ext cx="1605" cy="13"/>
                </a:xfrm>
                <a:prstGeom prst="rect">
                  <a:avLst/>
                </a:prstGeom>
                <a:solidFill>
                  <a:srgbClr val="2B00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3" name="Rectangle 19"/>
                <p:cNvSpPr>
                  <a:spLocks/>
                </p:cNvSpPr>
                <p:nvPr/>
              </p:nvSpPr>
              <p:spPr bwMode="auto">
                <a:xfrm>
                  <a:off x="0" y="92"/>
                  <a:ext cx="1605" cy="11"/>
                </a:xfrm>
                <a:prstGeom prst="rect">
                  <a:avLst/>
                </a:prstGeom>
                <a:solidFill>
                  <a:srgbClr val="2D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4" name="Rectangle 20"/>
                <p:cNvSpPr>
                  <a:spLocks/>
                </p:cNvSpPr>
                <p:nvPr/>
              </p:nvSpPr>
              <p:spPr bwMode="auto">
                <a:xfrm>
                  <a:off x="0" y="103"/>
                  <a:ext cx="1605" cy="8"/>
                </a:xfrm>
                <a:prstGeom prst="rect">
                  <a:avLst/>
                </a:prstGeom>
                <a:solidFill>
                  <a:srgbClr val="2F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5" name="Rectangle 21"/>
                <p:cNvSpPr>
                  <a:spLocks/>
                </p:cNvSpPr>
                <p:nvPr/>
              </p:nvSpPr>
              <p:spPr bwMode="auto">
                <a:xfrm>
                  <a:off x="0" y="111"/>
                  <a:ext cx="1605" cy="12"/>
                </a:xfrm>
                <a:prstGeom prst="rect">
                  <a:avLst/>
                </a:prstGeom>
                <a:solidFill>
                  <a:srgbClr val="3100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6" name="Rectangle 22"/>
                <p:cNvSpPr>
                  <a:spLocks/>
                </p:cNvSpPr>
                <p:nvPr/>
              </p:nvSpPr>
              <p:spPr bwMode="auto">
                <a:xfrm>
                  <a:off x="0" y="123"/>
                  <a:ext cx="1605" cy="10"/>
                </a:xfrm>
                <a:prstGeom prst="rect">
                  <a:avLst/>
                </a:prstGeom>
                <a:solidFill>
                  <a:srgbClr val="330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7" name="Rectangle 23"/>
                <p:cNvSpPr>
                  <a:spLocks/>
                </p:cNvSpPr>
                <p:nvPr/>
              </p:nvSpPr>
              <p:spPr bwMode="auto">
                <a:xfrm>
                  <a:off x="0" y="133"/>
                  <a:ext cx="1605" cy="9"/>
                </a:xfrm>
                <a:prstGeom prst="rect">
                  <a:avLst/>
                </a:prstGeom>
                <a:solidFill>
                  <a:srgbClr val="36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8" name="Rectangle 24"/>
                <p:cNvSpPr>
                  <a:spLocks/>
                </p:cNvSpPr>
                <p:nvPr/>
              </p:nvSpPr>
              <p:spPr bwMode="auto">
                <a:xfrm>
                  <a:off x="0" y="142"/>
                  <a:ext cx="1605" cy="11"/>
                </a:xfrm>
                <a:prstGeom prst="rect">
                  <a:avLst/>
                </a:prstGeom>
                <a:solidFill>
                  <a:srgbClr val="3800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9" name="Rectangle 25"/>
                <p:cNvSpPr>
                  <a:spLocks/>
                </p:cNvSpPr>
                <p:nvPr/>
              </p:nvSpPr>
              <p:spPr bwMode="auto">
                <a:xfrm>
                  <a:off x="0" y="153"/>
                  <a:ext cx="1605" cy="10"/>
                </a:xfrm>
                <a:prstGeom prst="rect">
                  <a:avLst/>
                </a:prstGeom>
                <a:solidFill>
                  <a:srgbClr val="3B0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0" name="Rectangle 26"/>
                <p:cNvSpPr>
                  <a:spLocks/>
                </p:cNvSpPr>
                <p:nvPr/>
              </p:nvSpPr>
              <p:spPr bwMode="auto">
                <a:xfrm>
                  <a:off x="0" y="163"/>
                  <a:ext cx="1605" cy="11"/>
                </a:xfrm>
                <a:prstGeom prst="rect">
                  <a:avLst/>
                </a:prstGeom>
                <a:solidFill>
                  <a:srgbClr val="3D00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1" name="Rectangle 27"/>
                <p:cNvSpPr>
                  <a:spLocks/>
                </p:cNvSpPr>
                <p:nvPr/>
              </p:nvSpPr>
              <p:spPr bwMode="auto">
                <a:xfrm>
                  <a:off x="0" y="174"/>
                  <a:ext cx="1605" cy="9"/>
                </a:xfrm>
                <a:prstGeom prst="rect">
                  <a:avLst/>
                </a:prstGeom>
                <a:solidFill>
                  <a:srgbClr val="4000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2" name="Rectangle 28"/>
                <p:cNvSpPr>
                  <a:spLocks/>
                </p:cNvSpPr>
                <p:nvPr/>
              </p:nvSpPr>
              <p:spPr bwMode="auto">
                <a:xfrm>
                  <a:off x="0" y="183"/>
                  <a:ext cx="1605" cy="10"/>
                </a:xfrm>
                <a:prstGeom prst="rect">
                  <a:avLst/>
                </a:prstGeom>
                <a:solidFill>
                  <a:srgbClr val="4300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3" name="Rectangle 29"/>
                <p:cNvSpPr>
                  <a:spLocks/>
                </p:cNvSpPr>
                <p:nvPr/>
              </p:nvSpPr>
              <p:spPr bwMode="auto">
                <a:xfrm>
                  <a:off x="0" y="193"/>
                  <a:ext cx="1605" cy="11"/>
                </a:xfrm>
                <a:prstGeom prst="rect">
                  <a:avLst/>
                </a:prstGeom>
                <a:solidFill>
                  <a:srgbClr val="4500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4" name="Rectangle 30"/>
                <p:cNvSpPr>
                  <a:spLocks/>
                </p:cNvSpPr>
                <p:nvPr/>
              </p:nvSpPr>
              <p:spPr bwMode="auto">
                <a:xfrm>
                  <a:off x="0" y="204"/>
                  <a:ext cx="1605" cy="9"/>
                </a:xfrm>
                <a:prstGeom prst="rect">
                  <a:avLst/>
                </a:prstGeom>
                <a:solidFill>
                  <a:srgbClr val="480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5" name="Rectangle 31"/>
                <p:cNvSpPr>
                  <a:spLocks/>
                </p:cNvSpPr>
                <p:nvPr/>
              </p:nvSpPr>
              <p:spPr bwMode="auto">
                <a:xfrm>
                  <a:off x="0" y="213"/>
                  <a:ext cx="1605" cy="10"/>
                </a:xfrm>
                <a:prstGeom prst="rect">
                  <a:avLst/>
                </a:prstGeom>
                <a:solidFill>
                  <a:srgbClr val="4A0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6" name="Rectangle 32"/>
                <p:cNvSpPr>
                  <a:spLocks/>
                </p:cNvSpPr>
                <p:nvPr/>
              </p:nvSpPr>
              <p:spPr bwMode="auto">
                <a:xfrm>
                  <a:off x="0" y="223"/>
                  <a:ext cx="1605" cy="11"/>
                </a:xfrm>
                <a:prstGeom prst="rect">
                  <a:avLst/>
                </a:prstGeom>
                <a:solidFill>
                  <a:srgbClr val="4D0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7" name="Rectangle 33"/>
                <p:cNvSpPr>
                  <a:spLocks/>
                </p:cNvSpPr>
                <p:nvPr/>
              </p:nvSpPr>
              <p:spPr bwMode="auto">
                <a:xfrm>
                  <a:off x="0" y="234"/>
                  <a:ext cx="1605" cy="9"/>
                </a:xfrm>
                <a:prstGeom prst="rect">
                  <a:avLst/>
                </a:prstGeom>
                <a:solidFill>
                  <a:srgbClr val="4F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8" name="Rectangle 34"/>
                <p:cNvSpPr>
                  <a:spLocks/>
                </p:cNvSpPr>
                <p:nvPr/>
              </p:nvSpPr>
              <p:spPr bwMode="auto">
                <a:xfrm>
                  <a:off x="0" y="243"/>
                  <a:ext cx="1605" cy="10"/>
                </a:xfrm>
                <a:prstGeom prst="rect">
                  <a:avLst/>
                </a:prstGeom>
                <a:solidFill>
                  <a:srgbClr val="5200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9" name="Rectangle 35"/>
                <p:cNvSpPr>
                  <a:spLocks/>
                </p:cNvSpPr>
                <p:nvPr/>
              </p:nvSpPr>
              <p:spPr bwMode="auto">
                <a:xfrm>
                  <a:off x="0" y="253"/>
                  <a:ext cx="1605" cy="11"/>
                </a:xfrm>
                <a:prstGeom prst="rect">
                  <a:avLst/>
                </a:prstGeom>
                <a:solidFill>
                  <a:srgbClr val="54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0" name="Rectangle 36"/>
                <p:cNvSpPr>
                  <a:spLocks/>
                </p:cNvSpPr>
                <p:nvPr/>
              </p:nvSpPr>
              <p:spPr bwMode="auto">
                <a:xfrm>
                  <a:off x="0" y="264"/>
                  <a:ext cx="1605" cy="9"/>
                </a:xfrm>
                <a:prstGeom prst="rect">
                  <a:avLst/>
                </a:prstGeom>
                <a:solidFill>
                  <a:srgbClr val="5600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1" name="Rectangle 37"/>
                <p:cNvSpPr>
                  <a:spLocks/>
                </p:cNvSpPr>
                <p:nvPr/>
              </p:nvSpPr>
              <p:spPr bwMode="auto">
                <a:xfrm>
                  <a:off x="0" y="273"/>
                  <a:ext cx="1605" cy="13"/>
                </a:xfrm>
                <a:prstGeom prst="rect">
                  <a:avLst/>
                </a:prstGeom>
                <a:solidFill>
                  <a:srgbClr val="5800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2" name="Rectangle 38"/>
                <p:cNvSpPr>
                  <a:spLocks/>
                </p:cNvSpPr>
                <p:nvPr/>
              </p:nvSpPr>
              <p:spPr bwMode="auto">
                <a:xfrm>
                  <a:off x="0" y="286"/>
                  <a:ext cx="1605" cy="8"/>
                </a:xfrm>
                <a:prstGeom prst="rect">
                  <a:avLst/>
                </a:prstGeom>
                <a:solidFill>
                  <a:srgbClr val="5B00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3" name="Rectangle 39"/>
                <p:cNvSpPr>
                  <a:spLocks/>
                </p:cNvSpPr>
                <p:nvPr/>
              </p:nvSpPr>
              <p:spPr bwMode="auto">
                <a:xfrm>
                  <a:off x="0" y="294"/>
                  <a:ext cx="1605" cy="9"/>
                </a:xfrm>
                <a:prstGeom prst="rect">
                  <a:avLst/>
                </a:prstGeom>
                <a:solidFill>
                  <a:srgbClr val="5C00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4" name="Rectangle 40"/>
                <p:cNvSpPr>
                  <a:spLocks/>
                </p:cNvSpPr>
                <p:nvPr/>
              </p:nvSpPr>
              <p:spPr bwMode="auto">
                <a:xfrm>
                  <a:off x="0" y="303"/>
                  <a:ext cx="1605" cy="11"/>
                </a:xfrm>
                <a:prstGeom prst="rect">
                  <a:avLst/>
                </a:prstGeom>
                <a:solidFill>
                  <a:srgbClr val="5E0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5" name="Rectangle 41"/>
                <p:cNvSpPr>
                  <a:spLocks/>
                </p:cNvSpPr>
                <p:nvPr/>
              </p:nvSpPr>
              <p:spPr bwMode="auto">
                <a:xfrm>
                  <a:off x="0" y="314"/>
                  <a:ext cx="1605" cy="13"/>
                </a:xfrm>
                <a:prstGeom prst="rect">
                  <a:avLst/>
                </a:prstGeom>
                <a:solidFill>
                  <a:srgbClr val="6000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6" name="Rectangle 42"/>
                <p:cNvSpPr>
                  <a:spLocks/>
                </p:cNvSpPr>
                <p:nvPr/>
              </p:nvSpPr>
              <p:spPr bwMode="auto">
                <a:xfrm>
                  <a:off x="0" y="327"/>
                  <a:ext cx="1605" cy="6"/>
                </a:xfrm>
                <a:prstGeom prst="rect">
                  <a:avLst/>
                </a:prstGeom>
                <a:solidFill>
                  <a:srgbClr val="620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7" name="Rectangle 43"/>
                <p:cNvSpPr>
                  <a:spLocks/>
                </p:cNvSpPr>
                <p:nvPr/>
              </p:nvSpPr>
              <p:spPr bwMode="auto">
                <a:xfrm>
                  <a:off x="0" y="333"/>
                  <a:ext cx="1605" cy="11"/>
                </a:xfrm>
                <a:prstGeom prst="rect">
                  <a:avLst/>
                </a:prstGeom>
                <a:solidFill>
                  <a:srgbClr val="63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8" name="Rectangle 44"/>
                <p:cNvSpPr>
                  <a:spLocks/>
                </p:cNvSpPr>
                <p:nvPr/>
              </p:nvSpPr>
              <p:spPr bwMode="auto">
                <a:xfrm>
                  <a:off x="0" y="344"/>
                  <a:ext cx="1605" cy="13"/>
                </a:xfrm>
                <a:prstGeom prst="rect">
                  <a:avLst/>
                </a:prstGeom>
                <a:solidFill>
                  <a:srgbClr val="640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9" name="Rectangle 45"/>
                <p:cNvSpPr>
                  <a:spLocks/>
                </p:cNvSpPr>
                <p:nvPr/>
              </p:nvSpPr>
              <p:spPr bwMode="auto">
                <a:xfrm>
                  <a:off x="0" y="357"/>
                  <a:ext cx="1605" cy="9"/>
                </a:xfrm>
                <a:prstGeom prst="rect">
                  <a:avLst/>
                </a:prstGeom>
                <a:solidFill>
                  <a:srgbClr val="66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0" name="Rectangle 46"/>
                <p:cNvSpPr>
                  <a:spLocks/>
                </p:cNvSpPr>
                <p:nvPr/>
              </p:nvSpPr>
              <p:spPr bwMode="auto">
                <a:xfrm>
                  <a:off x="0" y="366"/>
                  <a:ext cx="1605" cy="11"/>
                </a:xfrm>
                <a:prstGeom prst="rect">
                  <a:avLst/>
                </a:prstGeom>
                <a:solidFill>
                  <a:srgbClr val="67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1" name="Rectangle 47"/>
                <p:cNvSpPr>
                  <a:spLocks/>
                </p:cNvSpPr>
                <p:nvPr/>
              </p:nvSpPr>
              <p:spPr bwMode="auto">
                <a:xfrm>
                  <a:off x="0" y="377"/>
                  <a:ext cx="1605" cy="10"/>
                </a:xfrm>
                <a:prstGeom prst="rect">
                  <a:avLst/>
                </a:prstGeom>
                <a:solidFill>
                  <a:srgbClr val="680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2" name="Rectangle 48"/>
                <p:cNvSpPr>
                  <a:spLocks/>
                </p:cNvSpPr>
                <p:nvPr/>
              </p:nvSpPr>
              <p:spPr bwMode="auto">
                <a:xfrm>
                  <a:off x="0" y="387"/>
                  <a:ext cx="1605" cy="9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3" name="Rectangle 49"/>
                <p:cNvSpPr>
                  <a:spLocks/>
                </p:cNvSpPr>
                <p:nvPr/>
              </p:nvSpPr>
              <p:spPr bwMode="auto">
                <a:xfrm>
                  <a:off x="0" y="396"/>
                  <a:ext cx="1605" cy="11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4" name="Rectangle 50"/>
                <p:cNvSpPr>
                  <a:spLocks/>
                </p:cNvSpPr>
                <p:nvPr/>
              </p:nvSpPr>
              <p:spPr bwMode="auto">
                <a:xfrm>
                  <a:off x="0" y="407"/>
                  <a:ext cx="1605" cy="10"/>
                </a:xfrm>
                <a:prstGeom prst="rect">
                  <a:avLst/>
                </a:prstGeom>
                <a:solidFill>
                  <a:srgbClr val="6A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5" name="Rectangle 51"/>
                <p:cNvSpPr>
                  <a:spLocks/>
                </p:cNvSpPr>
                <p:nvPr/>
              </p:nvSpPr>
              <p:spPr bwMode="auto">
                <a:xfrm>
                  <a:off x="0" y="417"/>
                  <a:ext cx="1605" cy="9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6" name="Rectangle 52"/>
                <p:cNvSpPr>
                  <a:spLocks/>
                </p:cNvSpPr>
                <p:nvPr/>
              </p:nvSpPr>
              <p:spPr bwMode="auto">
                <a:xfrm>
                  <a:off x="0" y="426"/>
                  <a:ext cx="1605" cy="11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7" name="Rectangle 53"/>
                <p:cNvSpPr>
                  <a:spLocks/>
                </p:cNvSpPr>
                <p:nvPr/>
              </p:nvSpPr>
              <p:spPr bwMode="auto">
                <a:xfrm>
                  <a:off x="0" y="437"/>
                  <a:ext cx="1605" cy="10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8" name="Rectangle 54"/>
                <p:cNvSpPr>
                  <a:spLocks/>
                </p:cNvSpPr>
                <p:nvPr/>
              </p:nvSpPr>
              <p:spPr bwMode="auto">
                <a:xfrm>
                  <a:off x="0" y="447"/>
                  <a:ext cx="1605" cy="9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9" name="Rectangle 55"/>
                <p:cNvSpPr>
                  <a:spLocks/>
                </p:cNvSpPr>
                <p:nvPr/>
              </p:nvSpPr>
              <p:spPr bwMode="auto">
                <a:xfrm>
                  <a:off x="0" y="456"/>
                  <a:ext cx="1605" cy="11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0" name="Rectangle 56"/>
                <p:cNvSpPr>
                  <a:spLocks/>
                </p:cNvSpPr>
                <p:nvPr/>
              </p:nvSpPr>
              <p:spPr bwMode="auto">
                <a:xfrm>
                  <a:off x="0" y="467"/>
                  <a:ext cx="1605" cy="10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1" name="Rectangle 57"/>
                <p:cNvSpPr>
                  <a:spLocks/>
                </p:cNvSpPr>
                <p:nvPr/>
              </p:nvSpPr>
              <p:spPr bwMode="auto">
                <a:xfrm>
                  <a:off x="0" y="477"/>
                  <a:ext cx="1605" cy="11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2" name="Rectangle 58"/>
                <p:cNvSpPr>
                  <a:spLocks/>
                </p:cNvSpPr>
                <p:nvPr/>
              </p:nvSpPr>
              <p:spPr bwMode="auto">
                <a:xfrm>
                  <a:off x="0" y="488"/>
                  <a:ext cx="1605" cy="9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3" name="Rectangle 59"/>
                <p:cNvSpPr>
                  <a:spLocks/>
                </p:cNvSpPr>
                <p:nvPr/>
              </p:nvSpPr>
              <p:spPr bwMode="auto">
                <a:xfrm>
                  <a:off x="0" y="497"/>
                  <a:ext cx="1605" cy="10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4" name="Rectangle 60"/>
                <p:cNvSpPr>
                  <a:spLocks/>
                </p:cNvSpPr>
                <p:nvPr/>
              </p:nvSpPr>
              <p:spPr bwMode="auto">
                <a:xfrm>
                  <a:off x="0" y="507"/>
                  <a:ext cx="1605" cy="11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5" name="Rectangle 61"/>
                <p:cNvSpPr>
                  <a:spLocks/>
                </p:cNvSpPr>
                <p:nvPr/>
              </p:nvSpPr>
              <p:spPr bwMode="auto">
                <a:xfrm>
                  <a:off x="0" y="518"/>
                  <a:ext cx="1605" cy="9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6" name="Rectangle 62"/>
                <p:cNvSpPr>
                  <a:spLocks/>
                </p:cNvSpPr>
                <p:nvPr/>
              </p:nvSpPr>
              <p:spPr bwMode="auto">
                <a:xfrm>
                  <a:off x="0" y="527"/>
                  <a:ext cx="1605" cy="11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7" name="Rectangle 63"/>
                <p:cNvSpPr>
                  <a:spLocks/>
                </p:cNvSpPr>
                <p:nvPr/>
              </p:nvSpPr>
              <p:spPr bwMode="auto">
                <a:xfrm>
                  <a:off x="0" y="538"/>
                  <a:ext cx="1605" cy="13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8" name="Rectangle 64"/>
                <p:cNvSpPr>
                  <a:spLocks/>
                </p:cNvSpPr>
                <p:nvPr/>
              </p:nvSpPr>
              <p:spPr bwMode="auto">
                <a:xfrm>
                  <a:off x="0" y="551"/>
                  <a:ext cx="1605" cy="6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9" name="Rectangle 65"/>
                <p:cNvSpPr>
                  <a:spLocks/>
                </p:cNvSpPr>
                <p:nvPr/>
              </p:nvSpPr>
              <p:spPr bwMode="auto">
                <a:xfrm>
                  <a:off x="0" y="557"/>
                  <a:ext cx="1605" cy="11"/>
                </a:xfrm>
                <a:prstGeom prst="rect">
                  <a:avLst/>
                </a:prstGeom>
                <a:solidFill>
                  <a:srgbClr val="6A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70" name="Rectangle 66"/>
                <p:cNvSpPr>
                  <a:spLocks/>
                </p:cNvSpPr>
                <p:nvPr/>
              </p:nvSpPr>
              <p:spPr bwMode="auto">
                <a:xfrm>
                  <a:off x="0" y="568"/>
                  <a:ext cx="1605" cy="13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71" name="Rectangle 67"/>
                <p:cNvSpPr>
                  <a:spLocks/>
                </p:cNvSpPr>
                <p:nvPr/>
              </p:nvSpPr>
              <p:spPr bwMode="auto">
                <a:xfrm>
                  <a:off x="0" y="581"/>
                  <a:ext cx="1605" cy="9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72" name="Rectangle 68"/>
                <p:cNvSpPr>
                  <a:spLocks/>
                </p:cNvSpPr>
                <p:nvPr/>
              </p:nvSpPr>
              <p:spPr bwMode="auto">
                <a:xfrm>
                  <a:off x="0" y="590"/>
                  <a:ext cx="1605" cy="8"/>
                </a:xfrm>
                <a:prstGeom prst="rect">
                  <a:avLst/>
                </a:prstGeom>
                <a:solidFill>
                  <a:srgbClr val="680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73" name="Rectangle 69"/>
                <p:cNvSpPr>
                  <a:spLocks/>
                </p:cNvSpPr>
                <p:nvPr/>
              </p:nvSpPr>
              <p:spPr bwMode="auto">
                <a:xfrm>
                  <a:off x="0" y="598"/>
                  <a:ext cx="1605" cy="13"/>
                </a:xfrm>
                <a:prstGeom prst="rect">
                  <a:avLst/>
                </a:prstGeom>
                <a:solidFill>
                  <a:srgbClr val="67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74" name="Rectangle 70"/>
                <p:cNvSpPr>
                  <a:spLocks/>
                </p:cNvSpPr>
                <p:nvPr/>
              </p:nvSpPr>
              <p:spPr bwMode="auto">
                <a:xfrm>
                  <a:off x="0" y="611"/>
                  <a:ext cx="1605" cy="9"/>
                </a:xfrm>
                <a:prstGeom prst="rect">
                  <a:avLst/>
                </a:prstGeom>
                <a:solidFill>
                  <a:srgbClr val="66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75" name="Rectangle 71"/>
                <p:cNvSpPr>
                  <a:spLocks/>
                </p:cNvSpPr>
                <p:nvPr/>
              </p:nvSpPr>
              <p:spPr bwMode="auto">
                <a:xfrm>
                  <a:off x="0" y="620"/>
                  <a:ext cx="1605" cy="10"/>
                </a:xfrm>
                <a:prstGeom prst="rect">
                  <a:avLst/>
                </a:prstGeom>
                <a:solidFill>
                  <a:srgbClr val="640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76" name="Rectangle 72"/>
                <p:cNvSpPr>
                  <a:spLocks/>
                </p:cNvSpPr>
                <p:nvPr/>
              </p:nvSpPr>
              <p:spPr bwMode="auto">
                <a:xfrm>
                  <a:off x="0" y="630"/>
                  <a:ext cx="1605" cy="11"/>
                </a:xfrm>
                <a:prstGeom prst="rect">
                  <a:avLst/>
                </a:prstGeom>
                <a:solidFill>
                  <a:srgbClr val="63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77" name="Rectangle 73"/>
                <p:cNvSpPr>
                  <a:spLocks/>
                </p:cNvSpPr>
                <p:nvPr/>
              </p:nvSpPr>
              <p:spPr bwMode="auto">
                <a:xfrm>
                  <a:off x="0" y="641"/>
                  <a:ext cx="1605" cy="9"/>
                </a:xfrm>
                <a:prstGeom prst="rect">
                  <a:avLst/>
                </a:prstGeom>
                <a:solidFill>
                  <a:srgbClr val="620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78" name="Rectangle 74"/>
                <p:cNvSpPr>
                  <a:spLocks/>
                </p:cNvSpPr>
                <p:nvPr/>
              </p:nvSpPr>
              <p:spPr bwMode="auto">
                <a:xfrm>
                  <a:off x="0" y="650"/>
                  <a:ext cx="1605" cy="11"/>
                </a:xfrm>
                <a:prstGeom prst="rect">
                  <a:avLst/>
                </a:prstGeom>
                <a:solidFill>
                  <a:srgbClr val="6000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79" name="Rectangle 75"/>
                <p:cNvSpPr>
                  <a:spLocks/>
                </p:cNvSpPr>
                <p:nvPr/>
              </p:nvSpPr>
              <p:spPr bwMode="auto">
                <a:xfrm>
                  <a:off x="0" y="661"/>
                  <a:ext cx="1605" cy="10"/>
                </a:xfrm>
                <a:prstGeom prst="rect">
                  <a:avLst/>
                </a:prstGeom>
                <a:solidFill>
                  <a:srgbClr val="5E0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80" name="Rectangle 76"/>
                <p:cNvSpPr>
                  <a:spLocks/>
                </p:cNvSpPr>
                <p:nvPr/>
              </p:nvSpPr>
              <p:spPr bwMode="auto">
                <a:xfrm>
                  <a:off x="0" y="671"/>
                  <a:ext cx="1605" cy="9"/>
                </a:xfrm>
                <a:prstGeom prst="rect">
                  <a:avLst/>
                </a:prstGeom>
                <a:solidFill>
                  <a:srgbClr val="5C00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81" name="Rectangle 77"/>
                <p:cNvSpPr>
                  <a:spLocks/>
                </p:cNvSpPr>
                <p:nvPr/>
              </p:nvSpPr>
              <p:spPr bwMode="auto">
                <a:xfrm>
                  <a:off x="0" y="680"/>
                  <a:ext cx="1605" cy="11"/>
                </a:xfrm>
                <a:prstGeom prst="rect">
                  <a:avLst/>
                </a:prstGeom>
                <a:solidFill>
                  <a:srgbClr val="5B00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82" name="Rectangle 78"/>
                <p:cNvSpPr>
                  <a:spLocks/>
                </p:cNvSpPr>
                <p:nvPr/>
              </p:nvSpPr>
              <p:spPr bwMode="auto">
                <a:xfrm>
                  <a:off x="0" y="691"/>
                  <a:ext cx="1605" cy="10"/>
                </a:xfrm>
                <a:prstGeom prst="rect">
                  <a:avLst/>
                </a:prstGeom>
                <a:solidFill>
                  <a:srgbClr val="5800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83" name="Rectangle 79"/>
                <p:cNvSpPr>
                  <a:spLocks/>
                </p:cNvSpPr>
                <p:nvPr/>
              </p:nvSpPr>
              <p:spPr bwMode="auto">
                <a:xfrm>
                  <a:off x="0" y="701"/>
                  <a:ext cx="1605" cy="9"/>
                </a:xfrm>
                <a:prstGeom prst="rect">
                  <a:avLst/>
                </a:prstGeom>
                <a:solidFill>
                  <a:srgbClr val="5600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84" name="Rectangle 80"/>
                <p:cNvSpPr>
                  <a:spLocks/>
                </p:cNvSpPr>
                <p:nvPr/>
              </p:nvSpPr>
              <p:spPr bwMode="auto">
                <a:xfrm>
                  <a:off x="0" y="710"/>
                  <a:ext cx="1605" cy="11"/>
                </a:xfrm>
                <a:prstGeom prst="rect">
                  <a:avLst/>
                </a:prstGeom>
                <a:solidFill>
                  <a:srgbClr val="54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85" name="Rectangle 81"/>
                <p:cNvSpPr>
                  <a:spLocks/>
                </p:cNvSpPr>
                <p:nvPr/>
              </p:nvSpPr>
              <p:spPr bwMode="auto">
                <a:xfrm>
                  <a:off x="0" y="721"/>
                  <a:ext cx="1605" cy="10"/>
                </a:xfrm>
                <a:prstGeom prst="rect">
                  <a:avLst/>
                </a:prstGeom>
                <a:solidFill>
                  <a:srgbClr val="5200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86" name="Rectangle 82"/>
                <p:cNvSpPr>
                  <a:spLocks/>
                </p:cNvSpPr>
                <p:nvPr/>
              </p:nvSpPr>
              <p:spPr bwMode="auto">
                <a:xfrm>
                  <a:off x="0" y="731"/>
                  <a:ext cx="1605" cy="9"/>
                </a:xfrm>
                <a:prstGeom prst="rect">
                  <a:avLst/>
                </a:prstGeom>
                <a:solidFill>
                  <a:srgbClr val="4F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87" name="Rectangle 83"/>
                <p:cNvSpPr>
                  <a:spLocks/>
                </p:cNvSpPr>
                <p:nvPr/>
              </p:nvSpPr>
              <p:spPr bwMode="auto">
                <a:xfrm>
                  <a:off x="0" y="740"/>
                  <a:ext cx="1605" cy="11"/>
                </a:xfrm>
                <a:prstGeom prst="rect">
                  <a:avLst/>
                </a:prstGeom>
                <a:solidFill>
                  <a:srgbClr val="4D0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88" name="Rectangle 84"/>
                <p:cNvSpPr>
                  <a:spLocks/>
                </p:cNvSpPr>
                <p:nvPr/>
              </p:nvSpPr>
              <p:spPr bwMode="auto">
                <a:xfrm>
                  <a:off x="0" y="751"/>
                  <a:ext cx="1605" cy="10"/>
                </a:xfrm>
                <a:prstGeom prst="rect">
                  <a:avLst/>
                </a:prstGeom>
                <a:solidFill>
                  <a:srgbClr val="4A0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89" name="Rectangle 85"/>
                <p:cNvSpPr>
                  <a:spLocks/>
                </p:cNvSpPr>
                <p:nvPr/>
              </p:nvSpPr>
              <p:spPr bwMode="auto">
                <a:xfrm>
                  <a:off x="0" y="761"/>
                  <a:ext cx="1605" cy="12"/>
                </a:xfrm>
                <a:prstGeom prst="rect">
                  <a:avLst/>
                </a:prstGeom>
                <a:solidFill>
                  <a:srgbClr val="480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90" name="Rectangle 86"/>
                <p:cNvSpPr>
                  <a:spLocks/>
                </p:cNvSpPr>
                <p:nvPr/>
              </p:nvSpPr>
              <p:spPr bwMode="auto">
                <a:xfrm>
                  <a:off x="0" y="773"/>
                  <a:ext cx="1605" cy="8"/>
                </a:xfrm>
                <a:prstGeom prst="rect">
                  <a:avLst/>
                </a:prstGeom>
                <a:solidFill>
                  <a:srgbClr val="4500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91" name="Rectangle 87"/>
                <p:cNvSpPr>
                  <a:spLocks/>
                </p:cNvSpPr>
                <p:nvPr/>
              </p:nvSpPr>
              <p:spPr bwMode="auto">
                <a:xfrm>
                  <a:off x="0" y="781"/>
                  <a:ext cx="1605" cy="11"/>
                </a:xfrm>
                <a:prstGeom prst="rect">
                  <a:avLst/>
                </a:prstGeom>
                <a:solidFill>
                  <a:srgbClr val="4300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92" name="Rectangle 88"/>
                <p:cNvSpPr>
                  <a:spLocks/>
                </p:cNvSpPr>
                <p:nvPr/>
              </p:nvSpPr>
              <p:spPr bwMode="auto">
                <a:xfrm>
                  <a:off x="0" y="792"/>
                  <a:ext cx="1605" cy="10"/>
                </a:xfrm>
                <a:prstGeom prst="rect">
                  <a:avLst/>
                </a:prstGeom>
                <a:solidFill>
                  <a:srgbClr val="4000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93" name="Rectangle 89"/>
                <p:cNvSpPr>
                  <a:spLocks/>
                </p:cNvSpPr>
                <p:nvPr/>
              </p:nvSpPr>
              <p:spPr bwMode="auto">
                <a:xfrm>
                  <a:off x="0" y="802"/>
                  <a:ext cx="1605" cy="12"/>
                </a:xfrm>
                <a:prstGeom prst="rect">
                  <a:avLst/>
                </a:prstGeom>
                <a:solidFill>
                  <a:srgbClr val="3D00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94" name="Rectangle 90"/>
                <p:cNvSpPr>
                  <a:spLocks/>
                </p:cNvSpPr>
                <p:nvPr/>
              </p:nvSpPr>
              <p:spPr bwMode="auto">
                <a:xfrm>
                  <a:off x="0" y="814"/>
                  <a:ext cx="1605" cy="8"/>
                </a:xfrm>
                <a:prstGeom prst="rect">
                  <a:avLst/>
                </a:prstGeom>
                <a:solidFill>
                  <a:srgbClr val="3B0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95" name="Rectangle 91"/>
                <p:cNvSpPr>
                  <a:spLocks/>
                </p:cNvSpPr>
                <p:nvPr/>
              </p:nvSpPr>
              <p:spPr bwMode="auto">
                <a:xfrm>
                  <a:off x="0" y="822"/>
                  <a:ext cx="1605" cy="10"/>
                </a:xfrm>
                <a:prstGeom prst="rect">
                  <a:avLst/>
                </a:prstGeom>
                <a:solidFill>
                  <a:srgbClr val="3800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832"/>
                  <a:ext cx="1605" cy="12"/>
                </a:xfrm>
                <a:prstGeom prst="rect">
                  <a:avLst/>
                </a:prstGeom>
                <a:solidFill>
                  <a:srgbClr val="36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0" y="844"/>
                  <a:ext cx="1605" cy="10"/>
                </a:xfrm>
                <a:prstGeom prst="rect">
                  <a:avLst/>
                </a:prstGeom>
                <a:solidFill>
                  <a:srgbClr val="330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98" name="Rectangle 94"/>
                <p:cNvSpPr>
                  <a:spLocks/>
                </p:cNvSpPr>
                <p:nvPr/>
              </p:nvSpPr>
              <p:spPr bwMode="auto">
                <a:xfrm>
                  <a:off x="0" y="854"/>
                  <a:ext cx="1605" cy="11"/>
                </a:xfrm>
                <a:prstGeom prst="rect">
                  <a:avLst/>
                </a:prstGeom>
                <a:solidFill>
                  <a:srgbClr val="3100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99" name="Rectangle 95"/>
                <p:cNvSpPr>
                  <a:spLocks/>
                </p:cNvSpPr>
                <p:nvPr/>
              </p:nvSpPr>
              <p:spPr bwMode="auto">
                <a:xfrm>
                  <a:off x="0" y="865"/>
                  <a:ext cx="1605" cy="9"/>
                </a:xfrm>
                <a:prstGeom prst="rect">
                  <a:avLst/>
                </a:prstGeom>
                <a:solidFill>
                  <a:srgbClr val="2F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00" name="Rectangle 96"/>
                <p:cNvSpPr>
                  <a:spLocks/>
                </p:cNvSpPr>
                <p:nvPr/>
              </p:nvSpPr>
              <p:spPr bwMode="auto">
                <a:xfrm>
                  <a:off x="0" y="874"/>
                  <a:ext cx="1605" cy="10"/>
                </a:xfrm>
                <a:prstGeom prst="rect">
                  <a:avLst/>
                </a:prstGeom>
                <a:solidFill>
                  <a:srgbClr val="2D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01" name="Rectangle 97"/>
                <p:cNvSpPr>
                  <a:spLocks/>
                </p:cNvSpPr>
                <p:nvPr/>
              </p:nvSpPr>
              <p:spPr bwMode="auto">
                <a:xfrm>
                  <a:off x="0" y="884"/>
                  <a:ext cx="1605" cy="11"/>
                </a:xfrm>
                <a:prstGeom prst="rect">
                  <a:avLst/>
                </a:prstGeom>
                <a:solidFill>
                  <a:srgbClr val="2B00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02" name="Rectangle 98"/>
                <p:cNvSpPr>
                  <a:spLocks/>
                </p:cNvSpPr>
                <p:nvPr/>
              </p:nvSpPr>
              <p:spPr bwMode="auto">
                <a:xfrm>
                  <a:off x="0" y="895"/>
                  <a:ext cx="1605" cy="9"/>
                </a:xfrm>
                <a:prstGeom prst="rect">
                  <a:avLst/>
                </a:prstGeom>
                <a:solidFill>
                  <a:srgbClr val="29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03" name="Rectangle 99"/>
                <p:cNvSpPr>
                  <a:spLocks/>
                </p:cNvSpPr>
                <p:nvPr/>
              </p:nvSpPr>
              <p:spPr bwMode="auto">
                <a:xfrm>
                  <a:off x="0" y="904"/>
                  <a:ext cx="1605" cy="11"/>
                </a:xfrm>
                <a:prstGeom prst="rect">
                  <a:avLst/>
                </a:prstGeom>
                <a:solidFill>
                  <a:srgbClr val="270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04" name="Rectangle 100"/>
                <p:cNvSpPr>
                  <a:spLocks/>
                </p:cNvSpPr>
                <p:nvPr/>
              </p:nvSpPr>
              <p:spPr bwMode="auto">
                <a:xfrm>
                  <a:off x="0" y="915"/>
                  <a:ext cx="1605" cy="10"/>
                </a:xfrm>
                <a:prstGeom prst="rect">
                  <a:avLst/>
                </a:prstGeom>
                <a:solidFill>
                  <a:srgbClr val="2600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05" name="Rectangle 101"/>
                <p:cNvSpPr>
                  <a:spLocks/>
                </p:cNvSpPr>
                <p:nvPr/>
              </p:nvSpPr>
              <p:spPr bwMode="auto">
                <a:xfrm>
                  <a:off x="0" y="925"/>
                  <a:ext cx="1605" cy="9"/>
                </a:xfrm>
                <a:prstGeom prst="rect">
                  <a:avLst/>
                </a:prstGeom>
                <a:solidFill>
                  <a:srgbClr val="24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06" name="Rectangle 102"/>
                <p:cNvSpPr>
                  <a:spLocks/>
                </p:cNvSpPr>
                <p:nvPr/>
              </p:nvSpPr>
              <p:spPr bwMode="auto">
                <a:xfrm>
                  <a:off x="0" y="934"/>
                  <a:ext cx="1605" cy="11"/>
                </a:xfrm>
                <a:prstGeom prst="rect">
                  <a:avLst/>
                </a:prstGeom>
                <a:solidFill>
                  <a:srgbClr val="23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07" name="Rectangle 103"/>
                <p:cNvSpPr>
                  <a:spLocks/>
                </p:cNvSpPr>
                <p:nvPr/>
              </p:nvSpPr>
              <p:spPr bwMode="auto">
                <a:xfrm>
                  <a:off x="0" y="945"/>
                  <a:ext cx="1605" cy="10"/>
                </a:xfrm>
                <a:prstGeom prst="rect">
                  <a:avLst/>
                </a:prstGeom>
                <a:solidFill>
                  <a:srgbClr val="2200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08" name="Rectangle 104"/>
                <p:cNvSpPr>
                  <a:spLocks/>
                </p:cNvSpPr>
                <p:nvPr/>
              </p:nvSpPr>
              <p:spPr bwMode="auto">
                <a:xfrm>
                  <a:off x="0" y="955"/>
                  <a:ext cx="1605" cy="9"/>
                </a:xfrm>
                <a:prstGeom prst="rect">
                  <a:avLst/>
                </a:prstGeom>
                <a:solidFill>
                  <a:srgbClr val="21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09" name="Rectangle 105"/>
                <p:cNvSpPr>
                  <a:spLocks/>
                </p:cNvSpPr>
                <p:nvPr/>
              </p:nvSpPr>
              <p:spPr bwMode="auto">
                <a:xfrm>
                  <a:off x="0" y="964"/>
                  <a:ext cx="1605" cy="11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10" name="Rectangle 106"/>
                <p:cNvSpPr>
                  <a:spLocks/>
                </p:cNvSpPr>
                <p:nvPr/>
              </p:nvSpPr>
              <p:spPr bwMode="auto">
                <a:xfrm>
                  <a:off x="0" y="975"/>
                  <a:ext cx="1605" cy="1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</p:grpSp>
        </p:grpSp>
        <p:sp>
          <p:nvSpPr>
            <p:cNvPr id="112" name="Rectangle 110"/>
            <p:cNvSpPr>
              <a:spLocks/>
            </p:cNvSpPr>
            <p:nvPr/>
          </p:nvSpPr>
          <p:spPr bwMode="auto">
            <a:xfrm>
              <a:off x="5776704" y="4864874"/>
              <a:ext cx="89818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u="sng" dirty="0">
                  <a:solidFill>
                    <a:srgbClr val="FAFD00"/>
                  </a:solidFill>
                  <a:ea typeface="ＭＳ Ｐゴシック" charset="0"/>
                  <a:cs typeface="Times" charset="0"/>
                </a:rPr>
                <a:t>Microsurgery</a:t>
              </a:r>
            </a:p>
          </p:txBody>
        </p:sp>
        <p:sp>
          <p:nvSpPr>
            <p:cNvPr id="113" name="Rectangle 111"/>
            <p:cNvSpPr>
              <a:spLocks/>
            </p:cNvSpPr>
            <p:nvPr/>
          </p:nvSpPr>
          <p:spPr bwMode="auto">
            <a:xfrm>
              <a:off x="5532083" y="5167632"/>
              <a:ext cx="35422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Peter </a:t>
              </a:r>
            </a:p>
          </p:txBody>
        </p:sp>
        <p:sp>
          <p:nvSpPr>
            <p:cNvPr id="114" name="Rectangle 112"/>
            <p:cNvSpPr>
              <a:spLocks/>
            </p:cNvSpPr>
            <p:nvPr/>
          </p:nvSpPr>
          <p:spPr bwMode="auto">
            <a:xfrm>
              <a:off x="5945302" y="5167632"/>
              <a:ext cx="75661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Rasmussen</a:t>
              </a:r>
            </a:p>
          </p:txBody>
        </p:sp>
        <p:sp>
          <p:nvSpPr>
            <p:cNvPr id="115" name="Rectangle 113"/>
            <p:cNvSpPr>
              <a:spLocks/>
            </p:cNvSpPr>
            <p:nvPr/>
          </p:nvSpPr>
          <p:spPr bwMode="auto">
            <a:xfrm>
              <a:off x="5508037" y="5339148"/>
              <a:ext cx="9514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Marc Mayberg</a:t>
              </a:r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auto">
            <a:xfrm>
              <a:off x="7607777" y="3387612"/>
              <a:ext cx="739010" cy="746"/>
            </a:xfrm>
            <a:prstGeom prst="line">
              <a:avLst/>
            </a:prstGeom>
            <a:noFill/>
            <a:ln w="3175" cap="flat">
              <a:solidFill>
                <a:srgbClr val="B5006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700"/>
            </a:p>
          </p:txBody>
        </p:sp>
        <p:sp>
          <p:nvSpPr>
            <p:cNvPr id="117" name="Rectangle 115"/>
            <p:cNvSpPr>
              <a:spLocks/>
            </p:cNvSpPr>
            <p:nvPr/>
          </p:nvSpPr>
          <p:spPr bwMode="auto">
            <a:xfrm>
              <a:off x="7489961" y="3263076"/>
              <a:ext cx="6924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Neurology</a:t>
              </a:r>
            </a:p>
          </p:txBody>
        </p:sp>
        <p:sp>
          <p:nvSpPr>
            <p:cNvPr id="118" name="Rectangle 116"/>
            <p:cNvSpPr>
              <a:spLocks/>
            </p:cNvSpPr>
            <p:nvPr/>
          </p:nvSpPr>
          <p:spPr bwMode="auto">
            <a:xfrm>
              <a:off x="7468789" y="3433100"/>
              <a:ext cx="33342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Tony</a:t>
              </a:r>
            </a:p>
          </p:txBody>
        </p:sp>
        <p:sp>
          <p:nvSpPr>
            <p:cNvPr id="119" name="Rectangle 117"/>
            <p:cNvSpPr>
              <a:spLocks/>
            </p:cNvSpPr>
            <p:nvPr/>
          </p:nvSpPr>
          <p:spPr bwMode="auto">
            <a:xfrm>
              <a:off x="7804412" y="3433100"/>
              <a:ext cx="48731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 Furlan</a:t>
              </a:r>
            </a:p>
          </p:txBody>
        </p:sp>
        <p:sp>
          <p:nvSpPr>
            <p:cNvPr id="120" name="Rectangle 118"/>
            <p:cNvSpPr>
              <a:spLocks/>
            </p:cNvSpPr>
            <p:nvPr/>
          </p:nvSpPr>
          <p:spPr bwMode="auto">
            <a:xfrm>
              <a:off x="7449767" y="3605360"/>
              <a:ext cx="35898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Irene</a:t>
              </a:r>
            </a:p>
          </p:txBody>
        </p:sp>
        <p:sp>
          <p:nvSpPr>
            <p:cNvPr id="121" name="Rectangle 119"/>
            <p:cNvSpPr>
              <a:spLocks/>
            </p:cNvSpPr>
            <p:nvPr/>
          </p:nvSpPr>
          <p:spPr bwMode="auto">
            <a:xfrm>
              <a:off x="7802709" y="3605360"/>
              <a:ext cx="50013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 Katzen</a:t>
              </a:r>
            </a:p>
          </p:txBody>
        </p:sp>
        <p:sp>
          <p:nvSpPr>
            <p:cNvPr id="122" name="Rectangle 120"/>
            <p:cNvSpPr>
              <a:spLocks/>
            </p:cNvSpPr>
            <p:nvPr/>
          </p:nvSpPr>
          <p:spPr bwMode="auto">
            <a:xfrm>
              <a:off x="7341470" y="3776875"/>
              <a:ext cx="8646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Derk Krieger</a:t>
              </a:r>
            </a:p>
          </p:txBody>
        </p:sp>
        <p:sp>
          <p:nvSpPr>
            <p:cNvPr id="123" name="Rectangle 121"/>
            <p:cNvSpPr>
              <a:spLocks/>
            </p:cNvSpPr>
            <p:nvPr/>
          </p:nvSpPr>
          <p:spPr bwMode="auto">
            <a:xfrm>
              <a:off x="7539100" y="3947644"/>
              <a:ext cx="38472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Cathy</a:t>
              </a:r>
            </a:p>
          </p:txBody>
        </p:sp>
        <p:sp>
          <p:nvSpPr>
            <p:cNvPr id="124" name="Rectangle 122"/>
            <p:cNvSpPr>
              <a:spLocks/>
            </p:cNvSpPr>
            <p:nvPr/>
          </p:nvSpPr>
          <p:spPr bwMode="auto">
            <a:xfrm>
              <a:off x="7988014" y="3947644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 Sila</a:t>
              </a:r>
            </a:p>
          </p:txBody>
        </p:sp>
        <p:grpSp>
          <p:nvGrpSpPr>
            <p:cNvPr id="125" name="Group 222"/>
            <p:cNvGrpSpPr>
              <a:grpSpLocks/>
            </p:cNvGrpSpPr>
            <p:nvPr/>
          </p:nvGrpSpPr>
          <p:grpSpPr bwMode="auto">
            <a:xfrm>
              <a:off x="7291618" y="3202674"/>
              <a:ext cx="1212421" cy="916484"/>
              <a:chOff x="0" y="0"/>
              <a:chExt cx="1317" cy="1229"/>
            </a:xfrm>
          </p:grpSpPr>
          <p:sp>
            <p:nvSpPr>
              <p:cNvPr id="126" name="Rectangle 123"/>
              <p:cNvSpPr>
                <a:spLocks/>
              </p:cNvSpPr>
              <p:nvPr/>
            </p:nvSpPr>
            <p:spPr bwMode="auto">
              <a:xfrm>
                <a:off x="25" y="25"/>
                <a:ext cx="1292" cy="1204"/>
              </a:xfrm>
              <a:prstGeom prst="rect">
                <a:avLst/>
              </a:prstGeom>
              <a:solidFill>
                <a:srgbClr val="B500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n-US" sz="700"/>
              </a:p>
            </p:txBody>
          </p:sp>
          <p:grpSp>
            <p:nvGrpSpPr>
              <p:cNvPr id="127" name="Group 221"/>
              <p:cNvGrpSpPr>
                <a:grpSpLocks/>
              </p:cNvGrpSpPr>
              <p:nvPr/>
            </p:nvGrpSpPr>
            <p:grpSpPr bwMode="auto">
              <a:xfrm>
                <a:off x="0" y="0"/>
                <a:ext cx="1293" cy="1205"/>
                <a:chOff x="0" y="0"/>
                <a:chExt cx="1293" cy="1205"/>
              </a:xfrm>
            </p:grpSpPr>
            <p:sp>
              <p:nvSpPr>
                <p:cNvPr id="128" name="Rectangle 124"/>
                <p:cNvSpPr>
                  <a:spLocks/>
                </p:cNvSpPr>
                <p:nvPr/>
              </p:nvSpPr>
              <p:spPr bwMode="auto">
                <a:xfrm>
                  <a:off x="0" y="0"/>
                  <a:ext cx="1293" cy="13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29" name="Rectangle 125"/>
                <p:cNvSpPr>
                  <a:spLocks/>
                </p:cNvSpPr>
                <p:nvPr/>
              </p:nvSpPr>
              <p:spPr bwMode="auto">
                <a:xfrm>
                  <a:off x="0" y="13"/>
                  <a:ext cx="1293" cy="12"/>
                </a:xfrm>
                <a:prstGeom prst="rect">
                  <a:avLst/>
                </a:prstGeom>
                <a:solidFill>
                  <a:srgbClr val="21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30" name="Rectangle 126"/>
                <p:cNvSpPr>
                  <a:spLocks/>
                </p:cNvSpPr>
                <p:nvPr/>
              </p:nvSpPr>
              <p:spPr bwMode="auto">
                <a:xfrm>
                  <a:off x="0" y="25"/>
                  <a:ext cx="1293" cy="13"/>
                </a:xfrm>
                <a:prstGeom prst="rect">
                  <a:avLst/>
                </a:prstGeom>
                <a:solidFill>
                  <a:srgbClr val="2200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31" name="Rectangle 127"/>
                <p:cNvSpPr>
                  <a:spLocks/>
                </p:cNvSpPr>
                <p:nvPr/>
              </p:nvSpPr>
              <p:spPr bwMode="auto">
                <a:xfrm>
                  <a:off x="0" y="38"/>
                  <a:ext cx="1293" cy="12"/>
                </a:xfrm>
                <a:prstGeom prst="rect">
                  <a:avLst/>
                </a:prstGeom>
                <a:solidFill>
                  <a:srgbClr val="23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32" name="Rectangle 128"/>
                <p:cNvSpPr>
                  <a:spLocks/>
                </p:cNvSpPr>
                <p:nvPr/>
              </p:nvSpPr>
              <p:spPr bwMode="auto">
                <a:xfrm>
                  <a:off x="0" y="50"/>
                  <a:ext cx="1293" cy="13"/>
                </a:xfrm>
                <a:prstGeom prst="rect">
                  <a:avLst/>
                </a:prstGeom>
                <a:solidFill>
                  <a:srgbClr val="24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33" name="Rectangle 129"/>
                <p:cNvSpPr>
                  <a:spLocks/>
                </p:cNvSpPr>
                <p:nvPr/>
              </p:nvSpPr>
              <p:spPr bwMode="auto">
                <a:xfrm>
                  <a:off x="0" y="63"/>
                  <a:ext cx="1293" cy="12"/>
                </a:xfrm>
                <a:prstGeom prst="rect">
                  <a:avLst/>
                </a:prstGeom>
                <a:solidFill>
                  <a:srgbClr val="2600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34" name="Rectangle 130"/>
                <p:cNvSpPr>
                  <a:spLocks/>
                </p:cNvSpPr>
                <p:nvPr/>
              </p:nvSpPr>
              <p:spPr bwMode="auto">
                <a:xfrm>
                  <a:off x="0" y="75"/>
                  <a:ext cx="1293" cy="13"/>
                </a:xfrm>
                <a:prstGeom prst="rect">
                  <a:avLst/>
                </a:prstGeom>
                <a:solidFill>
                  <a:srgbClr val="270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35" name="Rectangle 131"/>
                <p:cNvSpPr>
                  <a:spLocks/>
                </p:cNvSpPr>
                <p:nvPr/>
              </p:nvSpPr>
              <p:spPr bwMode="auto">
                <a:xfrm>
                  <a:off x="0" y="88"/>
                  <a:ext cx="1293" cy="12"/>
                </a:xfrm>
                <a:prstGeom prst="rect">
                  <a:avLst/>
                </a:prstGeom>
                <a:solidFill>
                  <a:srgbClr val="29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36" name="Rectangle 132"/>
                <p:cNvSpPr>
                  <a:spLocks/>
                </p:cNvSpPr>
                <p:nvPr/>
              </p:nvSpPr>
              <p:spPr bwMode="auto">
                <a:xfrm>
                  <a:off x="0" y="100"/>
                  <a:ext cx="1293" cy="13"/>
                </a:xfrm>
                <a:prstGeom prst="rect">
                  <a:avLst/>
                </a:prstGeom>
                <a:solidFill>
                  <a:srgbClr val="2B00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37" name="Rectangle 133"/>
                <p:cNvSpPr>
                  <a:spLocks/>
                </p:cNvSpPr>
                <p:nvPr/>
              </p:nvSpPr>
              <p:spPr bwMode="auto">
                <a:xfrm>
                  <a:off x="0" y="113"/>
                  <a:ext cx="1293" cy="14"/>
                </a:xfrm>
                <a:prstGeom prst="rect">
                  <a:avLst/>
                </a:prstGeom>
                <a:solidFill>
                  <a:srgbClr val="2D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38" name="Rectangle 134"/>
                <p:cNvSpPr>
                  <a:spLocks/>
                </p:cNvSpPr>
                <p:nvPr/>
              </p:nvSpPr>
              <p:spPr bwMode="auto">
                <a:xfrm>
                  <a:off x="0" y="127"/>
                  <a:ext cx="1293" cy="11"/>
                </a:xfrm>
                <a:prstGeom prst="rect">
                  <a:avLst/>
                </a:prstGeom>
                <a:solidFill>
                  <a:srgbClr val="2F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39" name="Rectangle 135"/>
                <p:cNvSpPr>
                  <a:spLocks/>
                </p:cNvSpPr>
                <p:nvPr/>
              </p:nvSpPr>
              <p:spPr bwMode="auto">
                <a:xfrm>
                  <a:off x="0" y="138"/>
                  <a:ext cx="1293" cy="14"/>
                </a:xfrm>
                <a:prstGeom prst="rect">
                  <a:avLst/>
                </a:prstGeom>
                <a:solidFill>
                  <a:srgbClr val="3100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40" name="Rectangle 136"/>
                <p:cNvSpPr>
                  <a:spLocks/>
                </p:cNvSpPr>
                <p:nvPr/>
              </p:nvSpPr>
              <p:spPr bwMode="auto">
                <a:xfrm>
                  <a:off x="0" y="152"/>
                  <a:ext cx="1293" cy="11"/>
                </a:xfrm>
                <a:prstGeom prst="rect">
                  <a:avLst/>
                </a:prstGeom>
                <a:solidFill>
                  <a:srgbClr val="330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41" name="Rectangle 137"/>
                <p:cNvSpPr>
                  <a:spLocks/>
                </p:cNvSpPr>
                <p:nvPr/>
              </p:nvSpPr>
              <p:spPr bwMode="auto">
                <a:xfrm>
                  <a:off x="0" y="163"/>
                  <a:ext cx="1293" cy="14"/>
                </a:xfrm>
                <a:prstGeom prst="rect">
                  <a:avLst/>
                </a:prstGeom>
                <a:solidFill>
                  <a:srgbClr val="36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42" name="Rectangle 138"/>
                <p:cNvSpPr>
                  <a:spLocks/>
                </p:cNvSpPr>
                <p:nvPr/>
              </p:nvSpPr>
              <p:spPr bwMode="auto">
                <a:xfrm>
                  <a:off x="0" y="177"/>
                  <a:ext cx="1293" cy="11"/>
                </a:xfrm>
                <a:prstGeom prst="rect">
                  <a:avLst/>
                </a:prstGeom>
                <a:solidFill>
                  <a:srgbClr val="3800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43" name="Rectangle 139"/>
                <p:cNvSpPr>
                  <a:spLocks/>
                </p:cNvSpPr>
                <p:nvPr/>
              </p:nvSpPr>
              <p:spPr bwMode="auto">
                <a:xfrm>
                  <a:off x="0" y="188"/>
                  <a:ext cx="1293" cy="13"/>
                </a:xfrm>
                <a:prstGeom prst="rect">
                  <a:avLst/>
                </a:prstGeom>
                <a:solidFill>
                  <a:srgbClr val="3B0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44" name="Rectangle 140"/>
                <p:cNvSpPr>
                  <a:spLocks/>
                </p:cNvSpPr>
                <p:nvPr/>
              </p:nvSpPr>
              <p:spPr bwMode="auto">
                <a:xfrm>
                  <a:off x="0" y="201"/>
                  <a:ext cx="1293" cy="12"/>
                </a:xfrm>
                <a:prstGeom prst="rect">
                  <a:avLst/>
                </a:prstGeom>
                <a:solidFill>
                  <a:srgbClr val="3E00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45" name="Rectangle 141"/>
                <p:cNvSpPr>
                  <a:spLocks/>
                </p:cNvSpPr>
                <p:nvPr/>
              </p:nvSpPr>
              <p:spPr bwMode="auto">
                <a:xfrm>
                  <a:off x="0" y="213"/>
                  <a:ext cx="1293" cy="13"/>
                </a:xfrm>
                <a:prstGeom prst="rect">
                  <a:avLst/>
                </a:prstGeom>
                <a:solidFill>
                  <a:srgbClr val="4000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46" name="Rectangle 142"/>
                <p:cNvSpPr>
                  <a:spLocks/>
                </p:cNvSpPr>
                <p:nvPr/>
              </p:nvSpPr>
              <p:spPr bwMode="auto">
                <a:xfrm>
                  <a:off x="0" y="226"/>
                  <a:ext cx="1293" cy="12"/>
                </a:xfrm>
                <a:prstGeom prst="rect">
                  <a:avLst/>
                </a:prstGeom>
                <a:solidFill>
                  <a:srgbClr val="4300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47" name="Rectangle 143"/>
                <p:cNvSpPr>
                  <a:spLocks/>
                </p:cNvSpPr>
                <p:nvPr/>
              </p:nvSpPr>
              <p:spPr bwMode="auto">
                <a:xfrm>
                  <a:off x="0" y="238"/>
                  <a:ext cx="1293" cy="13"/>
                </a:xfrm>
                <a:prstGeom prst="rect">
                  <a:avLst/>
                </a:prstGeom>
                <a:solidFill>
                  <a:srgbClr val="4500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48" name="Rectangle 144"/>
                <p:cNvSpPr>
                  <a:spLocks/>
                </p:cNvSpPr>
                <p:nvPr/>
              </p:nvSpPr>
              <p:spPr bwMode="auto">
                <a:xfrm>
                  <a:off x="0" y="251"/>
                  <a:ext cx="1293" cy="12"/>
                </a:xfrm>
                <a:prstGeom prst="rect">
                  <a:avLst/>
                </a:prstGeom>
                <a:solidFill>
                  <a:srgbClr val="480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49" name="Rectangle 145"/>
                <p:cNvSpPr>
                  <a:spLocks/>
                </p:cNvSpPr>
                <p:nvPr/>
              </p:nvSpPr>
              <p:spPr bwMode="auto">
                <a:xfrm>
                  <a:off x="0" y="263"/>
                  <a:ext cx="1293" cy="13"/>
                </a:xfrm>
                <a:prstGeom prst="rect">
                  <a:avLst/>
                </a:prstGeom>
                <a:solidFill>
                  <a:srgbClr val="4A0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50" name="Rectangle 146"/>
                <p:cNvSpPr>
                  <a:spLocks/>
                </p:cNvSpPr>
                <p:nvPr/>
              </p:nvSpPr>
              <p:spPr bwMode="auto">
                <a:xfrm>
                  <a:off x="0" y="276"/>
                  <a:ext cx="1293" cy="12"/>
                </a:xfrm>
                <a:prstGeom prst="rect">
                  <a:avLst/>
                </a:prstGeom>
                <a:solidFill>
                  <a:srgbClr val="4D0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51" name="Rectangle 147"/>
                <p:cNvSpPr>
                  <a:spLocks/>
                </p:cNvSpPr>
                <p:nvPr/>
              </p:nvSpPr>
              <p:spPr bwMode="auto">
                <a:xfrm>
                  <a:off x="0" y="288"/>
                  <a:ext cx="1293" cy="13"/>
                </a:xfrm>
                <a:prstGeom prst="rect">
                  <a:avLst/>
                </a:prstGeom>
                <a:solidFill>
                  <a:srgbClr val="4F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52" name="Rectangle 148"/>
                <p:cNvSpPr>
                  <a:spLocks/>
                </p:cNvSpPr>
                <p:nvPr/>
              </p:nvSpPr>
              <p:spPr bwMode="auto">
                <a:xfrm>
                  <a:off x="0" y="301"/>
                  <a:ext cx="1293" cy="12"/>
                </a:xfrm>
                <a:prstGeom prst="rect">
                  <a:avLst/>
                </a:prstGeom>
                <a:solidFill>
                  <a:srgbClr val="5200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53" name="Rectangle 149"/>
                <p:cNvSpPr>
                  <a:spLocks/>
                </p:cNvSpPr>
                <p:nvPr/>
              </p:nvSpPr>
              <p:spPr bwMode="auto">
                <a:xfrm>
                  <a:off x="0" y="313"/>
                  <a:ext cx="1293" cy="13"/>
                </a:xfrm>
                <a:prstGeom prst="rect">
                  <a:avLst/>
                </a:prstGeom>
                <a:solidFill>
                  <a:srgbClr val="54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54" name="Rectangle 150"/>
                <p:cNvSpPr>
                  <a:spLocks/>
                </p:cNvSpPr>
                <p:nvPr/>
              </p:nvSpPr>
              <p:spPr bwMode="auto">
                <a:xfrm>
                  <a:off x="0" y="326"/>
                  <a:ext cx="1293" cy="12"/>
                </a:xfrm>
                <a:prstGeom prst="rect">
                  <a:avLst/>
                </a:prstGeom>
                <a:solidFill>
                  <a:srgbClr val="5600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55" name="Rectangle 151"/>
                <p:cNvSpPr>
                  <a:spLocks/>
                </p:cNvSpPr>
                <p:nvPr/>
              </p:nvSpPr>
              <p:spPr bwMode="auto">
                <a:xfrm>
                  <a:off x="0" y="338"/>
                  <a:ext cx="1293" cy="13"/>
                </a:xfrm>
                <a:prstGeom prst="rect">
                  <a:avLst/>
                </a:prstGeom>
                <a:solidFill>
                  <a:srgbClr val="5800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56" name="Rectangle 152"/>
                <p:cNvSpPr>
                  <a:spLocks/>
                </p:cNvSpPr>
                <p:nvPr/>
              </p:nvSpPr>
              <p:spPr bwMode="auto">
                <a:xfrm>
                  <a:off x="0" y="351"/>
                  <a:ext cx="1293" cy="12"/>
                </a:xfrm>
                <a:prstGeom prst="rect">
                  <a:avLst/>
                </a:prstGeom>
                <a:solidFill>
                  <a:srgbClr val="5A00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57" name="Rectangle 153"/>
                <p:cNvSpPr>
                  <a:spLocks/>
                </p:cNvSpPr>
                <p:nvPr/>
              </p:nvSpPr>
              <p:spPr bwMode="auto">
                <a:xfrm>
                  <a:off x="0" y="363"/>
                  <a:ext cx="1293" cy="13"/>
                </a:xfrm>
                <a:prstGeom prst="rect">
                  <a:avLst/>
                </a:prstGeom>
                <a:solidFill>
                  <a:srgbClr val="5C00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58" name="Rectangle 154"/>
                <p:cNvSpPr>
                  <a:spLocks/>
                </p:cNvSpPr>
                <p:nvPr/>
              </p:nvSpPr>
              <p:spPr bwMode="auto">
                <a:xfrm>
                  <a:off x="0" y="376"/>
                  <a:ext cx="1293" cy="12"/>
                </a:xfrm>
                <a:prstGeom prst="rect">
                  <a:avLst/>
                </a:prstGeom>
                <a:solidFill>
                  <a:srgbClr val="5E0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59" name="Rectangle 155"/>
                <p:cNvSpPr>
                  <a:spLocks/>
                </p:cNvSpPr>
                <p:nvPr/>
              </p:nvSpPr>
              <p:spPr bwMode="auto">
                <a:xfrm>
                  <a:off x="0" y="388"/>
                  <a:ext cx="1293" cy="13"/>
                </a:xfrm>
                <a:prstGeom prst="rect">
                  <a:avLst/>
                </a:prstGeom>
                <a:solidFill>
                  <a:srgbClr val="6000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60" name="Rectangle 156"/>
                <p:cNvSpPr>
                  <a:spLocks/>
                </p:cNvSpPr>
                <p:nvPr/>
              </p:nvSpPr>
              <p:spPr bwMode="auto">
                <a:xfrm>
                  <a:off x="0" y="401"/>
                  <a:ext cx="1293" cy="14"/>
                </a:xfrm>
                <a:prstGeom prst="rect">
                  <a:avLst/>
                </a:prstGeom>
                <a:solidFill>
                  <a:srgbClr val="620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61" name="Rectangle 157"/>
                <p:cNvSpPr>
                  <a:spLocks/>
                </p:cNvSpPr>
                <p:nvPr/>
              </p:nvSpPr>
              <p:spPr bwMode="auto">
                <a:xfrm>
                  <a:off x="0" y="415"/>
                  <a:ext cx="1293" cy="11"/>
                </a:xfrm>
                <a:prstGeom prst="rect">
                  <a:avLst/>
                </a:prstGeom>
                <a:solidFill>
                  <a:srgbClr val="63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62" name="Rectangle 158"/>
                <p:cNvSpPr>
                  <a:spLocks/>
                </p:cNvSpPr>
                <p:nvPr/>
              </p:nvSpPr>
              <p:spPr bwMode="auto">
                <a:xfrm>
                  <a:off x="0" y="426"/>
                  <a:ext cx="1293" cy="14"/>
                </a:xfrm>
                <a:prstGeom prst="rect">
                  <a:avLst/>
                </a:prstGeom>
                <a:solidFill>
                  <a:srgbClr val="640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63" name="Rectangle 159"/>
                <p:cNvSpPr>
                  <a:spLocks/>
                </p:cNvSpPr>
                <p:nvPr/>
              </p:nvSpPr>
              <p:spPr bwMode="auto">
                <a:xfrm>
                  <a:off x="0" y="440"/>
                  <a:ext cx="1293" cy="11"/>
                </a:xfrm>
                <a:prstGeom prst="rect">
                  <a:avLst/>
                </a:prstGeom>
                <a:solidFill>
                  <a:srgbClr val="66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64" name="Rectangle 160"/>
                <p:cNvSpPr>
                  <a:spLocks/>
                </p:cNvSpPr>
                <p:nvPr/>
              </p:nvSpPr>
              <p:spPr bwMode="auto">
                <a:xfrm>
                  <a:off x="0" y="451"/>
                  <a:ext cx="1293" cy="14"/>
                </a:xfrm>
                <a:prstGeom prst="rect">
                  <a:avLst/>
                </a:prstGeom>
                <a:solidFill>
                  <a:srgbClr val="67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65" name="Rectangle 161"/>
                <p:cNvSpPr>
                  <a:spLocks/>
                </p:cNvSpPr>
                <p:nvPr/>
              </p:nvSpPr>
              <p:spPr bwMode="auto">
                <a:xfrm>
                  <a:off x="0" y="465"/>
                  <a:ext cx="1293" cy="11"/>
                </a:xfrm>
                <a:prstGeom prst="rect">
                  <a:avLst/>
                </a:prstGeom>
                <a:solidFill>
                  <a:srgbClr val="680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66" name="Rectangle 162"/>
                <p:cNvSpPr>
                  <a:spLocks/>
                </p:cNvSpPr>
                <p:nvPr/>
              </p:nvSpPr>
              <p:spPr bwMode="auto">
                <a:xfrm>
                  <a:off x="0" y="476"/>
                  <a:ext cx="1293" cy="13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67" name="Rectangle 163"/>
                <p:cNvSpPr>
                  <a:spLocks/>
                </p:cNvSpPr>
                <p:nvPr/>
              </p:nvSpPr>
              <p:spPr bwMode="auto">
                <a:xfrm>
                  <a:off x="0" y="489"/>
                  <a:ext cx="1293" cy="12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68" name="Rectangle 164"/>
                <p:cNvSpPr>
                  <a:spLocks/>
                </p:cNvSpPr>
                <p:nvPr/>
              </p:nvSpPr>
              <p:spPr bwMode="auto">
                <a:xfrm>
                  <a:off x="0" y="501"/>
                  <a:ext cx="1293" cy="13"/>
                </a:xfrm>
                <a:prstGeom prst="rect">
                  <a:avLst/>
                </a:prstGeom>
                <a:solidFill>
                  <a:srgbClr val="6A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69" name="Rectangle 165"/>
                <p:cNvSpPr>
                  <a:spLocks/>
                </p:cNvSpPr>
                <p:nvPr/>
              </p:nvSpPr>
              <p:spPr bwMode="auto">
                <a:xfrm>
                  <a:off x="0" y="514"/>
                  <a:ext cx="1293" cy="14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70" name="Rectangle 166"/>
                <p:cNvSpPr>
                  <a:spLocks/>
                </p:cNvSpPr>
                <p:nvPr/>
              </p:nvSpPr>
              <p:spPr bwMode="auto">
                <a:xfrm>
                  <a:off x="0" y="528"/>
                  <a:ext cx="1293" cy="11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71" name="Rectangle 167"/>
                <p:cNvSpPr>
                  <a:spLocks/>
                </p:cNvSpPr>
                <p:nvPr/>
              </p:nvSpPr>
              <p:spPr bwMode="auto">
                <a:xfrm>
                  <a:off x="0" y="539"/>
                  <a:ext cx="1293" cy="14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72" name="Rectangle 168"/>
                <p:cNvSpPr>
                  <a:spLocks/>
                </p:cNvSpPr>
                <p:nvPr/>
              </p:nvSpPr>
              <p:spPr bwMode="auto">
                <a:xfrm>
                  <a:off x="0" y="553"/>
                  <a:ext cx="1293" cy="11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73" name="Rectangle 169"/>
                <p:cNvSpPr>
                  <a:spLocks/>
                </p:cNvSpPr>
                <p:nvPr/>
              </p:nvSpPr>
              <p:spPr bwMode="auto">
                <a:xfrm>
                  <a:off x="0" y="564"/>
                  <a:ext cx="1293" cy="14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74" name="Rectangle 170"/>
                <p:cNvSpPr>
                  <a:spLocks/>
                </p:cNvSpPr>
                <p:nvPr/>
              </p:nvSpPr>
              <p:spPr bwMode="auto">
                <a:xfrm>
                  <a:off x="0" y="578"/>
                  <a:ext cx="1293" cy="11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75" name="Rectangle 171"/>
                <p:cNvSpPr>
                  <a:spLocks/>
                </p:cNvSpPr>
                <p:nvPr/>
              </p:nvSpPr>
              <p:spPr bwMode="auto">
                <a:xfrm>
                  <a:off x="0" y="589"/>
                  <a:ext cx="1293" cy="14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76" name="Rectangle 172"/>
                <p:cNvSpPr>
                  <a:spLocks/>
                </p:cNvSpPr>
                <p:nvPr/>
              </p:nvSpPr>
              <p:spPr bwMode="auto">
                <a:xfrm>
                  <a:off x="0" y="603"/>
                  <a:ext cx="1293" cy="11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77" name="Rectangle 173"/>
                <p:cNvSpPr>
                  <a:spLocks/>
                </p:cNvSpPr>
                <p:nvPr/>
              </p:nvSpPr>
              <p:spPr bwMode="auto">
                <a:xfrm>
                  <a:off x="0" y="614"/>
                  <a:ext cx="1293" cy="14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78" name="Rectangle 174"/>
                <p:cNvSpPr>
                  <a:spLocks/>
                </p:cNvSpPr>
                <p:nvPr/>
              </p:nvSpPr>
              <p:spPr bwMode="auto">
                <a:xfrm>
                  <a:off x="0" y="628"/>
                  <a:ext cx="1293" cy="11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79" name="Rectangle 175"/>
                <p:cNvSpPr>
                  <a:spLocks/>
                </p:cNvSpPr>
                <p:nvPr/>
              </p:nvSpPr>
              <p:spPr bwMode="auto">
                <a:xfrm>
                  <a:off x="0" y="639"/>
                  <a:ext cx="1293" cy="14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80" name="Rectangle 176"/>
                <p:cNvSpPr>
                  <a:spLocks/>
                </p:cNvSpPr>
                <p:nvPr/>
              </p:nvSpPr>
              <p:spPr bwMode="auto">
                <a:xfrm>
                  <a:off x="0" y="653"/>
                  <a:ext cx="1293" cy="11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81" name="Rectangle 177"/>
                <p:cNvSpPr>
                  <a:spLocks/>
                </p:cNvSpPr>
                <p:nvPr/>
              </p:nvSpPr>
              <p:spPr bwMode="auto">
                <a:xfrm>
                  <a:off x="0" y="664"/>
                  <a:ext cx="1293" cy="14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82" name="Rectangle 178"/>
                <p:cNvSpPr>
                  <a:spLocks/>
                </p:cNvSpPr>
                <p:nvPr/>
              </p:nvSpPr>
              <p:spPr bwMode="auto">
                <a:xfrm>
                  <a:off x="0" y="678"/>
                  <a:ext cx="1293" cy="11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83" name="Rectangle 179"/>
                <p:cNvSpPr>
                  <a:spLocks/>
                </p:cNvSpPr>
                <p:nvPr/>
              </p:nvSpPr>
              <p:spPr bwMode="auto">
                <a:xfrm>
                  <a:off x="0" y="689"/>
                  <a:ext cx="1293" cy="14"/>
                </a:xfrm>
                <a:prstGeom prst="rect">
                  <a:avLst/>
                </a:prstGeom>
                <a:solidFill>
                  <a:srgbClr val="6A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84" name="Rectangle 180"/>
                <p:cNvSpPr>
                  <a:spLocks/>
                </p:cNvSpPr>
                <p:nvPr/>
              </p:nvSpPr>
              <p:spPr bwMode="auto">
                <a:xfrm>
                  <a:off x="0" y="703"/>
                  <a:ext cx="1293" cy="11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85" name="Rectangle 181"/>
                <p:cNvSpPr>
                  <a:spLocks/>
                </p:cNvSpPr>
                <p:nvPr/>
              </p:nvSpPr>
              <p:spPr bwMode="auto">
                <a:xfrm>
                  <a:off x="0" y="714"/>
                  <a:ext cx="1293" cy="14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86" name="Rectangle 182"/>
                <p:cNvSpPr>
                  <a:spLocks/>
                </p:cNvSpPr>
                <p:nvPr/>
              </p:nvSpPr>
              <p:spPr bwMode="auto">
                <a:xfrm>
                  <a:off x="0" y="728"/>
                  <a:ext cx="1293" cy="11"/>
                </a:xfrm>
                <a:prstGeom prst="rect">
                  <a:avLst/>
                </a:prstGeom>
                <a:solidFill>
                  <a:srgbClr val="680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87" name="Rectangle 183"/>
                <p:cNvSpPr>
                  <a:spLocks/>
                </p:cNvSpPr>
                <p:nvPr/>
              </p:nvSpPr>
              <p:spPr bwMode="auto">
                <a:xfrm>
                  <a:off x="0" y="739"/>
                  <a:ext cx="1293" cy="14"/>
                </a:xfrm>
                <a:prstGeom prst="rect">
                  <a:avLst/>
                </a:prstGeom>
                <a:solidFill>
                  <a:srgbClr val="67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88" name="Rectangle 184"/>
                <p:cNvSpPr>
                  <a:spLocks/>
                </p:cNvSpPr>
                <p:nvPr/>
              </p:nvSpPr>
              <p:spPr bwMode="auto">
                <a:xfrm>
                  <a:off x="0" y="753"/>
                  <a:ext cx="1293" cy="11"/>
                </a:xfrm>
                <a:prstGeom prst="rect">
                  <a:avLst/>
                </a:prstGeom>
                <a:solidFill>
                  <a:srgbClr val="66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89" name="Rectangle 185"/>
                <p:cNvSpPr>
                  <a:spLocks/>
                </p:cNvSpPr>
                <p:nvPr/>
              </p:nvSpPr>
              <p:spPr bwMode="auto">
                <a:xfrm>
                  <a:off x="0" y="764"/>
                  <a:ext cx="1293" cy="13"/>
                </a:xfrm>
                <a:prstGeom prst="rect">
                  <a:avLst/>
                </a:prstGeom>
                <a:solidFill>
                  <a:srgbClr val="640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90" name="Rectangle 186"/>
                <p:cNvSpPr>
                  <a:spLocks/>
                </p:cNvSpPr>
                <p:nvPr/>
              </p:nvSpPr>
              <p:spPr bwMode="auto">
                <a:xfrm>
                  <a:off x="0" y="777"/>
                  <a:ext cx="1293" cy="12"/>
                </a:xfrm>
                <a:prstGeom prst="rect">
                  <a:avLst/>
                </a:prstGeom>
                <a:solidFill>
                  <a:srgbClr val="63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91" name="Rectangle 187"/>
                <p:cNvSpPr>
                  <a:spLocks/>
                </p:cNvSpPr>
                <p:nvPr/>
              </p:nvSpPr>
              <p:spPr bwMode="auto">
                <a:xfrm>
                  <a:off x="0" y="789"/>
                  <a:ext cx="1293" cy="13"/>
                </a:xfrm>
                <a:prstGeom prst="rect">
                  <a:avLst/>
                </a:prstGeom>
                <a:solidFill>
                  <a:srgbClr val="620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92" name="Rectangle 188"/>
                <p:cNvSpPr>
                  <a:spLocks/>
                </p:cNvSpPr>
                <p:nvPr/>
              </p:nvSpPr>
              <p:spPr bwMode="auto">
                <a:xfrm>
                  <a:off x="0" y="802"/>
                  <a:ext cx="1293" cy="14"/>
                </a:xfrm>
                <a:prstGeom prst="rect">
                  <a:avLst/>
                </a:prstGeom>
                <a:solidFill>
                  <a:srgbClr val="6000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93" name="Rectangle 189"/>
                <p:cNvSpPr>
                  <a:spLocks/>
                </p:cNvSpPr>
                <p:nvPr/>
              </p:nvSpPr>
              <p:spPr bwMode="auto">
                <a:xfrm>
                  <a:off x="0" y="816"/>
                  <a:ext cx="1293" cy="11"/>
                </a:xfrm>
                <a:prstGeom prst="rect">
                  <a:avLst/>
                </a:prstGeom>
                <a:solidFill>
                  <a:srgbClr val="5E0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94" name="Rectangle 190"/>
                <p:cNvSpPr>
                  <a:spLocks/>
                </p:cNvSpPr>
                <p:nvPr/>
              </p:nvSpPr>
              <p:spPr bwMode="auto">
                <a:xfrm>
                  <a:off x="0" y="827"/>
                  <a:ext cx="1293" cy="14"/>
                </a:xfrm>
                <a:prstGeom prst="rect">
                  <a:avLst/>
                </a:prstGeom>
                <a:solidFill>
                  <a:srgbClr val="5C00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95" name="Rectangle 191"/>
                <p:cNvSpPr>
                  <a:spLocks/>
                </p:cNvSpPr>
                <p:nvPr/>
              </p:nvSpPr>
              <p:spPr bwMode="auto">
                <a:xfrm>
                  <a:off x="0" y="841"/>
                  <a:ext cx="1293" cy="11"/>
                </a:xfrm>
                <a:prstGeom prst="rect">
                  <a:avLst/>
                </a:prstGeom>
                <a:solidFill>
                  <a:srgbClr val="5A00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96" name="Rectangle 192"/>
                <p:cNvSpPr>
                  <a:spLocks/>
                </p:cNvSpPr>
                <p:nvPr/>
              </p:nvSpPr>
              <p:spPr bwMode="auto">
                <a:xfrm>
                  <a:off x="0" y="852"/>
                  <a:ext cx="1293" cy="14"/>
                </a:xfrm>
                <a:prstGeom prst="rect">
                  <a:avLst/>
                </a:prstGeom>
                <a:solidFill>
                  <a:srgbClr val="5800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97" name="Rectangle 193"/>
                <p:cNvSpPr>
                  <a:spLocks/>
                </p:cNvSpPr>
                <p:nvPr/>
              </p:nvSpPr>
              <p:spPr bwMode="auto">
                <a:xfrm>
                  <a:off x="0" y="866"/>
                  <a:ext cx="1293" cy="11"/>
                </a:xfrm>
                <a:prstGeom prst="rect">
                  <a:avLst/>
                </a:prstGeom>
                <a:solidFill>
                  <a:srgbClr val="5600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98" name="Rectangle 194"/>
                <p:cNvSpPr>
                  <a:spLocks/>
                </p:cNvSpPr>
                <p:nvPr/>
              </p:nvSpPr>
              <p:spPr bwMode="auto">
                <a:xfrm>
                  <a:off x="0" y="877"/>
                  <a:ext cx="1293" cy="14"/>
                </a:xfrm>
                <a:prstGeom prst="rect">
                  <a:avLst/>
                </a:prstGeom>
                <a:solidFill>
                  <a:srgbClr val="54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99" name="Rectangle 195"/>
                <p:cNvSpPr>
                  <a:spLocks/>
                </p:cNvSpPr>
                <p:nvPr/>
              </p:nvSpPr>
              <p:spPr bwMode="auto">
                <a:xfrm>
                  <a:off x="0" y="891"/>
                  <a:ext cx="1293" cy="11"/>
                </a:xfrm>
                <a:prstGeom prst="rect">
                  <a:avLst/>
                </a:prstGeom>
                <a:solidFill>
                  <a:srgbClr val="5200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00" name="Rectangle 196"/>
                <p:cNvSpPr>
                  <a:spLocks/>
                </p:cNvSpPr>
                <p:nvPr/>
              </p:nvSpPr>
              <p:spPr bwMode="auto">
                <a:xfrm>
                  <a:off x="0" y="902"/>
                  <a:ext cx="1293" cy="14"/>
                </a:xfrm>
                <a:prstGeom prst="rect">
                  <a:avLst/>
                </a:prstGeom>
                <a:solidFill>
                  <a:srgbClr val="4F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01" name="Rectangle 197"/>
                <p:cNvSpPr>
                  <a:spLocks/>
                </p:cNvSpPr>
                <p:nvPr/>
              </p:nvSpPr>
              <p:spPr bwMode="auto">
                <a:xfrm>
                  <a:off x="0" y="916"/>
                  <a:ext cx="1293" cy="13"/>
                </a:xfrm>
                <a:prstGeom prst="rect">
                  <a:avLst/>
                </a:prstGeom>
                <a:solidFill>
                  <a:srgbClr val="4D0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02" name="Rectangle 198"/>
                <p:cNvSpPr>
                  <a:spLocks/>
                </p:cNvSpPr>
                <p:nvPr/>
              </p:nvSpPr>
              <p:spPr bwMode="auto">
                <a:xfrm>
                  <a:off x="0" y="929"/>
                  <a:ext cx="1293" cy="12"/>
                </a:xfrm>
                <a:prstGeom prst="rect">
                  <a:avLst/>
                </a:prstGeom>
                <a:solidFill>
                  <a:srgbClr val="4A0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03" name="Rectangle 199"/>
                <p:cNvSpPr>
                  <a:spLocks/>
                </p:cNvSpPr>
                <p:nvPr/>
              </p:nvSpPr>
              <p:spPr bwMode="auto">
                <a:xfrm>
                  <a:off x="0" y="941"/>
                  <a:ext cx="1293" cy="13"/>
                </a:xfrm>
                <a:prstGeom prst="rect">
                  <a:avLst/>
                </a:prstGeom>
                <a:solidFill>
                  <a:srgbClr val="480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04" name="Rectangle 200"/>
                <p:cNvSpPr>
                  <a:spLocks/>
                </p:cNvSpPr>
                <p:nvPr/>
              </p:nvSpPr>
              <p:spPr bwMode="auto">
                <a:xfrm>
                  <a:off x="0" y="954"/>
                  <a:ext cx="1293" cy="12"/>
                </a:xfrm>
                <a:prstGeom prst="rect">
                  <a:avLst/>
                </a:prstGeom>
                <a:solidFill>
                  <a:srgbClr val="4500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05" name="Rectangle 201"/>
                <p:cNvSpPr>
                  <a:spLocks/>
                </p:cNvSpPr>
                <p:nvPr/>
              </p:nvSpPr>
              <p:spPr bwMode="auto">
                <a:xfrm>
                  <a:off x="0" y="966"/>
                  <a:ext cx="1293" cy="13"/>
                </a:xfrm>
                <a:prstGeom prst="rect">
                  <a:avLst/>
                </a:prstGeom>
                <a:solidFill>
                  <a:srgbClr val="4300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06" name="Rectangle 202"/>
                <p:cNvSpPr>
                  <a:spLocks/>
                </p:cNvSpPr>
                <p:nvPr/>
              </p:nvSpPr>
              <p:spPr bwMode="auto">
                <a:xfrm>
                  <a:off x="0" y="979"/>
                  <a:ext cx="1293" cy="12"/>
                </a:xfrm>
                <a:prstGeom prst="rect">
                  <a:avLst/>
                </a:prstGeom>
                <a:solidFill>
                  <a:srgbClr val="4000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07" name="Rectangle 203"/>
                <p:cNvSpPr>
                  <a:spLocks/>
                </p:cNvSpPr>
                <p:nvPr/>
              </p:nvSpPr>
              <p:spPr bwMode="auto">
                <a:xfrm>
                  <a:off x="0" y="991"/>
                  <a:ext cx="1293" cy="13"/>
                </a:xfrm>
                <a:prstGeom prst="rect">
                  <a:avLst/>
                </a:prstGeom>
                <a:solidFill>
                  <a:srgbClr val="3E00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08" name="Rectangle 204"/>
                <p:cNvSpPr>
                  <a:spLocks/>
                </p:cNvSpPr>
                <p:nvPr/>
              </p:nvSpPr>
              <p:spPr bwMode="auto">
                <a:xfrm>
                  <a:off x="0" y="1004"/>
                  <a:ext cx="1293" cy="12"/>
                </a:xfrm>
                <a:prstGeom prst="rect">
                  <a:avLst/>
                </a:prstGeom>
                <a:solidFill>
                  <a:srgbClr val="3B0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09" name="Rectangle 205"/>
                <p:cNvSpPr>
                  <a:spLocks/>
                </p:cNvSpPr>
                <p:nvPr/>
              </p:nvSpPr>
              <p:spPr bwMode="auto">
                <a:xfrm>
                  <a:off x="0" y="1016"/>
                  <a:ext cx="1293" cy="13"/>
                </a:xfrm>
                <a:prstGeom prst="rect">
                  <a:avLst/>
                </a:prstGeom>
                <a:solidFill>
                  <a:srgbClr val="3800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10" name="Rectangle 206"/>
                <p:cNvSpPr>
                  <a:spLocks/>
                </p:cNvSpPr>
                <p:nvPr/>
              </p:nvSpPr>
              <p:spPr bwMode="auto">
                <a:xfrm>
                  <a:off x="0" y="1029"/>
                  <a:ext cx="1293" cy="12"/>
                </a:xfrm>
                <a:prstGeom prst="rect">
                  <a:avLst/>
                </a:prstGeom>
                <a:solidFill>
                  <a:srgbClr val="36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11" name="Rectangle 207"/>
                <p:cNvSpPr>
                  <a:spLocks/>
                </p:cNvSpPr>
                <p:nvPr/>
              </p:nvSpPr>
              <p:spPr bwMode="auto">
                <a:xfrm>
                  <a:off x="0" y="1041"/>
                  <a:ext cx="1293" cy="13"/>
                </a:xfrm>
                <a:prstGeom prst="rect">
                  <a:avLst/>
                </a:prstGeom>
                <a:solidFill>
                  <a:srgbClr val="330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12" name="Rectangle 208"/>
                <p:cNvSpPr>
                  <a:spLocks/>
                </p:cNvSpPr>
                <p:nvPr/>
              </p:nvSpPr>
              <p:spPr bwMode="auto">
                <a:xfrm>
                  <a:off x="0" y="1054"/>
                  <a:ext cx="1293" cy="11"/>
                </a:xfrm>
                <a:prstGeom prst="rect">
                  <a:avLst/>
                </a:prstGeom>
                <a:solidFill>
                  <a:srgbClr val="3100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13" name="Rectangle 209"/>
                <p:cNvSpPr>
                  <a:spLocks/>
                </p:cNvSpPr>
                <p:nvPr/>
              </p:nvSpPr>
              <p:spPr bwMode="auto">
                <a:xfrm>
                  <a:off x="0" y="1065"/>
                  <a:ext cx="1293" cy="14"/>
                </a:xfrm>
                <a:prstGeom prst="rect">
                  <a:avLst/>
                </a:prstGeom>
                <a:solidFill>
                  <a:srgbClr val="2F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14" name="Rectangle 210"/>
                <p:cNvSpPr>
                  <a:spLocks/>
                </p:cNvSpPr>
                <p:nvPr/>
              </p:nvSpPr>
              <p:spPr bwMode="auto">
                <a:xfrm>
                  <a:off x="0" y="1079"/>
                  <a:ext cx="1293" cy="11"/>
                </a:xfrm>
                <a:prstGeom prst="rect">
                  <a:avLst/>
                </a:prstGeom>
                <a:solidFill>
                  <a:srgbClr val="2D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15" name="Rectangle 211"/>
                <p:cNvSpPr>
                  <a:spLocks/>
                </p:cNvSpPr>
                <p:nvPr/>
              </p:nvSpPr>
              <p:spPr bwMode="auto">
                <a:xfrm>
                  <a:off x="0" y="1090"/>
                  <a:ext cx="1293" cy="14"/>
                </a:xfrm>
                <a:prstGeom prst="rect">
                  <a:avLst/>
                </a:prstGeom>
                <a:solidFill>
                  <a:srgbClr val="2B00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16" name="Rectangle 212"/>
                <p:cNvSpPr>
                  <a:spLocks/>
                </p:cNvSpPr>
                <p:nvPr/>
              </p:nvSpPr>
              <p:spPr bwMode="auto">
                <a:xfrm>
                  <a:off x="0" y="1104"/>
                  <a:ext cx="1293" cy="11"/>
                </a:xfrm>
                <a:prstGeom prst="rect">
                  <a:avLst/>
                </a:prstGeom>
                <a:solidFill>
                  <a:srgbClr val="29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17" name="Rectangle 213"/>
                <p:cNvSpPr>
                  <a:spLocks/>
                </p:cNvSpPr>
                <p:nvPr/>
              </p:nvSpPr>
              <p:spPr bwMode="auto">
                <a:xfrm>
                  <a:off x="0" y="1115"/>
                  <a:ext cx="1293" cy="14"/>
                </a:xfrm>
                <a:prstGeom prst="rect">
                  <a:avLst/>
                </a:prstGeom>
                <a:solidFill>
                  <a:srgbClr val="270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18" name="Rectangle 214"/>
                <p:cNvSpPr>
                  <a:spLocks/>
                </p:cNvSpPr>
                <p:nvPr/>
              </p:nvSpPr>
              <p:spPr bwMode="auto">
                <a:xfrm>
                  <a:off x="0" y="1129"/>
                  <a:ext cx="1293" cy="11"/>
                </a:xfrm>
                <a:prstGeom prst="rect">
                  <a:avLst/>
                </a:prstGeom>
                <a:solidFill>
                  <a:srgbClr val="2600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19" name="Rectangle 215"/>
                <p:cNvSpPr>
                  <a:spLocks/>
                </p:cNvSpPr>
                <p:nvPr/>
              </p:nvSpPr>
              <p:spPr bwMode="auto">
                <a:xfrm>
                  <a:off x="0" y="1140"/>
                  <a:ext cx="1293" cy="14"/>
                </a:xfrm>
                <a:prstGeom prst="rect">
                  <a:avLst/>
                </a:prstGeom>
                <a:solidFill>
                  <a:srgbClr val="24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20" name="Rectangle 216"/>
                <p:cNvSpPr>
                  <a:spLocks/>
                </p:cNvSpPr>
                <p:nvPr/>
              </p:nvSpPr>
              <p:spPr bwMode="auto">
                <a:xfrm>
                  <a:off x="0" y="1154"/>
                  <a:ext cx="1293" cy="11"/>
                </a:xfrm>
                <a:prstGeom prst="rect">
                  <a:avLst/>
                </a:prstGeom>
                <a:solidFill>
                  <a:srgbClr val="23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21" name="Rectangle 217"/>
                <p:cNvSpPr>
                  <a:spLocks/>
                </p:cNvSpPr>
                <p:nvPr/>
              </p:nvSpPr>
              <p:spPr bwMode="auto">
                <a:xfrm>
                  <a:off x="0" y="1165"/>
                  <a:ext cx="1293" cy="14"/>
                </a:xfrm>
                <a:prstGeom prst="rect">
                  <a:avLst/>
                </a:prstGeom>
                <a:solidFill>
                  <a:srgbClr val="2200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22" name="Rectangle 218"/>
                <p:cNvSpPr>
                  <a:spLocks/>
                </p:cNvSpPr>
                <p:nvPr/>
              </p:nvSpPr>
              <p:spPr bwMode="auto">
                <a:xfrm>
                  <a:off x="0" y="1179"/>
                  <a:ext cx="1293" cy="11"/>
                </a:xfrm>
                <a:prstGeom prst="rect">
                  <a:avLst/>
                </a:prstGeom>
                <a:solidFill>
                  <a:srgbClr val="21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23" name="Rectangle 219"/>
                <p:cNvSpPr>
                  <a:spLocks/>
                </p:cNvSpPr>
                <p:nvPr/>
              </p:nvSpPr>
              <p:spPr bwMode="auto">
                <a:xfrm>
                  <a:off x="0" y="1190"/>
                  <a:ext cx="1293" cy="14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24" name="Rectangle 220"/>
                <p:cNvSpPr>
                  <a:spLocks/>
                </p:cNvSpPr>
                <p:nvPr/>
              </p:nvSpPr>
              <p:spPr bwMode="auto">
                <a:xfrm>
                  <a:off x="0" y="1204"/>
                  <a:ext cx="1293" cy="1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</p:grpSp>
        </p:grpSp>
        <p:sp>
          <p:nvSpPr>
            <p:cNvPr id="226" name="Rectangle 224"/>
            <p:cNvSpPr>
              <a:spLocks/>
            </p:cNvSpPr>
            <p:nvPr/>
          </p:nvSpPr>
          <p:spPr bwMode="auto">
            <a:xfrm>
              <a:off x="7468776" y="3244434"/>
              <a:ext cx="6924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u="sng">
                  <a:solidFill>
                    <a:srgbClr val="FAFD00"/>
                  </a:solidFill>
                  <a:ea typeface="ＭＳ Ｐゴシック" charset="0"/>
                  <a:cs typeface="Times" charset="0"/>
                </a:rPr>
                <a:t>Neurology</a:t>
              </a:r>
            </a:p>
          </p:txBody>
        </p:sp>
        <p:sp>
          <p:nvSpPr>
            <p:cNvPr id="227" name="Rectangle 225"/>
            <p:cNvSpPr>
              <a:spLocks/>
            </p:cNvSpPr>
            <p:nvPr/>
          </p:nvSpPr>
          <p:spPr bwMode="auto">
            <a:xfrm>
              <a:off x="7448420" y="3415949"/>
              <a:ext cx="33342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Tony</a:t>
              </a:r>
            </a:p>
          </p:txBody>
        </p:sp>
        <p:sp>
          <p:nvSpPr>
            <p:cNvPr id="228" name="Rectangle 226"/>
            <p:cNvSpPr>
              <a:spLocks/>
            </p:cNvSpPr>
            <p:nvPr/>
          </p:nvSpPr>
          <p:spPr bwMode="auto">
            <a:xfrm>
              <a:off x="7783227" y="3415949"/>
              <a:ext cx="48731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 Furlan</a:t>
              </a:r>
            </a:p>
          </p:txBody>
        </p:sp>
        <p:sp>
          <p:nvSpPr>
            <p:cNvPr id="229" name="Rectangle 227"/>
            <p:cNvSpPr>
              <a:spLocks/>
            </p:cNvSpPr>
            <p:nvPr/>
          </p:nvSpPr>
          <p:spPr bwMode="auto">
            <a:xfrm>
              <a:off x="7429397" y="3588209"/>
              <a:ext cx="35898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Irene</a:t>
              </a:r>
            </a:p>
          </p:txBody>
        </p:sp>
        <p:sp>
          <p:nvSpPr>
            <p:cNvPr id="230" name="Rectangle 228"/>
            <p:cNvSpPr>
              <a:spLocks/>
            </p:cNvSpPr>
            <p:nvPr/>
          </p:nvSpPr>
          <p:spPr bwMode="auto">
            <a:xfrm>
              <a:off x="7782339" y="3588209"/>
              <a:ext cx="50013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 Katzen</a:t>
              </a:r>
            </a:p>
          </p:txBody>
        </p:sp>
        <p:sp>
          <p:nvSpPr>
            <p:cNvPr id="231" name="Rectangle 229"/>
            <p:cNvSpPr>
              <a:spLocks/>
            </p:cNvSpPr>
            <p:nvPr/>
          </p:nvSpPr>
          <p:spPr bwMode="auto">
            <a:xfrm>
              <a:off x="7411786" y="3758231"/>
              <a:ext cx="8646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dirty="0" err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Derk</a:t>
              </a:r>
              <a:r>
                <a:rPr lang="en-US" sz="1000" b="1" dirty="0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 Krieger</a:t>
              </a:r>
            </a:p>
          </p:txBody>
        </p:sp>
        <p:sp>
          <p:nvSpPr>
            <p:cNvPr id="232" name="Rectangle 230"/>
            <p:cNvSpPr>
              <a:spLocks/>
            </p:cNvSpPr>
            <p:nvPr/>
          </p:nvSpPr>
          <p:spPr bwMode="auto">
            <a:xfrm>
              <a:off x="7517916" y="3930493"/>
              <a:ext cx="38472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Cathy</a:t>
              </a:r>
            </a:p>
          </p:txBody>
        </p:sp>
        <p:sp>
          <p:nvSpPr>
            <p:cNvPr id="233" name="Rectangle 231"/>
            <p:cNvSpPr>
              <a:spLocks/>
            </p:cNvSpPr>
            <p:nvPr/>
          </p:nvSpPr>
          <p:spPr bwMode="auto">
            <a:xfrm>
              <a:off x="7966829" y="3930493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 Sila</a:t>
              </a:r>
            </a:p>
          </p:txBody>
        </p:sp>
        <p:sp>
          <p:nvSpPr>
            <p:cNvPr id="234" name="Line 232"/>
            <p:cNvSpPr>
              <a:spLocks noChangeShapeType="1"/>
            </p:cNvSpPr>
            <p:nvPr/>
          </p:nvSpPr>
          <p:spPr bwMode="auto">
            <a:xfrm>
              <a:off x="7758445" y="5154968"/>
              <a:ext cx="969593" cy="746"/>
            </a:xfrm>
            <a:prstGeom prst="line">
              <a:avLst/>
            </a:prstGeom>
            <a:noFill/>
            <a:ln w="3175" cap="flat">
              <a:solidFill>
                <a:srgbClr val="B5006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700"/>
            </a:p>
          </p:txBody>
        </p:sp>
        <p:sp>
          <p:nvSpPr>
            <p:cNvPr id="235" name="Rectangle 233"/>
            <p:cNvSpPr>
              <a:spLocks/>
            </p:cNvSpPr>
            <p:nvPr/>
          </p:nvSpPr>
          <p:spPr bwMode="auto">
            <a:xfrm>
              <a:off x="7597033" y="5031179"/>
              <a:ext cx="8976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Radiosurgery</a:t>
              </a:r>
            </a:p>
          </p:txBody>
        </p:sp>
        <p:sp>
          <p:nvSpPr>
            <p:cNvPr id="236" name="Rectangle 234"/>
            <p:cNvSpPr>
              <a:spLocks/>
            </p:cNvSpPr>
            <p:nvPr/>
          </p:nvSpPr>
          <p:spPr bwMode="auto">
            <a:xfrm>
              <a:off x="7618482" y="5201202"/>
              <a:ext cx="87513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Gene Barnett</a:t>
              </a:r>
            </a:p>
          </p:txBody>
        </p:sp>
        <p:sp>
          <p:nvSpPr>
            <p:cNvPr id="237" name="Rectangle 235"/>
            <p:cNvSpPr>
              <a:spLocks/>
            </p:cNvSpPr>
            <p:nvPr/>
          </p:nvSpPr>
          <p:spPr bwMode="auto">
            <a:xfrm>
              <a:off x="7553079" y="5373463"/>
              <a:ext cx="9514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Marc Mayberg</a:t>
              </a:r>
            </a:p>
          </p:txBody>
        </p:sp>
        <p:sp>
          <p:nvSpPr>
            <p:cNvPr id="238" name="Rectangle 236"/>
            <p:cNvSpPr>
              <a:spLocks/>
            </p:cNvSpPr>
            <p:nvPr/>
          </p:nvSpPr>
          <p:spPr bwMode="auto">
            <a:xfrm>
              <a:off x="7843053" y="5544977"/>
              <a:ext cx="33350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John</a:t>
              </a:r>
            </a:p>
          </p:txBody>
        </p:sp>
        <p:sp>
          <p:nvSpPr>
            <p:cNvPr id="239" name="Rectangle 237"/>
            <p:cNvSpPr>
              <a:spLocks/>
            </p:cNvSpPr>
            <p:nvPr/>
          </p:nvSpPr>
          <p:spPr bwMode="auto">
            <a:xfrm>
              <a:off x="8205366" y="5544977"/>
              <a:ext cx="29495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 Suh</a:t>
              </a:r>
            </a:p>
          </p:txBody>
        </p:sp>
        <p:grpSp>
          <p:nvGrpSpPr>
            <p:cNvPr id="240" name="Group 337"/>
            <p:cNvGrpSpPr>
              <a:grpSpLocks/>
            </p:cNvGrpSpPr>
            <p:nvPr/>
          </p:nvGrpSpPr>
          <p:grpSpPr bwMode="auto">
            <a:xfrm>
              <a:off x="7369132" y="4970776"/>
              <a:ext cx="1460755" cy="744224"/>
              <a:chOff x="0" y="0"/>
              <a:chExt cx="1465" cy="998"/>
            </a:xfrm>
          </p:grpSpPr>
          <p:sp>
            <p:nvSpPr>
              <p:cNvPr id="241" name="Rectangle 238"/>
              <p:cNvSpPr>
                <a:spLocks/>
              </p:cNvSpPr>
              <p:nvPr/>
            </p:nvSpPr>
            <p:spPr bwMode="auto">
              <a:xfrm>
                <a:off x="25" y="23"/>
                <a:ext cx="1440" cy="975"/>
              </a:xfrm>
              <a:prstGeom prst="rect">
                <a:avLst/>
              </a:prstGeom>
              <a:solidFill>
                <a:srgbClr val="B500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n-US" sz="700"/>
              </a:p>
            </p:txBody>
          </p:sp>
          <p:grpSp>
            <p:nvGrpSpPr>
              <p:cNvPr id="242" name="Group 336"/>
              <p:cNvGrpSpPr>
                <a:grpSpLocks/>
              </p:cNvGrpSpPr>
              <p:nvPr/>
            </p:nvGrpSpPr>
            <p:grpSpPr bwMode="auto">
              <a:xfrm>
                <a:off x="0" y="0"/>
                <a:ext cx="1440" cy="974"/>
                <a:chOff x="0" y="0"/>
                <a:chExt cx="1440" cy="974"/>
              </a:xfrm>
            </p:grpSpPr>
            <p:sp>
              <p:nvSpPr>
                <p:cNvPr id="243" name="Rectangle 239"/>
                <p:cNvSpPr>
                  <a:spLocks/>
                </p:cNvSpPr>
                <p:nvPr/>
              </p:nvSpPr>
              <p:spPr bwMode="auto">
                <a:xfrm>
                  <a:off x="0" y="0"/>
                  <a:ext cx="1440" cy="9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44" name="Rectangle 240"/>
                <p:cNvSpPr>
                  <a:spLocks/>
                </p:cNvSpPr>
                <p:nvPr/>
              </p:nvSpPr>
              <p:spPr bwMode="auto">
                <a:xfrm>
                  <a:off x="0" y="9"/>
                  <a:ext cx="1440" cy="10"/>
                </a:xfrm>
                <a:prstGeom prst="rect">
                  <a:avLst/>
                </a:prstGeom>
                <a:solidFill>
                  <a:srgbClr val="21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45" name="Rectangle 241"/>
                <p:cNvSpPr>
                  <a:spLocks/>
                </p:cNvSpPr>
                <p:nvPr/>
              </p:nvSpPr>
              <p:spPr bwMode="auto">
                <a:xfrm>
                  <a:off x="0" y="19"/>
                  <a:ext cx="1440" cy="11"/>
                </a:xfrm>
                <a:prstGeom prst="rect">
                  <a:avLst/>
                </a:prstGeom>
                <a:solidFill>
                  <a:srgbClr val="2200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46" name="Rectangle 242"/>
                <p:cNvSpPr>
                  <a:spLocks/>
                </p:cNvSpPr>
                <p:nvPr/>
              </p:nvSpPr>
              <p:spPr bwMode="auto">
                <a:xfrm>
                  <a:off x="0" y="30"/>
                  <a:ext cx="1440" cy="10"/>
                </a:xfrm>
                <a:prstGeom prst="rect">
                  <a:avLst/>
                </a:prstGeom>
                <a:solidFill>
                  <a:srgbClr val="23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47" name="Rectangle 243"/>
                <p:cNvSpPr>
                  <a:spLocks/>
                </p:cNvSpPr>
                <p:nvPr/>
              </p:nvSpPr>
              <p:spPr bwMode="auto">
                <a:xfrm>
                  <a:off x="0" y="40"/>
                  <a:ext cx="1440" cy="10"/>
                </a:xfrm>
                <a:prstGeom prst="rect">
                  <a:avLst/>
                </a:prstGeom>
                <a:solidFill>
                  <a:srgbClr val="24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48" name="Rectangle 244"/>
                <p:cNvSpPr>
                  <a:spLocks/>
                </p:cNvSpPr>
                <p:nvPr/>
              </p:nvSpPr>
              <p:spPr bwMode="auto">
                <a:xfrm>
                  <a:off x="0" y="50"/>
                  <a:ext cx="1440" cy="11"/>
                </a:xfrm>
                <a:prstGeom prst="rect">
                  <a:avLst/>
                </a:prstGeom>
                <a:solidFill>
                  <a:srgbClr val="2600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49" name="Rectangle 245"/>
                <p:cNvSpPr>
                  <a:spLocks/>
                </p:cNvSpPr>
                <p:nvPr/>
              </p:nvSpPr>
              <p:spPr bwMode="auto">
                <a:xfrm>
                  <a:off x="0" y="61"/>
                  <a:ext cx="1440" cy="10"/>
                </a:xfrm>
                <a:prstGeom prst="rect">
                  <a:avLst/>
                </a:prstGeom>
                <a:solidFill>
                  <a:srgbClr val="270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50" name="Rectangle 246"/>
                <p:cNvSpPr>
                  <a:spLocks/>
                </p:cNvSpPr>
                <p:nvPr/>
              </p:nvSpPr>
              <p:spPr bwMode="auto">
                <a:xfrm>
                  <a:off x="0" y="71"/>
                  <a:ext cx="1440" cy="9"/>
                </a:xfrm>
                <a:prstGeom prst="rect">
                  <a:avLst/>
                </a:prstGeom>
                <a:solidFill>
                  <a:srgbClr val="29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51" name="Rectangle 247"/>
                <p:cNvSpPr>
                  <a:spLocks/>
                </p:cNvSpPr>
                <p:nvPr/>
              </p:nvSpPr>
              <p:spPr bwMode="auto">
                <a:xfrm>
                  <a:off x="0" y="80"/>
                  <a:ext cx="1440" cy="10"/>
                </a:xfrm>
                <a:prstGeom prst="rect">
                  <a:avLst/>
                </a:prstGeom>
                <a:solidFill>
                  <a:srgbClr val="2B00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52" name="Rectangle 248"/>
                <p:cNvSpPr>
                  <a:spLocks/>
                </p:cNvSpPr>
                <p:nvPr/>
              </p:nvSpPr>
              <p:spPr bwMode="auto">
                <a:xfrm>
                  <a:off x="0" y="90"/>
                  <a:ext cx="1440" cy="11"/>
                </a:xfrm>
                <a:prstGeom prst="rect">
                  <a:avLst/>
                </a:prstGeom>
                <a:solidFill>
                  <a:srgbClr val="2D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53" name="Rectangle 249"/>
                <p:cNvSpPr>
                  <a:spLocks/>
                </p:cNvSpPr>
                <p:nvPr/>
              </p:nvSpPr>
              <p:spPr bwMode="auto">
                <a:xfrm>
                  <a:off x="0" y="101"/>
                  <a:ext cx="1440" cy="10"/>
                </a:xfrm>
                <a:prstGeom prst="rect">
                  <a:avLst/>
                </a:prstGeom>
                <a:solidFill>
                  <a:srgbClr val="2F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54" name="Rectangle 250"/>
                <p:cNvSpPr>
                  <a:spLocks/>
                </p:cNvSpPr>
                <p:nvPr/>
              </p:nvSpPr>
              <p:spPr bwMode="auto">
                <a:xfrm>
                  <a:off x="0" y="111"/>
                  <a:ext cx="1440" cy="10"/>
                </a:xfrm>
                <a:prstGeom prst="rect">
                  <a:avLst/>
                </a:prstGeom>
                <a:solidFill>
                  <a:srgbClr val="3100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55" name="Rectangle 251"/>
                <p:cNvSpPr>
                  <a:spLocks/>
                </p:cNvSpPr>
                <p:nvPr/>
              </p:nvSpPr>
              <p:spPr bwMode="auto">
                <a:xfrm>
                  <a:off x="0" y="121"/>
                  <a:ext cx="1440" cy="11"/>
                </a:xfrm>
                <a:prstGeom prst="rect">
                  <a:avLst/>
                </a:prstGeom>
                <a:solidFill>
                  <a:srgbClr val="330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56" name="Rectangle 252"/>
                <p:cNvSpPr>
                  <a:spLocks/>
                </p:cNvSpPr>
                <p:nvPr/>
              </p:nvSpPr>
              <p:spPr bwMode="auto">
                <a:xfrm>
                  <a:off x="0" y="132"/>
                  <a:ext cx="1440" cy="10"/>
                </a:xfrm>
                <a:prstGeom prst="rect">
                  <a:avLst/>
                </a:prstGeom>
                <a:solidFill>
                  <a:srgbClr val="36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57" name="Rectangle 253"/>
                <p:cNvSpPr>
                  <a:spLocks/>
                </p:cNvSpPr>
                <p:nvPr/>
              </p:nvSpPr>
              <p:spPr bwMode="auto">
                <a:xfrm>
                  <a:off x="0" y="142"/>
                  <a:ext cx="1440" cy="9"/>
                </a:xfrm>
                <a:prstGeom prst="rect">
                  <a:avLst/>
                </a:prstGeom>
                <a:solidFill>
                  <a:srgbClr val="3800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58" name="Rectangle 254"/>
                <p:cNvSpPr>
                  <a:spLocks/>
                </p:cNvSpPr>
                <p:nvPr/>
              </p:nvSpPr>
              <p:spPr bwMode="auto">
                <a:xfrm>
                  <a:off x="0" y="151"/>
                  <a:ext cx="1440" cy="12"/>
                </a:xfrm>
                <a:prstGeom prst="rect">
                  <a:avLst/>
                </a:prstGeom>
                <a:solidFill>
                  <a:srgbClr val="3B0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59" name="Rectangle 255"/>
                <p:cNvSpPr>
                  <a:spLocks/>
                </p:cNvSpPr>
                <p:nvPr/>
              </p:nvSpPr>
              <p:spPr bwMode="auto">
                <a:xfrm>
                  <a:off x="0" y="163"/>
                  <a:ext cx="1440" cy="9"/>
                </a:xfrm>
                <a:prstGeom prst="rect">
                  <a:avLst/>
                </a:prstGeom>
                <a:solidFill>
                  <a:srgbClr val="3E00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60" name="Rectangle 256"/>
                <p:cNvSpPr>
                  <a:spLocks/>
                </p:cNvSpPr>
                <p:nvPr/>
              </p:nvSpPr>
              <p:spPr bwMode="auto">
                <a:xfrm>
                  <a:off x="0" y="172"/>
                  <a:ext cx="1440" cy="10"/>
                </a:xfrm>
                <a:prstGeom prst="rect">
                  <a:avLst/>
                </a:prstGeom>
                <a:solidFill>
                  <a:srgbClr val="4000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61" name="Rectangle 257"/>
                <p:cNvSpPr>
                  <a:spLocks/>
                </p:cNvSpPr>
                <p:nvPr/>
              </p:nvSpPr>
              <p:spPr bwMode="auto">
                <a:xfrm>
                  <a:off x="0" y="182"/>
                  <a:ext cx="1440" cy="10"/>
                </a:xfrm>
                <a:prstGeom prst="rect">
                  <a:avLst/>
                </a:prstGeom>
                <a:solidFill>
                  <a:srgbClr val="4300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62" name="Rectangle 258"/>
                <p:cNvSpPr>
                  <a:spLocks/>
                </p:cNvSpPr>
                <p:nvPr/>
              </p:nvSpPr>
              <p:spPr bwMode="auto">
                <a:xfrm>
                  <a:off x="0" y="192"/>
                  <a:ext cx="1440" cy="9"/>
                </a:xfrm>
                <a:prstGeom prst="rect">
                  <a:avLst/>
                </a:prstGeom>
                <a:solidFill>
                  <a:srgbClr val="4500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63" name="Rectangle 259"/>
                <p:cNvSpPr>
                  <a:spLocks/>
                </p:cNvSpPr>
                <p:nvPr/>
              </p:nvSpPr>
              <p:spPr bwMode="auto">
                <a:xfrm>
                  <a:off x="0" y="201"/>
                  <a:ext cx="1440" cy="12"/>
                </a:xfrm>
                <a:prstGeom prst="rect">
                  <a:avLst/>
                </a:prstGeom>
                <a:solidFill>
                  <a:srgbClr val="480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64" name="Rectangle 260"/>
                <p:cNvSpPr>
                  <a:spLocks/>
                </p:cNvSpPr>
                <p:nvPr/>
              </p:nvSpPr>
              <p:spPr bwMode="auto">
                <a:xfrm>
                  <a:off x="0" y="213"/>
                  <a:ext cx="1440" cy="9"/>
                </a:xfrm>
                <a:prstGeom prst="rect">
                  <a:avLst/>
                </a:prstGeom>
                <a:solidFill>
                  <a:srgbClr val="4A0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65" name="Rectangle 261"/>
                <p:cNvSpPr>
                  <a:spLocks/>
                </p:cNvSpPr>
                <p:nvPr/>
              </p:nvSpPr>
              <p:spPr bwMode="auto">
                <a:xfrm>
                  <a:off x="0" y="222"/>
                  <a:ext cx="1440" cy="12"/>
                </a:xfrm>
                <a:prstGeom prst="rect">
                  <a:avLst/>
                </a:prstGeom>
                <a:solidFill>
                  <a:srgbClr val="4D0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66" name="Rectangle 262"/>
                <p:cNvSpPr>
                  <a:spLocks/>
                </p:cNvSpPr>
                <p:nvPr/>
              </p:nvSpPr>
              <p:spPr bwMode="auto">
                <a:xfrm>
                  <a:off x="0" y="234"/>
                  <a:ext cx="1440" cy="9"/>
                </a:xfrm>
                <a:prstGeom prst="rect">
                  <a:avLst/>
                </a:prstGeom>
                <a:solidFill>
                  <a:srgbClr val="4F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67" name="Rectangle 263"/>
                <p:cNvSpPr>
                  <a:spLocks/>
                </p:cNvSpPr>
                <p:nvPr/>
              </p:nvSpPr>
              <p:spPr bwMode="auto">
                <a:xfrm>
                  <a:off x="0" y="243"/>
                  <a:ext cx="1440" cy="10"/>
                </a:xfrm>
                <a:prstGeom prst="rect">
                  <a:avLst/>
                </a:prstGeom>
                <a:solidFill>
                  <a:srgbClr val="5200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68" name="Rectangle 264"/>
                <p:cNvSpPr>
                  <a:spLocks/>
                </p:cNvSpPr>
                <p:nvPr/>
              </p:nvSpPr>
              <p:spPr bwMode="auto">
                <a:xfrm>
                  <a:off x="0" y="253"/>
                  <a:ext cx="1440" cy="10"/>
                </a:xfrm>
                <a:prstGeom prst="rect">
                  <a:avLst/>
                </a:prstGeom>
                <a:solidFill>
                  <a:srgbClr val="54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69" name="Rectangle 265"/>
                <p:cNvSpPr>
                  <a:spLocks/>
                </p:cNvSpPr>
                <p:nvPr/>
              </p:nvSpPr>
              <p:spPr bwMode="auto">
                <a:xfrm>
                  <a:off x="0" y="263"/>
                  <a:ext cx="1440" cy="9"/>
                </a:xfrm>
                <a:prstGeom prst="rect">
                  <a:avLst/>
                </a:prstGeom>
                <a:solidFill>
                  <a:srgbClr val="5600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70" name="Rectangle 266"/>
                <p:cNvSpPr>
                  <a:spLocks/>
                </p:cNvSpPr>
                <p:nvPr/>
              </p:nvSpPr>
              <p:spPr bwMode="auto">
                <a:xfrm>
                  <a:off x="0" y="272"/>
                  <a:ext cx="1440" cy="12"/>
                </a:xfrm>
                <a:prstGeom prst="rect">
                  <a:avLst/>
                </a:prstGeom>
                <a:solidFill>
                  <a:srgbClr val="5800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71" name="Rectangle 267"/>
                <p:cNvSpPr>
                  <a:spLocks/>
                </p:cNvSpPr>
                <p:nvPr/>
              </p:nvSpPr>
              <p:spPr bwMode="auto">
                <a:xfrm>
                  <a:off x="0" y="284"/>
                  <a:ext cx="1440" cy="9"/>
                </a:xfrm>
                <a:prstGeom prst="rect">
                  <a:avLst/>
                </a:prstGeom>
                <a:solidFill>
                  <a:srgbClr val="5B00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72" name="Rectangle 268"/>
                <p:cNvSpPr>
                  <a:spLocks/>
                </p:cNvSpPr>
                <p:nvPr/>
              </p:nvSpPr>
              <p:spPr bwMode="auto">
                <a:xfrm>
                  <a:off x="0" y="293"/>
                  <a:ext cx="1440" cy="12"/>
                </a:xfrm>
                <a:prstGeom prst="rect">
                  <a:avLst/>
                </a:prstGeom>
                <a:solidFill>
                  <a:srgbClr val="5C00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73" name="Rectangle 269"/>
                <p:cNvSpPr>
                  <a:spLocks/>
                </p:cNvSpPr>
                <p:nvPr/>
              </p:nvSpPr>
              <p:spPr bwMode="auto">
                <a:xfrm>
                  <a:off x="0" y="305"/>
                  <a:ext cx="1440" cy="10"/>
                </a:xfrm>
                <a:prstGeom prst="rect">
                  <a:avLst/>
                </a:prstGeom>
                <a:solidFill>
                  <a:srgbClr val="5E0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74" name="Rectangle 270"/>
                <p:cNvSpPr>
                  <a:spLocks/>
                </p:cNvSpPr>
                <p:nvPr/>
              </p:nvSpPr>
              <p:spPr bwMode="auto">
                <a:xfrm>
                  <a:off x="0" y="315"/>
                  <a:ext cx="1440" cy="9"/>
                </a:xfrm>
                <a:prstGeom prst="rect">
                  <a:avLst/>
                </a:prstGeom>
                <a:solidFill>
                  <a:srgbClr val="6000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75" name="Rectangle 271"/>
                <p:cNvSpPr>
                  <a:spLocks/>
                </p:cNvSpPr>
                <p:nvPr/>
              </p:nvSpPr>
              <p:spPr bwMode="auto">
                <a:xfrm>
                  <a:off x="0" y="324"/>
                  <a:ext cx="1440" cy="10"/>
                </a:xfrm>
                <a:prstGeom prst="rect">
                  <a:avLst/>
                </a:prstGeom>
                <a:solidFill>
                  <a:srgbClr val="620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76" name="Rectangle 272"/>
                <p:cNvSpPr>
                  <a:spLocks/>
                </p:cNvSpPr>
                <p:nvPr/>
              </p:nvSpPr>
              <p:spPr bwMode="auto">
                <a:xfrm>
                  <a:off x="0" y="334"/>
                  <a:ext cx="1440" cy="11"/>
                </a:xfrm>
                <a:prstGeom prst="rect">
                  <a:avLst/>
                </a:prstGeom>
                <a:solidFill>
                  <a:srgbClr val="63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77" name="Rectangle 273"/>
                <p:cNvSpPr>
                  <a:spLocks/>
                </p:cNvSpPr>
                <p:nvPr/>
              </p:nvSpPr>
              <p:spPr bwMode="auto">
                <a:xfrm>
                  <a:off x="0" y="345"/>
                  <a:ext cx="1440" cy="10"/>
                </a:xfrm>
                <a:prstGeom prst="rect">
                  <a:avLst/>
                </a:prstGeom>
                <a:solidFill>
                  <a:srgbClr val="640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78" name="Rectangle 274"/>
                <p:cNvSpPr>
                  <a:spLocks/>
                </p:cNvSpPr>
                <p:nvPr/>
              </p:nvSpPr>
              <p:spPr bwMode="auto">
                <a:xfrm>
                  <a:off x="0" y="355"/>
                  <a:ext cx="1440" cy="9"/>
                </a:xfrm>
                <a:prstGeom prst="rect">
                  <a:avLst/>
                </a:prstGeom>
                <a:solidFill>
                  <a:srgbClr val="66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79" name="Rectangle 275"/>
                <p:cNvSpPr>
                  <a:spLocks/>
                </p:cNvSpPr>
                <p:nvPr/>
              </p:nvSpPr>
              <p:spPr bwMode="auto">
                <a:xfrm>
                  <a:off x="0" y="364"/>
                  <a:ext cx="1440" cy="10"/>
                </a:xfrm>
                <a:prstGeom prst="rect">
                  <a:avLst/>
                </a:prstGeom>
                <a:solidFill>
                  <a:srgbClr val="67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80" name="Rectangle 276"/>
                <p:cNvSpPr>
                  <a:spLocks/>
                </p:cNvSpPr>
                <p:nvPr/>
              </p:nvSpPr>
              <p:spPr bwMode="auto">
                <a:xfrm>
                  <a:off x="0" y="374"/>
                  <a:ext cx="1440" cy="12"/>
                </a:xfrm>
                <a:prstGeom prst="rect">
                  <a:avLst/>
                </a:prstGeom>
                <a:solidFill>
                  <a:srgbClr val="680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81" name="Rectangle 277"/>
                <p:cNvSpPr>
                  <a:spLocks/>
                </p:cNvSpPr>
                <p:nvPr/>
              </p:nvSpPr>
              <p:spPr bwMode="auto">
                <a:xfrm>
                  <a:off x="0" y="386"/>
                  <a:ext cx="1440" cy="9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82" name="Rectangle 278"/>
                <p:cNvSpPr>
                  <a:spLocks/>
                </p:cNvSpPr>
                <p:nvPr/>
              </p:nvSpPr>
              <p:spPr bwMode="auto">
                <a:xfrm>
                  <a:off x="0" y="395"/>
                  <a:ext cx="1440" cy="12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83" name="Rectangle 279"/>
                <p:cNvSpPr>
                  <a:spLocks/>
                </p:cNvSpPr>
                <p:nvPr/>
              </p:nvSpPr>
              <p:spPr bwMode="auto">
                <a:xfrm>
                  <a:off x="0" y="407"/>
                  <a:ext cx="1440" cy="9"/>
                </a:xfrm>
                <a:prstGeom prst="rect">
                  <a:avLst/>
                </a:prstGeom>
                <a:solidFill>
                  <a:srgbClr val="6A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84" name="Rectangle 280"/>
                <p:cNvSpPr>
                  <a:spLocks/>
                </p:cNvSpPr>
                <p:nvPr/>
              </p:nvSpPr>
              <p:spPr bwMode="auto">
                <a:xfrm>
                  <a:off x="0" y="416"/>
                  <a:ext cx="1440" cy="10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85" name="Rectangle 281"/>
                <p:cNvSpPr>
                  <a:spLocks/>
                </p:cNvSpPr>
                <p:nvPr/>
              </p:nvSpPr>
              <p:spPr bwMode="auto">
                <a:xfrm>
                  <a:off x="0" y="426"/>
                  <a:ext cx="1440" cy="9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86" name="Rectangle 282"/>
                <p:cNvSpPr>
                  <a:spLocks/>
                </p:cNvSpPr>
                <p:nvPr/>
              </p:nvSpPr>
              <p:spPr bwMode="auto">
                <a:xfrm>
                  <a:off x="0" y="435"/>
                  <a:ext cx="1440" cy="10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87" name="Rectangle 283"/>
                <p:cNvSpPr>
                  <a:spLocks/>
                </p:cNvSpPr>
                <p:nvPr/>
              </p:nvSpPr>
              <p:spPr bwMode="auto">
                <a:xfrm>
                  <a:off x="0" y="445"/>
                  <a:ext cx="1440" cy="12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88" name="Rectangle 284"/>
                <p:cNvSpPr>
                  <a:spLocks/>
                </p:cNvSpPr>
                <p:nvPr/>
              </p:nvSpPr>
              <p:spPr bwMode="auto">
                <a:xfrm>
                  <a:off x="0" y="457"/>
                  <a:ext cx="1440" cy="9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89" name="Rectangle 285"/>
                <p:cNvSpPr>
                  <a:spLocks/>
                </p:cNvSpPr>
                <p:nvPr/>
              </p:nvSpPr>
              <p:spPr bwMode="auto">
                <a:xfrm>
                  <a:off x="0" y="466"/>
                  <a:ext cx="1440" cy="12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90" name="Rectangle 286"/>
                <p:cNvSpPr>
                  <a:spLocks/>
                </p:cNvSpPr>
                <p:nvPr/>
              </p:nvSpPr>
              <p:spPr bwMode="auto">
                <a:xfrm>
                  <a:off x="0" y="478"/>
                  <a:ext cx="1440" cy="9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91" name="Rectangle 287"/>
                <p:cNvSpPr>
                  <a:spLocks/>
                </p:cNvSpPr>
                <p:nvPr/>
              </p:nvSpPr>
              <p:spPr bwMode="auto">
                <a:xfrm>
                  <a:off x="0" y="487"/>
                  <a:ext cx="1440" cy="10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92" name="Rectangle 288"/>
                <p:cNvSpPr>
                  <a:spLocks/>
                </p:cNvSpPr>
                <p:nvPr/>
              </p:nvSpPr>
              <p:spPr bwMode="auto">
                <a:xfrm>
                  <a:off x="0" y="497"/>
                  <a:ext cx="1440" cy="10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93" name="Rectangle 289"/>
                <p:cNvSpPr>
                  <a:spLocks/>
                </p:cNvSpPr>
                <p:nvPr/>
              </p:nvSpPr>
              <p:spPr bwMode="auto">
                <a:xfrm>
                  <a:off x="0" y="507"/>
                  <a:ext cx="1440" cy="9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94" name="Rectangle 290"/>
                <p:cNvSpPr>
                  <a:spLocks/>
                </p:cNvSpPr>
                <p:nvPr/>
              </p:nvSpPr>
              <p:spPr bwMode="auto">
                <a:xfrm>
                  <a:off x="0" y="516"/>
                  <a:ext cx="1440" cy="12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95" name="Rectangle 291"/>
                <p:cNvSpPr>
                  <a:spLocks/>
                </p:cNvSpPr>
                <p:nvPr/>
              </p:nvSpPr>
              <p:spPr bwMode="auto">
                <a:xfrm>
                  <a:off x="0" y="528"/>
                  <a:ext cx="1440" cy="9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96" name="Rectangle 292"/>
                <p:cNvSpPr>
                  <a:spLocks/>
                </p:cNvSpPr>
                <p:nvPr/>
              </p:nvSpPr>
              <p:spPr bwMode="auto">
                <a:xfrm>
                  <a:off x="0" y="537"/>
                  <a:ext cx="1440" cy="10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97" name="Rectangle 293"/>
                <p:cNvSpPr>
                  <a:spLocks/>
                </p:cNvSpPr>
                <p:nvPr/>
              </p:nvSpPr>
              <p:spPr bwMode="auto">
                <a:xfrm>
                  <a:off x="0" y="547"/>
                  <a:ext cx="1440" cy="11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98" name="Rectangle 294"/>
                <p:cNvSpPr>
                  <a:spLocks/>
                </p:cNvSpPr>
                <p:nvPr/>
              </p:nvSpPr>
              <p:spPr bwMode="auto">
                <a:xfrm>
                  <a:off x="0" y="558"/>
                  <a:ext cx="1440" cy="10"/>
                </a:xfrm>
                <a:prstGeom prst="rect">
                  <a:avLst/>
                </a:prstGeom>
                <a:solidFill>
                  <a:srgbClr val="6A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299" name="Rectangle 295"/>
                <p:cNvSpPr>
                  <a:spLocks/>
                </p:cNvSpPr>
                <p:nvPr/>
              </p:nvSpPr>
              <p:spPr bwMode="auto">
                <a:xfrm>
                  <a:off x="0" y="568"/>
                  <a:ext cx="1440" cy="10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00" name="Rectangle 296"/>
                <p:cNvSpPr>
                  <a:spLocks/>
                </p:cNvSpPr>
                <p:nvPr/>
              </p:nvSpPr>
              <p:spPr bwMode="auto">
                <a:xfrm>
                  <a:off x="0" y="578"/>
                  <a:ext cx="1440" cy="11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01" name="Rectangle 297"/>
                <p:cNvSpPr>
                  <a:spLocks/>
                </p:cNvSpPr>
                <p:nvPr/>
              </p:nvSpPr>
              <p:spPr bwMode="auto">
                <a:xfrm>
                  <a:off x="0" y="589"/>
                  <a:ext cx="1440" cy="10"/>
                </a:xfrm>
                <a:prstGeom prst="rect">
                  <a:avLst/>
                </a:prstGeom>
                <a:solidFill>
                  <a:srgbClr val="680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02" name="Rectangle 298"/>
                <p:cNvSpPr>
                  <a:spLocks/>
                </p:cNvSpPr>
                <p:nvPr/>
              </p:nvSpPr>
              <p:spPr bwMode="auto">
                <a:xfrm>
                  <a:off x="0" y="599"/>
                  <a:ext cx="1440" cy="9"/>
                </a:xfrm>
                <a:prstGeom prst="rect">
                  <a:avLst/>
                </a:prstGeom>
                <a:solidFill>
                  <a:srgbClr val="67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03" name="Rectangle 299"/>
                <p:cNvSpPr>
                  <a:spLocks/>
                </p:cNvSpPr>
                <p:nvPr/>
              </p:nvSpPr>
              <p:spPr bwMode="auto">
                <a:xfrm>
                  <a:off x="0" y="608"/>
                  <a:ext cx="1440" cy="10"/>
                </a:xfrm>
                <a:prstGeom prst="rect">
                  <a:avLst/>
                </a:prstGeom>
                <a:solidFill>
                  <a:srgbClr val="66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04" name="Rectangle 300"/>
                <p:cNvSpPr>
                  <a:spLocks/>
                </p:cNvSpPr>
                <p:nvPr/>
              </p:nvSpPr>
              <p:spPr bwMode="auto">
                <a:xfrm>
                  <a:off x="0" y="618"/>
                  <a:ext cx="1440" cy="11"/>
                </a:xfrm>
                <a:prstGeom prst="rect">
                  <a:avLst/>
                </a:prstGeom>
                <a:solidFill>
                  <a:srgbClr val="640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05" name="Rectangle 301"/>
                <p:cNvSpPr>
                  <a:spLocks/>
                </p:cNvSpPr>
                <p:nvPr/>
              </p:nvSpPr>
              <p:spPr bwMode="auto">
                <a:xfrm>
                  <a:off x="0" y="629"/>
                  <a:ext cx="1440" cy="10"/>
                </a:xfrm>
                <a:prstGeom prst="rect">
                  <a:avLst/>
                </a:prstGeom>
                <a:solidFill>
                  <a:srgbClr val="63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06" name="Rectangle 302"/>
                <p:cNvSpPr>
                  <a:spLocks/>
                </p:cNvSpPr>
                <p:nvPr/>
              </p:nvSpPr>
              <p:spPr bwMode="auto">
                <a:xfrm>
                  <a:off x="0" y="639"/>
                  <a:ext cx="1440" cy="10"/>
                </a:xfrm>
                <a:prstGeom prst="rect">
                  <a:avLst/>
                </a:prstGeom>
                <a:solidFill>
                  <a:srgbClr val="620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07" name="Rectangle 303"/>
                <p:cNvSpPr>
                  <a:spLocks/>
                </p:cNvSpPr>
                <p:nvPr/>
              </p:nvSpPr>
              <p:spPr bwMode="auto">
                <a:xfrm>
                  <a:off x="0" y="649"/>
                  <a:ext cx="1440" cy="11"/>
                </a:xfrm>
                <a:prstGeom prst="rect">
                  <a:avLst/>
                </a:prstGeom>
                <a:solidFill>
                  <a:srgbClr val="6000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08" name="Rectangle 304"/>
                <p:cNvSpPr>
                  <a:spLocks/>
                </p:cNvSpPr>
                <p:nvPr/>
              </p:nvSpPr>
              <p:spPr bwMode="auto">
                <a:xfrm>
                  <a:off x="0" y="660"/>
                  <a:ext cx="1440" cy="10"/>
                </a:xfrm>
                <a:prstGeom prst="rect">
                  <a:avLst/>
                </a:prstGeom>
                <a:solidFill>
                  <a:srgbClr val="5E0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09" name="Rectangle 305"/>
                <p:cNvSpPr>
                  <a:spLocks/>
                </p:cNvSpPr>
                <p:nvPr/>
              </p:nvSpPr>
              <p:spPr bwMode="auto">
                <a:xfrm>
                  <a:off x="0" y="670"/>
                  <a:ext cx="1440" cy="9"/>
                </a:xfrm>
                <a:prstGeom prst="rect">
                  <a:avLst/>
                </a:prstGeom>
                <a:solidFill>
                  <a:srgbClr val="5C00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10" name="Rectangle 306"/>
                <p:cNvSpPr>
                  <a:spLocks/>
                </p:cNvSpPr>
                <p:nvPr/>
              </p:nvSpPr>
              <p:spPr bwMode="auto">
                <a:xfrm>
                  <a:off x="0" y="679"/>
                  <a:ext cx="1440" cy="10"/>
                </a:xfrm>
                <a:prstGeom prst="rect">
                  <a:avLst/>
                </a:prstGeom>
                <a:solidFill>
                  <a:srgbClr val="5B00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11" name="Rectangle 307"/>
                <p:cNvSpPr>
                  <a:spLocks/>
                </p:cNvSpPr>
                <p:nvPr/>
              </p:nvSpPr>
              <p:spPr bwMode="auto">
                <a:xfrm>
                  <a:off x="0" y="689"/>
                  <a:ext cx="1440" cy="10"/>
                </a:xfrm>
                <a:prstGeom prst="rect">
                  <a:avLst/>
                </a:prstGeom>
                <a:solidFill>
                  <a:srgbClr val="5800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12" name="Rectangle 308"/>
                <p:cNvSpPr>
                  <a:spLocks/>
                </p:cNvSpPr>
                <p:nvPr/>
              </p:nvSpPr>
              <p:spPr bwMode="auto">
                <a:xfrm>
                  <a:off x="0" y="699"/>
                  <a:ext cx="1440" cy="11"/>
                </a:xfrm>
                <a:prstGeom prst="rect">
                  <a:avLst/>
                </a:prstGeom>
                <a:solidFill>
                  <a:srgbClr val="5600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13" name="Rectangle 309"/>
                <p:cNvSpPr>
                  <a:spLocks/>
                </p:cNvSpPr>
                <p:nvPr/>
              </p:nvSpPr>
              <p:spPr bwMode="auto">
                <a:xfrm>
                  <a:off x="0" y="710"/>
                  <a:ext cx="1440" cy="10"/>
                </a:xfrm>
                <a:prstGeom prst="rect">
                  <a:avLst/>
                </a:prstGeom>
                <a:solidFill>
                  <a:srgbClr val="54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14" name="Rectangle 310"/>
                <p:cNvSpPr>
                  <a:spLocks/>
                </p:cNvSpPr>
                <p:nvPr/>
              </p:nvSpPr>
              <p:spPr bwMode="auto">
                <a:xfrm>
                  <a:off x="0" y="720"/>
                  <a:ext cx="1440" cy="11"/>
                </a:xfrm>
                <a:prstGeom prst="rect">
                  <a:avLst/>
                </a:prstGeom>
                <a:solidFill>
                  <a:srgbClr val="5200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15" name="Rectangle 311"/>
                <p:cNvSpPr>
                  <a:spLocks/>
                </p:cNvSpPr>
                <p:nvPr/>
              </p:nvSpPr>
              <p:spPr bwMode="auto">
                <a:xfrm>
                  <a:off x="0" y="731"/>
                  <a:ext cx="1440" cy="10"/>
                </a:xfrm>
                <a:prstGeom prst="rect">
                  <a:avLst/>
                </a:prstGeom>
                <a:solidFill>
                  <a:srgbClr val="4F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16" name="Rectangle 312"/>
                <p:cNvSpPr>
                  <a:spLocks/>
                </p:cNvSpPr>
                <p:nvPr/>
              </p:nvSpPr>
              <p:spPr bwMode="auto">
                <a:xfrm>
                  <a:off x="0" y="741"/>
                  <a:ext cx="1440" cy="9"/>
                </a:xfrm>
                <a:prstGeom prst="rect">
                  <a:avLst/>
                </a:prstGeom>
                <a:solidFill>
                  <a:srgbClr val="4D0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17" name="Rectangle 313"/>
                <p:cNvSpPr>
                  <a:spLocks/>
                </p:cNvSpPr>
                <p:nvPr/>
              </p:nvSpPr>
              <p:spPr bwMode="auto">
                <a:xfrm>
                  <a:off x="0" y="750"/>
                  <a:ext cx="1440" cy="10"/>
                </a:xfrm>
                <a:prstGeom prst="rect">
                  <a:avLst/>
                </a:prstGeom>
                <a:solidFill>
                  <a:srgbClr val="4A0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18" name="Rectangle 314"/>
                <p:cNvSpPr>
                  <a:spLocks/>
                </p:cNvSpPr>
                <p:nvPr/>
              </p:nvSpPr>
              <p:spPr bwMode="auto">
                <a:xfrm>
                  <a:off x="0" y="760"/>
                  <a:ext cx="1440" cy="11"/>
                </a:xfrm>
                <a:prstGeom prst="rect">
                  <a:avLst/>
                </a:prstGeom>
                <a:solidFill>
                  <a:srgbClr val="480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19" name="Rectangle 315"/>
                <p:cNvSpPr>
                  <a:spLocks/>
                </p:cNvSpPr>
                <p:nvPr/>
              </p:nvSpPr>
              <p:spPr bwMode="auto">
                <a:xfrm>
                  <a:off x="0" y="771"/>
                  <a:ext cx="1440" cy="10"/>
                </a:xfrm>
                <a:prstGeom prst="rect">
                  <a:avLst/>
                </a:prstGeom>
                <a:solidFill>
                  <a:srgbClr val="4500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20" name="Rectangle 316"/>
                <p:cNvSpPr>
                  <a:spLocks/>
                </p:cNvSpPr>
                <p:nvPr/>
              </p:nvSpPr>
              <p:spPr bwMode="auto">
                <a:xfrm>
                  <a:off x="0" y="781"/>
                  <a:ext cx="1440" cy="10"/>
                </a:xfrm>
                <a:prstGeom prst="rect">
                  <a:avLst/>
                </a:prstGeom>
                <a:solidFill>
                  <a:srgbClr val="4300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21" name="Rectangle 317"/>
                <p:cNvSpPr>
                  <a:spLocks/>
                </p:cNvSpPr>
                <p:nvPr/>
              </p:nvSpPr>
              <p:spPr bwMode="auto">
                <a:xfrm>
                  <a:off x="0" y="791"/>
                  <a:ext cx="1440" cy="11"/>
                </a:xfrm>
                <a:prstGeom prst="rect">
                  <a:avLst/>
                </a:prstGeom>
                <a:solidFill>
                  <a:srgbClr val="4000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22" name="Rectangle 318"/>
                <p:cNvSpPr>
                  <a:spLocks/>
                </p:cNvSpPr>
                <p:nvPr/>
              </p:nvSpPr>
              <p:spPr bwMode="auto">
                <a:xfrm>
                  <a:off x="0" y="802"/>
                  <a:ext cx="1440" cy="10"/>
                </a:xfrm>
                <a:prstGeom prst="rect">
                  <a:avLst/>
                </a:prstGeom>
                <a:solidFill>
                  <a:srgbClr val="3E00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23" name="Rectangle 319"/>
                <p:cNvSpPr>
                  <a:spLocks/>
                </p:cNvSpPr>
                <p:nvPr/>
              </p:nvSpPr>
              <p:spPr bwMode="auto">
                <a:xfrm>
                  <a:off x="0" y="812"/>
                  <a:ext cx="1440" cy="9"/>
                </a:xfrm>
                <a:prstGeom prst="rect">
                  <a:avLst/>
                </a:prstGeom>
                <a:solidFill>
                  <a:srgbClr val="3B0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24" name="Rectangle 320"/>
                <p:cNvSpPr>
                  <a:spLocks/>
                </p:cNvSpPr>
                <p:nvPr/>
              </p:nvSpPr>
              <p:spPr bwMode="auto">
                <a:xfrm>
                  <a:off x="0" y="821"/>
                  <a:ext cx="1440" cy="12"/>
                </a:xfrm>
                <a:prstGeom prst="rect">
                  <a:avLst/>
                </a:prstGeom>
                <a:solidFill>
                  <a:srgbClr val="3800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25" name="Rectangle 321"/>
                <p:cNvSpPr>
                  <a:spLocks/>
                </p:cNvSpPr>
                <p:nvPr/>
              </p:nvSpPr>
              <p:spPr bwMode="auto">
                <a:xfrm>
                  <a:off x="0" y="833"/>
                  <a:ext cx="1440" cy="10"/>
                </a:xfrm>
                <a:prstGeom prst="rect">
                  <a:avLst/>
                </a:prstGeom>
                <a:solidFill>
                  <a:srgbClr val="36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26" name="Rectangle 322"/>
                <p:cNvSpPr>
                  <a:spLocks/>
                </p:cNvSpPr>
                <p:nvPr/>
              </p:nvSpPr>
              <p:spPr bwMode="auto">
                <a:xfrm>
                  <a:off x="0" y="843"/>
                  <a:ext cx="1440" cy="9"/>
                </a:xfrm>
                <a:prstGeom prst="rect">
                  <a:avLst/>
                </a:prstGeom>
                <a:solidFill>
                  <a:srgbClr val="330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27" name="Rectangle 323"/>
                <p:cNvSpPr>
                  <a:spLocks/>
                </p:cNvSpPr>
                <p:nvPr/>
              </p:nvSpPr>
              <p:spPr bwMode="auto">
                <a:xfrm>
                  <a:off x="0" y="852"/>
                  <a:ext cx="1440" cy="10"/>
                </a:xfrm>
                <a:prstGeom prst="rect">
                  <a:avLst/>
                </a:prstGeom>
                <a:solidFill>
                  <a:srgbClr val="3100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28" name="Rectangle 324"/>
                <p:cNvSpPr>
                  <a:spLocks/>
                </p:cNvSpPr>
                <p:nvPr/>
              </p:nvSpPr>
              <p:spPr bwMode="auto">
                <a:xfrm>
                  <a:off x="0" y="862"/>
                  <a:ext cx="1440" cy="9"/>
                </a:xfrm>
                <a:prstGeom prst="rect">
                  <a:avLst/>
                </a:prstGeom>
                <a:solidFill>
                  <a:srgbClr val="2F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29" name="Rectangle 325"/>
                <p:cNvSpPr>
                  <a:spLocks/>
                </p:cNvSpPr>
                <p:nvPr/>
              </p:nvSpPr>
              <p:spPr bwMode="auto">
                <a:xfrm>
                  <a:off x="0" y="871"/>
                  <a:ext cx="1440" cy="12"/>
                </a:xfrm>
                <a:prstGeom prst="rect">
                  <a:avLst/>
                </a:prstGeom>
                <a:solidFill>
                  <a:srgbClr val="2D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30" name="Rectangle 326"/>
                <p:cNvSpPr>
                  <a:spLocks/>
                </p:cNvSpPr>
                <p:nvPr/>
              </p:nvSpPr>
              <p:spPr bwMode="auto">
                <a:xfrm>
                  <a:off x="0" y="883"/>
                  <a:ext cx="1440" cy="9"/>
                </a:xfrm>
                <a:prstGeom prst="rect">
                  <a:avLst/>
                </a:prstGeom>
                <a:solidFill>
                  <a:srgbClr val="2B00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31" name="Rectangle 327"/>
                <p:cNvSpPr>
                  <a:spLocks/>
                </p:cNvSpPr>
                <p:nvPr/>
              </p:nvSpPr>
              <p:spPr bwMode="auto">
                <a:xfrm>
                  <a:off x="0" y="892"/>
                  <a:ext cx="1440" cy="12"/>
                </a:xfrm>
                <a:prstGeom prst="rect">
                  <a:avLst/>
                </a:prstGeom>
                <a:solidFill>
                  <a:srgbClr val="29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32" name="Rectangle 328"/>
                <p:cNvSpPr>
                  <a:spLocks/>
                </p:cNvSpPr>
                <p:nvPr/>
              </p:nvSpPr>
              <p:spPr bwMode="auto">
                <a:xfrm>
                  <a:off x="0" y="904"/>
                  <a:ext cx="1440" cy="10"/>
                </a:xfrm>
                <a:prstGeom prst="rect">
                  <a:avLst/>
                </a:prstGeom>
                <a:solidFill>
                  <a:srgbClr val="270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33" name="Rectangle 329"/>
                <p:cNvSpPr>
                  <a:spLocks/>
                </p:cNvSpPr>
                <p:nvPr/>
              </p:nvSpPr>
              <p:spPr bwMode="auto">
                <a:xfrm>
                  <a:off x="0" y="914"/>
                  <a:ext cx="1440" cy="9"/>
                </a:xfrm>
                <a:prstGeom prst="rect">
                  <a:avLst/>
                </a:prstGeom>
                <a:solidFill>
                  <a:srgbClr val="2600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34" name="Rectangle 330"/>
                <p:cNvSpPr>
                  <a:spLocks/>
                </p:cNvSpPr>
                <p:nvPr/>
              </p:nvSpPr>
              <p:spPr bwMode="auto">
                <a:xfrm>
                  <a:off x="0" y="923"/>
                  <a:ext cx="1440" cy="10"/>
                </a:xfrm>
                <a:prstGeom prst="rect">
                  <a:avLst/>
                </a:prstGeom>
                <a:solidFill>
                  <a:srgbClr val="24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35" name="Rectangle 331"/>
                <p:cNvSpPr>
                  <a:spLocks/>
                </p:cNvSpPr>
                <p:nvPr/>
              </p:nvSpPr>
              <p:spPr bwMode="auto">
                <a:xfrm>
                  <a:off x="0" y="933"/>
                  <a:ext cx="1440" cy="9"/>
                </a:xfrm>
                <a:prstGeom prst="rect">
                  <a:avLst/>
                </a:prstGeom>
                <a:solidFill>
                  <a:srgbClr val="23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36" name="Rectangle 332"/>
                <p:cNvSpPr>
                  <a:spLocks/>
                </p:cNvSpPr>
                <p:nvPr/>
              </p:nvSpPr>
              <p:spPr bwMode="auto">
                <a:xfrm>
                  <a:off x="0" y="942"/>
                  <a:ext cx="1440" cy="12"/>
                </a:xfrm>
                <a:prstGeom prst="rect">
                  <a:avLst/>
                </a:prstGeom>
                <a:solidFill>
                  <a:srgbClr val="2200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37" name="Rectangle 333"/>
                <p:cNvSpPr>
                  <a:spLocks/>
                </p:cNvSpPr>
                <p:nvPr/>
              </p:nvSpPr>
              <p:spPr bwMode="auto">
                <a:xfrm>
                  <a:off x="0" y="954"/>
                  <a:ext cx="1440" cy="9"/>
                </a:xfrm>
                <a:prstGeom prst="rect">
                  <a:avLst/>
                </a:prstGeom>
                <a:solidFill>
                  <a:srgbClr val="21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38" name="Rectangle 334"/>
                <p:cNvSpPr>
                  <a:spLocks/>
                </p:cNvSpPr>
                <p:nvPr/>
              </p:nvSpPr>
              <p:spPr bwMode="auto">
                <a:xfrm>
                  <a:off x="0" y="963"/>
                  <a:ext cx="1440" cy="10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39" name="Rectangle 335"/>
                <p:cNvSpPr>
                  <a:spLocks/>
                </p:cNvSpPr>
                <p:nvPr/>
              </p:nvSpPr>
              <p:spPr bwMode="auto">
                <a:xfrm>
                  <a:off x="0" y="973"/>
                  <a:ext cx="1440" cy="1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</p:grpSp>
        </p:grpSp>
        <p:sp>
          <p:nvSpPr>
            <p:cNvPr id="341" name="Rectangle 339"/>
            <p:cNvSpPr>
              <a:spLocks/>
            </p:cNvSpPr>
            <p:nvPr/>
          </p:nvSpPr>
          <p:spPr bwMode="auto">
            <a:xfrm>
              <a:off x="7614054" y="5012536"/>
              <a:ext cx="8976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u="sng" dirty="0">
                  <a:solidFill>
                    <a:srgbClr val="FAFD00"/>
                  </a:solidFill>
                  <a:ea typeface="ＭＳ Ｐゴシック" charset="0"/>
                  <a:cs typeface="Times" charset="0"/>
                </a:rPr>
                <a:t>Radiosurgery</a:t>
              </a:r>
            </a:p>
          </p:txBody>
        </p:sp>
        <p:sp>
          <p:nvSpPr>
            <p:cNvPr id="342" name="Rectangle 340"/>
            <p:cNvSpPr>
              <a:spLocks/>
            </p:cNvSpPr>
            <p:nvPr/>
          </p:nvSpPr>
          <p:spPr bwMode="auto">
            <a:xfrm>
              <a:off x="7598113" y="5184051"/>
              <a:ext cx="87513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Gene Barnett</a:t>
              </a:r>
            </a:p>
          </p:txBody>
        </p:sp>
        <p:sp>
          <p:nvSpPr>
            <p:cNvPr id="343" name="Rectangle 341"/>
            <p:cNvSpPr>
              <a:spLocks/>
            </p:cNvSpPr>
            <p:nvPr/>
          </p:nvSpPr>
          <p:spPr bwMode="auto">
            <a:xfrm>
              <a:off x="7531895" y="5354819"/>
              <a:ext cx="9514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Marc Mayberg</a:t>
              </a:r>
            </a:p>
          </p:txBody>
        </p:sp>
        <p:sp>
          <p:nvSpPr>
            <p:cNvPr id="344" name="Rectangle 342"/>
            <p:cNvSpPr>
              <a:spLocks/>
            </p:cNvSpPr>
            <p:nvPr/>
          </p:nvSpPr>
          <p:spPr bwMode="auto">
            <a:xfrm>
              <a:off x="7665156" y="5526334"/>
              <a:ext cx="33350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John</a:t>
              </a:r>
            </a:p>
          </p:txBody>
        </p:sp>
        <p:sp>
          <p:nvSpPr>
            <p:cNvPr id="345" name="Rectangle 343"/>
            <p:cNvSpPr>
              <a:spLocks/>
            </p:cNvSpPr>
            <p:nvPr/>
          </p:nvSpPr>
          <p:spPr bwMode="auto">
            <a:xfrm>
              <a:off x="8062662" y="5526334"/>
              <a:ext cx="29495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 </a:t>
              </a:r>
              <a:r>
                <a:rPr lang="en-US" sz="1000" b="1" dirty="0" err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Suh</a:t>
              </a:r>
              <a:endParaRPr lang="en-US" sz="1000" b="1" dirty="0">
                <a:solidFill>
                  <a:srgbClr val="FFFFFF"/>
                </a:solidFill>
                <a:ea typeface="ＭＳ Ｐゴシック" charset="0"/>
                <a:cs typeface="Times" charset="0"/>
              </a:endParaRPr>
            </a:p>
          </p:txBody>
        </p:sp>
        <p:sp>
          <p:nvSpPr>
            <p:cNvPr id="346" name="Line 344"/>
            <p:cNvSpPr>
              <a:spLocks noChangeShapeType="1"/>
            </p:cNvSpPr>
            <p:nvPr/>
          </p:nvSpPr>
          <p:spPr bwMode="auto">
            <a:xfrm>
              <a:off x="4816325" y="4102007"/>
              <a:ext cx="1385134" cy="746"/>
            </a:xfrm>
            <a:prstGeom prst="line">
              <a:avLst/>
            </a:prstGeom>
            <a:noFill/>
            <a:ln w="3175" cap="flat">
              <a:solidFill>
                <a:srgbClr val="B5006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700"/>
            </a:p>
          </p:txBody>
        </p:sp>
        <p:sp>
          <p:nvSpPr>
            <p:cNvPr id="348" name="Line 346"/>
            <p:cNvSpPr>
              <a:spLocks noChangeShapeType="1"/>
            </p:cNvSpPr>
            <p:nvPr/>
          </p:nvSpPr>
          <p:spPr bwMode="auto">
            <a:xfrm>
              <a:off x="6201458" y="4102007"/>
              <a:ext cx="613533" cy="746"/>
            </a:xfrm>
            <a:prstGeom prst="line">
              <a:avLst/>
            </a:prstGeom>
            <a:noFill/>
            <a:ln w="3175" cap="flat">
              <a:solidFill>
                <a:srgbClr val="B5006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700"/>
            </a:p>
          </p:txBody>
        </p:sp>
        <p:sp>
          <p:nvSpPr>
            <p:cNvPr id="349" name="Rectangle 347"/>
            <p:cNvSpPr>
              <a:spLocks/>
            </p:cNvSpPr>
            <p:nvPr/>
          </p:nvSpPr>
          <p:spPr bwMode="auto">
            <a:xfrm>
              <a:off x="6099040" y="3977472"/>
              <a:ext cx="56425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 Surgery</a:t>
              </a:r>
            </a:p>
          </p:txBody>
        </p:sp>
        <p:sp>
          <p:nvSpPr>
            <p:cNvPr id="350" name="Rectangle 348"/>
            <p:cNvSpPr>
              <a:spLocks/>
            </p:cNvSpPr>
            <p:nvPr/>
          </p:nvSpPr>
          <p:spPr bwMode="auto">
            <a:xfrm>
              <a:off x="5407728" y="4148986"/>
              <a:ext cx="33350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John</a:t>
              </a:r>
            </a:p>
          </p:txBody>
        </p:sp>
        <p:sp>
          <p:nvSpPr>
            <p:cNvPr id="351" name="Rectangle 349"/>
            <p:cNvSpPr>
              <a:spLocks/>
            </p:cNvSpPr>
            <p:nvPr/>
          </p:nvSpPr>
          <p:spPr bwMode="auto">
            <a:xfrm>
              <a:off x="5768411" y="4148986"/>
              <a:ext cx="30777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 Perl</a:t>
              </a:r>
            </a:p>
          </p:txBody>
        </p:sp>
        <p:sp>
          <p:nvSpPr>
            <p:cNvPr id="352" name="Rectangle 350"/>
            <p:cNvSpPr>
              <a:spLocks/>
            </p:cNvSpPr>
            <p:nvPr/>
          </p:nvSpPr>
          <p:spPr bwMode="auto">
            <a:xfrm>
              <a:off x="5149950" y="4319756"/>
              <a:ext cx="35422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Peter </a:t>
              </a:r>
            </a:p>
          </p:txBody>
        </p:sp>
        <p:sp>
          <p:nvSpPr>
            <p:cNvPr id="353" name="Rectangle 351"/>
            <p:cNvSpPr>
              <a:spLocks/>
            </p:cNvSpPr>
            <p:nvPr/>
          </p:nvSpPr>
          <p:spPr bwMode="auto">
            <a:xfrm>
              <a:off x="5494049" y="4319756"/>
              <a:ext cx="75661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Rasmussen</a:t>
              </a:r>
            </a:p>
          </p:txBody>
        </p:sp>
        <p:sp>
          <p:nvSpPr>
            <p:cNvPr id="354" name="Rectangle 352"/>
            <p:cNvSpPr>
              <a:spLocks/>
            </p:cNvSpPr>
            <p:nvPr/>
          </p:nvSpPr>
          <p:spPr bwMode="auto">
            <a:xfrm>
              <a:off x="5258363" y="4491269"/>
              <a:ext cx="29949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Tom </a:t>
              </a:r>
            </a:p>
          </p:txBody>
        </p:sp>
        <p:sp>
          <p:nvSpPr>
            <p:cNvPr id="355" name="Rectangle 353"/>
            <p:cNvSpPr>
              <a:spLocks/>
            </p:cNvSpPr>
            <p:nvPr/>
          </p:nvSpPr>
          <p:spPr bwMode="auto">
            <a:xfrm>
              <a:off x="5588046" y="4491269"/>
              <a:ext cx="5695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Masaryk</a:t>
              </a:r>
            </a:p>
          </p:txBody>
        </p:sp>
        <p:grpSp>
          <p:nvGrpSpPr>
            <p:cNvPr id="356" name="Group 453"/>
            <p:cNvGrpSpPr>
              <a:grpSpLocks/>
            </p:cNvGrpSpPr>
            <p:nvPr/>
          </p:nvGrpSpPr>
          <p:grpSpPr bwMode="auto">
            <a:xfrm>
              <a:off x="4584650" y="3897572"/>
              <a:ext cx="2225904" cy="744224"/>
              <a:chOff x="0" y="0"/>
              <a:chExt cx="2599" cy="998"/>
            </a:xfrm>
          </p:grpSpPr>
          <p:sp>
            <p:nvSpPr>
              <p:cNvPr id="357" name="Rectangle 354"/>
              <p:cNvSpPr>
                <a:spLocks/>
              </p:cNvSpPr>
              <p:nvPr/>
            </p:nvSpPr>
            <p:spPr bwMode="auto">
              <a:xfrm>
                <a:off x="25" y="25"/>
                <a:ext cx="2574" cy="973"/>
              </a:xfrm>
              <a:prstGeom prst="rect">
                <a:avLst/>
              </a:prstGeom>
              <a:solidFill>
                <a:srgbClr val="B500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n-US" sz="700"/>
              </a:p>
            </p:txBody>
          </p:sp>
          <p:grpSp>
            <p:nvGrpSpPr>
              <p:cNvPr id="358" name="Group 452"/>
              <p:cNvGrpSpPr>
                <a:grpSpLocks/>
              </p:cNvGrpSpPr>
              <p:nvPr/>
            </p:nvGrpSpPr>
            <p:grpSpPr bwMode="auto">
              <a:xfrm>
                <a:off x="0" y="0"/>
                <a:ext cx="2574" cy="976"/>
                <a:chOff x="0" y="0"/>
                <a:chExt cx="2574" cy="976"/>
              </a:xfrm>
            </p:grpSpPr>
            <p:sp>
              <p:nvSpPr>
                <p:cNvPr id="359" name="Rectangle 355"/>
                <p:cNvSpPr>
                  <a:spLocks/>
                </p:cNvSpPr>
                <p:nvPr/>
              </p:nvSpPr>
              <p:spPr bwMode="auto">
                <a:xfrm>
                  <a:off x="0" y="0"/>
                  <a:ext cx="2574" cy="10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60" name="Rectangle 356"/>
                <p:cNvSpPr>
                  <a:spLocks/>
                </p:cNvSpPr>
                <p:nvPr/>
              </p:nvSpPr>
              <p:spPr bwMode="auto">
                <a:xfrm>
                  <a:off x="0" y="10"/>
                  <a:ext cx="2574" cy="11"/>
                </a:xfrm>
                <a:prstGeom prst="rect">
                  <a:avLst/>
                </a:prstGeom>
                <a:solidFill>
                  <a:srgbClr val="21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61" name="Rectangle 357"/>
                <p:cNvSpPr>
                  <a:spLocks/>
                </p:cNvSpPr>
                <p:nvPr/>
              </p:nvSpPr>
              <p:spPr bwMode="auto">
                <a:xfrm>
                  <a:off x="0" y="21"/>
                  <a:ext cx="2574" cy="10"/>
                </a:xfrm>
                <a:prstGeom prst="rect">
                  <a:avLst/>
                </a:prstGeom>
                <a:solidFill>
                  <a:srgbClr val="2200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62" name="Rectangle 358"/>
                <p:cNvSpPr>
                  <a:spLocks/>
                </p:cNvSpPr>
                <p:nvPr/>
              </p:nvSpPr>
              <p:spPr bwMode="auto">
                <a:xfrm>
                  <a:off x="0" y="31"/>
                  <a:ext cx="2574" cy="11"/>
                </a:xfrm>
                <a:prstGeom prst="rect">
                  <a:avLst/>
                </a:prstGeom>
                <a:solidFill>
                  <a:srgbClr val="23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63" name="Rectangle 359"/>
                <p:cNvSpPr>
                  <a:spLocks/>
                </p:cNvSpPr>
                <p:nvPr/>
              </p:nvSpPr>
              <p:spPr bwMode="auto">
                <a:xfrm>
                  <a:off x="0" y="42"/>
                  <a:ext cx="2574" cy="10"/>
                </a:xfrm>
                <a:prstGeom prst="rect">
                  <a:avLst/>
                </a:prstGeom>
                <a:solidFill>
                  <a:srgbClr val="24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64" name="Rectangle 360"/>
                <p:cNvSpPr>
                  <a:spLocks/>
                </p:cNvSpPr>
                <p:nvPr/>
              </p:nvSpPr>
              <p:spPr bwMode="auto">
                <a:xfrm>
                  <a:off x="0" y="52"/>
                  <a:ext cx="2574" cy="9"/>
                </a:xfrm>
                <a:prstGeom prst="rect">
                  <a:avLst/>
                </a:prstGeom>
                <a:solidFill>
                  <a:srgbClr val="2600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65" name="Rectangle 361"/>
                <p:cNvSpPr>
                  <a:spLocks/>
                </p:cNvSpPr>
                <p:nvPr/>
              </p:nvSpPr>
              <p:spPr bwMode="auto">
                <a:xfrm>
                  <a:off x="0" y="61"/>
                  <a:ext cx="2574" cy="10"/>
                </a:xfrm>
                <a:prstGeom prst="rect">
                  <a:avLst/>
                </a:prstGeom>
                <a:solidFill>
                  <a:srgbClr val="270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66" name="Rectangle 362"/>
                <p:cNvSpPr>
                  <a:spLocks/>
                </p:cNvSpPr>
                <p:nvPr/>
              </p:nvSpPr>
              <p:spPr bwMode="auto">
                <a:xfrm>
                  <a:off x="0" y="71"/>
                  <a:ext cx="2574" cy="10"/>
                </a:xfrm>
                <a:prstGeom prst="rect">
                  <a:avLst/>
                </a:prstGeom>
                <a:solidFill>
                  <a:srgbClr val="29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67" name="Rectangle 363"/>
                <p:cNvSpPr>
                  <a:spLocks/>
                </p:cNvSpPr>
                <p:nvPr/>
              </p:nvSpPr>
              <p:spPr bwMode="auto">
                <a:xfrm>
                  <a:off x="0" y="81"/>
                  <a:ext cx="2574" cy="11"/>
                </a:xfrm>
                <a:prstGeom prst="rect">
                  <a:avLst/>
                </a:prstGeom>
                <a:solidFill>
                  <a:srgbClr val="2B00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68" name="Rectangle 364"/>
                <p:cNvSpPr>
                  <a:spLocks/>
                </p:cNvSpPr>
                <p:nvPr/>
              </p:nvSpPr>
              <p:spPr bwMode="auto">
                <a:xfrm>
                  <a:off x="0" y="92"/>
                  <a:ext cx="2574" cy="10"/>
                </a:xfrm>
                <a:prstGeom prst="rect">
                  <a:avLst/>
                </a:prstGeom>
                <a:solidFill>
                  <a:srgbClr val="2D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69" name="Rectangle 365"/>
                <p:cNvSpPr>
                  <a:spLocks/>
                </p:cNvSpPr>
                <p:nvPr/>
              </p:nvSpPr>
              <p:spPr bwMode="auto">
                <a:xfrm>
                  <a:off x="0" y="102"/>
                  <a:ext cx="2574" cy="11"/>
                </a:xfrm>
                <a:prstGeom prst="rect">
                  <a:avLst/>
                </a:prstGeom>
                <a:solidFill>
                  <a:srgbClr val="2F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70" name="Rectangle 366"/>
                <p:cNvSpPr>
                  <a:spLocks/>
                </p:cNvSpPr>
                <p:nvPr/>
              </p:nvSpPr>
              <p:spPr bwMode="auto">
                <a:xfrm>
                  <a:off x="0" y="113"/>
                  <a:ext cx="2574" cy="10"/>
                </a:xfrm>
                <a:prstGeom prst="rect">
                  <a:avLst/>
                </a:prstGeom>
                <a:solidFill>
                  <a:srgbClr val="3100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71" name="Rectangle 367"/>
                <p:cNvSpPr>
                  <a:spLocks/>
                </p:cNvSpPr>
                <p:nvPr/>
              </p:nvSpPr>
              <p:spPr bwMode="auto">
                <a:xfrm>
                  <a:off x="0" y="123"/>
                  <a:ext cx="2574" cy="9"/>
                </a:xfrm>
                <a:prstGeom prst="rect">
                  <a:avLst/>
                </a:prstGeom>
                <a:solidFill>
                  <a:srgbClr val="330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72" name="Rectangle 368"/>
                <p:cNvSpPr>
                  <a:spLocks/>
                </p:cNvSpPr>
                <p:nvPr/>
              </p:nvSpPr>
              <p:spPr bwMode="auto">
                <a:xfrm>
                  <a:off x="0" y="132"/>
                  <a:ext cx="2574" cy="10"/>
                </a:xfrm>
                <a:prstGeom prst="rect">
                  <a:avLst/>
                </a:prstGeom>
                <a:solidFill>
                  <a:srgbClr val="36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73" name="Rectangle 369"/>
                <p:cNvSpPr>
                  <a:spLocks/>
                </p:cNvSpPr>
                <p:nvPr/>
              </p:nvSpPr>
              <p:spPr bwMode="auto">
                <a:xfrm>
                  <a:off x="0" y="142"/>
                  <a:ext cx="2574" cy="10"/>
                </a:xfrm>
                <a:prstGeom prst="rect">
                  <a:avLst/>
                </a:prstGeom>
                <a:solidFill>
                  <a:srgbClr val="3800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74" name="Rectangle 370"/>
                <p:cNvSpPr>
                  <a:spLocks/>
                </p:cNvSpPr>
                <p:nvPr/>
              </p:nvSpPr>
              <p:spPr bwMode="auto">
                <a:xfrm>
                  <a:off x="0" y="152"/>
                  <a:ext cx="2574" cy="11"/>
                </a:xfrm>
                <a:prstGeom prst="rect">
                  <a:avLst/>
                </a:prstGeom>
                <a:solidFill>
                  <a:srgbClr val="3B0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75" name="Rectangle 371"/>
                <p:cNvSpPr>
                  <a:spLocks/>
                </p:cNvSpPr>
                <p:nvPr/>
              </p:nvSpPr>
              <p:spPr bwMode="auto">
                <a:xfrm>
                  <a:off x="0" y="163"/>
                  <a:ext cx="2574" cy="10"/>
                </a:xfrm>
                <a:prstGeom prst="rect">
                  <a:avLst/>
                </a:prstGeom>
                <a:solidFill>
                  <a:srgbClr val="3E00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76" name="Rectangle 372"/>
                <p:cNvSpPr>
                  <a:spLocks/>
                </p:cNvSpPr>
                <p:nvPr/>
              </p:nvSpPr>
              <p:spPr bwMode="auto">
                <a:xfrm>
                  <a:off x="0" y="173"/>
                  <a:ext cx="2574" cy="9"/>
                </a:xfrm>
                <a:prstGeom prst="rect">
                  <a:avLst/>
                </a:prstGeom>
                <a:solidFill>
                  <a:srgbClr val="4000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77" name="Rectangle 373"/>
                <p:cNvSpPr>
                  <a:spLocks/>
                </p:cNvSpPr>
                <p:nvPr/>
              </p:nvSpPr>
              <p:spPr bwMode="auto">
                <a:xfrm>
                  <a:off x="0" y="182"/>
                  <a:ext cx="2574" cy="12"/>
                </a:xfrm>
                <a:prstGeom prst="rect">
                  <a:avLst/>
                </a:prstGeom>
                <a:solidFill>
                  <a:srgbClr val="4300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78" name="Rectangle 374"/>
                <p:cNvSpPr>
                  <a:spLocks/>
                </p:cNvSpPr>
                <p:nvPr/>
              </p:nvSpPr>
              <p:spPr bwMode="auto">
                <a:xfrm>
                  <a:off x="0" y="194"/>
                  <a:ext cx="2574" cy="9"/>
                </a:xfrm>
                <a:prstGeom prst="rect">
                  <a:avLst/>
                </a:prstGeom>
                <a:solidFill>
                  <a:srgbClr val="4500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79" name="Rectangle 375"/>
                <p:cNvSpPr>
                  <a:spLocks/>
                </p:cNvSpPr>
                <p:nvPr/>
              </p:nvSpPr>
              <p:spPr bwMode="auto">
                <a:xfrm>
                  <a:off x="0" y="203"/>
                  <a:ext cx="2574" cy="10"/>
                </a:xfrm>
                <a:prstGeom prst="rect">
                  <a:avLst/>
                </a:prstGeom>
                <a:solidFill>
                  <a:srgbClr val="480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80" name="Rectangle 376"/>
                <p:cNvSpPr>
                  <a:spLocks/>
                </p:cNvSpPr>
                <p:nvPr/>
              </p:nvSpPr>
              <p:spPr bwMode="auto">
                <a:xfrm>
                  <a:off x="0" y="213"/>
                  <a:ext cx="2574" cy="12"/>
                </a:xfrm>
                <a:prstGeom prst="rect">
                  <a:avLst/>
                </a:prstGeom>
                <a:solidFill>
                  <a:srgbClr val="4A0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81" name="Rectangle 377"/>
                <p:cNvSpPr>
                  <a:spLocks/>
                </p:cNvSpPr>
                <p:nvPr/>
              </p:nvSpPr>
              <p:spPr bwMode="auto">
                <a:xfrm>
                  <a:off x="0" y="225"/>
                  <a:ext cx="2574" cy="9"/>
                </a:xfrm>
                <a:prstGeom prst="rect">
                  <a:avLst/>
                </a:prstGeom>
                <a:solidFill>
                  <a:srgbClr val="4D0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82" name="Rectangle 378"/>
                <p:cNvSpPr>
                  <a:spLocks/>
                </p:cNvSpPr>
                <p:nvPr/>
              </p:nvSpPr>
              <p:spPr bwMode="auto">
                <a:xfrm>
                  <a:off x="0" y="234"/>
                  <a:ext cx="2574" cy="10"/>
                </a:xfrm>
                <a:prstGeom prst="rect">
                  <a:avLst/>
                </a:prstGeom>
                <a:solidFill>
                  <a:srgbClr val="4F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83" name="Rectangle 379"/>
                <p:cNvSpPr>
                  <a:spLocks/>
                </p:cNvSpPr>
                <p:nvPr/>
              </p:nvSpPr>
              <p:spPr bwMode="auto">
                <a:xfrm>
                  <a:off x="0" y="244"/>
                  <a:ext cx="2574" cy="9"/>
                </a:xfrm>
                <a:prstGeom prst="rect">
                  <a:avLst/>
                </a:prstGeom>
                <a:solidFill>
                  <a:srgbClr val="5200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84" name="Rectangle 380"/>
                <p:cNvSpPr>
                  <a:spLocks/>
                </p:cNvSpPr>
                <p:nvPr/>
              </p:nvSpPr>
              <p:spPr bwMode="auto">
                <a:xfrm>
                  <a:off x="0" y="253"/>
                  <a:ext cx="2574" cy="12"/>
                </a:xfrm>
                <a:prstGeom prst="rect">
                  <a:avLst/>
                </a:prstGeom>
                <a:solidFill>
                  <a:srgbClr val="54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85" name="Rectangle 381"/>
                <p:cNvSpPr>
                  <a:spLocks/>
                </p:cNvSpPr>
                <p:nvPr/>
              </p:nvSpPr>
              <p:spPr bwMode="auto">
                <a:xfrm>
                  <a:off x="0" y="265"/>
                  <a:ext cx="2574" cy="10"/>
                </a:xfrm>
                <a:prstGeom prst="rect">
                  <a:avLst/>
                </a:prstGeom>
                <a:solidFill>
                  <a:srgbClr val="5600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86" name="Rectangle 382"/>
                <p:cNvSpPr>
                  <a:spLocks/>
                </p:cNvSpPr>
                <p:nvPr/>
              </p:nvSpPr>
              <p:spPr bwMode="auto">
                <a:xfrm>
                  <a:off x="0" y="275"/>
                  <a:ext cx="2574" cy="9"/>
                </a:xfrm>
                <a:prstGeom prst="rect">
                  <a:avLst/>
                </a:prstGeom>
                <a:solidFill>
                  <a:srgbClr val="5800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87" name="Rectangle 383"/>
                <p:cNvSpPr>
                  <a:spLocks/>
                </p:cNvSpPr>
                <p:nvPr/>
              </p:nvSpPr>
              <p:spPr bwMode="auto">
                <a:xfrm>
                  <a:off x="0" y="284"/>
                  <a:ext cx="2574" cy="12"/>
                </a:xfrm>
                <a:prstGeom prst="rect">
                  <a:avLst/>
                </a:prstGeom>
                <a:solidFill>
                  <a:srgbClr val="5B00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88" name="Rectangle 384"/>
                <p:cNvSpPr>
                  <a:spLocks/>
                </p:cNvSpPr>
                <p:nvPr/>
              </p:nvSpPr>
              <p:spPr bwMode="auto">
                <a:xfrm>
                  <a:off x="0" y="296"/>
                  <a:ext cx="2574" cy="9"/>
                </a:xfrm>
                <a:prstGeom prst="rect">
                  <a:avLst/>
                </a:prstGeom>
                <a:solidFill>
                  <a:srgbClr val="5C00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89" name="Rectangle 385"/>
                <p:cNvSpPr>
                  <a:spLocks/>
                </p:cNvSpPr>
                <p:nvPr/>
              </p:nvSpPr>
              <p:spPr bwMode="auto">
                <a:xfrm>
                  <a:off x="0" y="305"/>
                  <a:ext cx="2574" cy="10"/>
                </a:xfrm>
                <a:prstGeom prst="rect">
                  <a:avLst/>
                </a:prstGeom>
                <a:solidFill>
                  <a:srgbClr val="5E0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90" name="Rectangle 386"/>
                <p:cNvSpPr>
                  <a:spLocks/>
                </p:cNvSpPr>
                <p:nvPr/>
              </p:nvSpPr>
              <p:spPr bwMode="auto">
                <a:xfrm>
                  <a:off x="0" y="315"/>
                  <a:ext cx="2574" cy="9"/>
                </a:xfrm>
                <a:prstGeom prst="rect">
                  <a:avLst/>
                </a:prstGeom>
                <a:solidFill>
                  <a:srgbClr val="6000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91" name="Rectangle 387"/>
                <p:cNvSpPr>
                  <a:spLocks/>
                </p:cNvSpPr>
                <p:nvPr/>
              </p:nvSpPr>
              <p:spPr bwMode="auto">
                <a:xfrm>
                  <a:off x="0" y="324"/>
                  <a:ext cx="2574" cy="10"/>
                </a:xfrm>
                <a:prstGeom prst="rect">
                  <a:avLst/>
                </a:prstGeom>
                <a:solidFill>
                  <a:srgbClr val="620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92" name="Rectangle 388"/>
                <p:cNvSpPr>
                  <a:spLocks/>
                </p:cNvSpPr>
                <p:nvPr/>
              </p:nvSpPr>
              <p:spPr bwMode="auto">
                <a:xfrm>
                  <a:off x="0" y="334"/>
                  <a:ext cx="2574" cy="12"/>
                </a:xfrm>
                <a:prstGeom prst="rect">
                  <a:avLst/>
                </a:prstGeom>
                <a:solidFill>
                  <a:srgbClr val="63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93" name="Rectangle 389"/>
                <p:cNvSpPr>
                  <a:spLocks/>
                </p:cNvSpPr>
                <p:nvPr/>
              </p:nvSpPr>
              <p:spPr bwMode="auto">
                <a:xfrm>
                  <a:off x="0" y="346"/>
                  <a:ext cx="2574" cy="9"/>
                </a:xfrm>
                <a:prstGeom prst="rect">
                  <a:avLst/>
                </a:prstGeom>
                <a:solidFill>
                  <a:srgbClr val="640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94" name="Rectangle 390"/>
                <p:cNvSpPr>
                  <a:spLocks/>
                </p:cNvSpPr>
                <p:nvPr/>
              </p:nvSpPr>
              <p:spPr bwMode="auto">
                <a:xfrm>
                  <a:off x="0" y="355"/>
                  <a:ext cx="2574" cy="12"/>
                </a:xfrm>
                <a:prstGeom prst="rect">
                  <a:avLst/>
                </a:prstGeom>
                <a:solidFill>
                  <a:srgbClr val="66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95" name="Rectangle 391"/>
                <p:cNvSpPr>
                  <a:spLocks/>
                </p:cNvSpPr>
                <p:nvPr/>
              </p:nvSpPr>
              <p:spPr bwMode="auto">
                <a:xfrm>
                  <a:off x="0" y="367"/>
                  <a:ext cx="2574" cy="9"/>
                </a:xfrm>
                <a:prstGeom prst="rect">
                  <a:avLst/>
                </a:prstGeom>
                <a:solidFill>
                  <a:srgbClr val="67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96" name="Rectangle 392"/>
                <p:cNvSpPr>
                  <a:spLocks/>
                </p:cNvSpPr>
                <p:nvPr/>
              </p:nvSpPr>
              <p:spPr bwMode="auto">
                <a:xfrm>
                  <a:off x="0" y="376"/>
                  <a:ext cx="2574" cy="10"/>
                </a:xfrm>
                <a:prstGeom prst="rect">
                  <a:avLst/>
                </a:prstGeom>
                <a:solidFill>
                  <a:srgbClr val="680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97" name="Rectangle 393"/>
                <p:cNvSpPr>
                  <a:spLocks/>
                </p:cNvSpPr>
                <p:nvPr/>
              </p:nvSpPr>
              <p:spPr bwMode="auto">
                <a:xfrm>
                  <a:off x="0" y="386"/>
                  <a:ext cx="2574" cy="9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98" name="Rectangle 394"/>
                <p:cNvSpPr>
                  <a:spLocks/>
                </p:cNvSpPr>
                <p:nvPr/>
              </p:nvSpPr>
              <p:spPr bwMode="auto">
                <a:xfrm>
                  <a:off x="0" y="395"/>
                  <a:ext cx="2574" cy="12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399" name="Rectangle 395"/>
                <p:cNvSpPr>
                  <a:spLocks/>
                </p:cNvSpPr>
                <p:nvPr/>
              </p:nvSpPr>
              <p:spPr bwMode="auto">
                <a:xfrm>
                  <a:off x="0" y="407"/>
                  <a:ext cx="2574" cy="10"/>
                </a:xfrm>
                <a:prstGeom prst="rect">
                  <a:avLst/>
                </a:prstGeom>
                <a:solidFill>
                  <a:srgbClr val="6A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00" name="Rectangle 396"/>
                <p:cNvSpPr>
                  <a:spLocks/>
                </p:cNvSpPr>
                <p:nvPr/>
              </p:nvSpPr>
              <p:spPr bwMode="auto">
                <a:xfrm>
                  <a:off x="0" y="417"/>
                  <a:ext cx="2574" cy="9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01" name="Rectangle 397"/>
                <p:cNvSpPr>
                  <a:spLocks/>
                </p:cNvSpPr>
                <p:nvPr/>
              </p:nvSpPr>
              <p:spPr bwMode="auto">
                <a:xfrm>
                  <a:off x="0" y="426"/>
                  <a:ext cx="2574" cy="12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02" name="Rectangle 398"/>
                <p:cNvSpPr>
                  <a:spLocks/>
                </p:cNvSpPr>
                <p:nvPr/>
              </p:nvSpPr>
              <p:spPr bwMode="auto">
                <a:xfrm>
                  <a:off x="0" y="438"/>
                  <a:ext cx="2574" cy="9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03" name="Rectangle 399"/>
                <p:cNvSpPr>
                  <a:spLocks/>
                </p:cNvSpPr>
                <p:nvPr/>
              </p:nvSpPr>
              <p:spPr bwMode="auto">
                <a:xfrm>
                  <a:off x="0" y="447"/>
                  <a:ext cx="2574" cy="10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04" name="Rectangle 400"/>
                <p:cNvSpPr>
                  <a:spLocks/>
                </p:cNvSpPr>
                <p:nvPr/>
              </p:nvSpPr>
              <p:spPr bwMode="auto">
                <a:xfrm>
                  <a:off x="0" y="457"/>
                  <a:ext cx="2574" cy="11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05" name="Rectangle 401"/>
                <p:cNvSpPr>
                  <a:spLocks/>
                </p:cNvSpPr>
                <p:nvPr/>
              </p:nvSpPr>
              <p:spPr bwMode="auto">
                <a:xfrm>
                  <a:off x="0" y="468"/>
                  <a:ext cx="2574" cy="10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06" name="Rectangle 402"/>
                <p:cNvSpPr>
                  <a:spLocks/>
                </p:cNvSpPr>
                <p:nvPr/>
              </p:nvSpPr>
              <p:spPr bwMode="auto">
                <a:xfrm>
                  <a:off x="0" y="478"/>
                  <a:ext cx="2574" cy="10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07" name="Rectangle 403"/>
                <p:cNvSpPr>
                  <a:spLocks/>
                </p:cNvSpPr>
                <p:nvPr/>
              </p:nvSpPr>
              <p:spPr bwMode="auto">
                <a:xfrm>
                  <a:off x="0" y="488"/>
                  <a:ext cx="2574" cy="9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08" name="Rectangle 404"/>
                <p:cNvSpPr>
                  <a:spLocks/>
                </p:cNvSpPr>
                <p:nvPr/>
              </p:nvSpPr>
              <p:spPr bwMode="auto">
                <a:xfrm>
                  <a:off x="0" y="497"/>
                  <a:ext cx="2574" cy="10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09" name="Rectangle 405"/>
                <p:cNvSpPr>
                  <a:spLocks/>
                </p:cNvSpPr>
                <p:nvPr/>
              </p:nvSpPr>
              <p:spPr bwMode="auto">
                <a:xfrm>
                  <a:off x="0" y="507"/>
                  <a:ext cx="2574" cy="11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10" name="Rectangle 406"/>
                <p:cNvSpPr>
                  <a:spLocks/>
                </p:cNvSpPr>
                <p:nvPr/>
              </p:nvSpPr>
              <p:spPr bwMode="auto">
                <a:xfrm>
                  <a:off x="0" y="518"/>
                  <a:ext cx="2574" cy="10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11" name="Rectangle 407"/>
                <p:cNvSpPr>
                  <a:spLocks/>
                </p:cNvSpPr>
                <p:nvPr/>
              </p:nvSpPr>
              <p:spPr bwMode="auto">
                <a:xfrm>
                  <a:off x="0" y="528"/>
                  <a:ext cx="2574" cy="11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12" name="Rectangle 408"/>
                <p:cNvSpPr>
                  <a:spLocks/>
                </p:cNvSpPr>
                <p:nvPr/>
              </p:nvSpPr>
              <p:spPr bwMode="auto">
                <a:xfrm>
                  <a:off x="0" y="539"/>
                  <a:ext cx="2574" cy="10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13" name="Rectangle 409"/>
                <p:cNvSpPr>
                  <a:spLocks/>
                </p:cNvSpPr>
                <p:nvPr/>
              </p:nvSpPr>
              <p:spPr bwMode="auto">
                <a:xfrm>
                  <a:off x="0" y="549"/>
                  <a:ext cx="2574" cy="10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14" name="Rectangle 410"/>
                <p:cNvSpPr>
                  <a:spLocks/>
                </p:cNvSpPr>
                <p:nvPr/>
              </p:nvSpPr>
              <p:spPr bwMode="auto">
                <a:xfrm>
                  <a:off x="0" y="559"/>
                  <a:ext cx="2574" cy="9"/>
                </a:xfrm>
                <a:prstGeom prst="rect">
                  <a:avLst/>
                </a:prstGeom>
                <a:solidFill>
                  <a:srgbClr val="6A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15" name="Rectangle 411"/>
                <p:cNvSpPr>
                  <a:spLocks/>
                </p:cNvSpPr>
                <p:nvPr/>
              </p:nvSpPr>
              <p:spPr bwMode="auto">
                <a:xfrm>
                  <a:off x="0" y="568"/>
                  <a:ext cx="2574" cy="10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16" name="Rectangle 412"/>
                <p:cNvSpPr>
                  <a:spLocks/>
                </p:cNvSpPr>
                <p:nvPr/>
              </p:nvSpPr>
              <p:spPr bwMode="auto">
                <a:xfrm>
                  <a:off x="0" y="578"/>
                  <a:ext cx="2574" cy="11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17" name="Rectangle 413"/>
                <p:cNvSpPr>
                  <a:spLocks/>
                </p:cNvSpPr>
                <p:nvPr/>
              </p:nvSpPr>
              <p:spPr bwMode="auto">
                <a:xfrm>
                  <a:off x="0" y="589"/>
                  <a:ext cx="2574" cy="10"/>
                </a:xfrm>
                <a:prstGeom prst="rect">
                  <a:avLst/>
                </a:prstGeom>
                <a:solidFill>
                  <a:srgbClr val="680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18" name="Rectangle 414"/>
                <p:cNvSpPr>
                  <a:spLocks/>
                </p:cNvSpPr>
                <p:nvPr/>
              </p:nvSpPr>
              <p:spPr bwMode="auto">
                <a:xfrm>
                  <a:off x="0" y="599"/>
                  <a:ext cx="2574" cy="10"/>
                </a:xfrm>
                <a:prstGeom prst="rect">
                  <a:avLst/>
                </a:prstGeom>
                <a:solidFill>
                  <a:srgbClr val="67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19" name="Rectangle 415"/>
                <p:cNvSpPr>
                  <a:spLocks/>
                </p:cNvSpPr>
                <p:nvPr/>
              </p:nvSpPr>
              <p:spPr bwMode="auto">
                <a:xfrm>
                  <a:off x="0" y="609"/>
                  <a:ext cx="2574" cy="11"/>
                </a:xfrm>
                <a:prstGeom prst="rect">
                  <a:avLst/>
                </a:prstGeom>
                <a:solidFill>
                  <a:srgbClr val="66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20" name="Rectangle 416"/>
                <p:cNvSpPr>
                  <a:spLocks/>
                </p:cNvSpPr>
                <p:nvPr/>
              </p:nvSpPr>
              <p:spPr bwMode="auto">
                <a:xfrm>
                  <a:off x="0" y="620"/>
                  <a:ext cx="2574" cy="10"/>
                </a:xfrm>
                <a:prstGeom prst="rect">
                  <a:avLst/>
                </a:prstGeom>
                <a:solidFill>
                  <a:srgbClr val="640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21" name="Rectangle 417"/>
                <p:cNvSpPr>
                  <a:spLocks/>
                </p:cNvSpPr>
                <p:nvPr/>
              </p:nvSpPr>
              <p:spPr bwMode="auto">
                <a:xfrm>
                  <a:off x="0" y="630"/>
                  <a:ext cx="2574" cy="9"/>
                </a:xfrm>
                <a:prstGeom prst="rect">
                  <a:avLst/>
                </a:prstGeom>
                <a:solidFill>
                  <a:srgbClr val="63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22" name="Rectangle 418"/>
                <p:cNvSpPr>
                  <a:spLocks/>
                </p:cNvSpPr>
                <p:nvPr/>
              </p:nvSpPr>
              <p:spPr bwMode="auto">
                <a:xfrm>
                  <a:off x="0" y="639"/>
                  <a:ext cx="2574" cy="12"/>
                </a:xfrm>
                <a:prstGeom prst="rect">
                  <a:avLst/>
                </a:prstGeom>
                <a:solidFill>
                  <a:srgbClr val="620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23" name="Rectangle 419"/>
                <p:cNvSpPr>
                  <a:spLocks/>
                </p:cNvSpPr>
                <p:nvPr/>
              </p:nvSpPr>
              <p:spPr bwMode="auto">
                <a:xfrm>
                  <a:off x="0" y="651"/>
                  <a:ext cx="2574" cy="9"/>
                </a:xfrm>
                <a:prstGeom prst="rect">
                  <a:avLst/>
                </a:prstGeom>
                <a:solidFill>
                  <a:srgbClr val="6000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24" name="Rectangle 420"/>
                <p:cNvSpPr>
                  <a:spLocks/>
                </p:cNvSpPr>
                <p:nvPr/>
              </p:nvSpPr>
              <p:spPr bwMode="auto">
                <a:xfrm>
                  <a:off x="0" y="660"/>
                  <a:ext cx="2574" cy="10"/>
                </a:xfrm>
                <a:prstGeom prst="rect">
                  <a:avLst/>
                </a:prstGeom>
                <a:solidFill>
                  <a:srgbClr val="5E0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25" name="Rectangle 421"/>
                <p:cNvSpPr>
                  <a:spLocks/>
                </p:cNvSpPr>
                <p:nvPr/>
              </p:nvSpPr>
              <p:spPr bwMode="auto">
                <a:xfrm>
                  <a:off x="0" y="670"/>
                  <a:ext cx="2574" cy="10"/>
                </a:xfrm>
                <a:prstGeom prst="rect">
                  <a:avLst/>
                </a:prstGeom>
                <a:solidFill>
                  <a:srgbClr val="5C00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26" name="Rectangle 422"/>
                <p:cNvSpPr>
                  <a:spLocks/>
                </p:cNvSpPr>
                <p:nvPr/>
              </p:nvSpPr>
              <p:spPr bwMode="auto">
                <a:xfrm>
                  <a:off x="0" y="680"/>
                  <a:ext cx="2574" cy="11"/>
                </a:xfrm>
                <a:prstGeom prst="rect">
                  <a:avLst/>
                </a:prstGeom>
                <a:solidFill>
                  <a:srgbClr val="5B00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27" name="Rectangle 423"/>
                <p:cNvSpPr>
                  <a:spLocks/>
                </p:cNvSpPr>
                <p:nvPr/>
              </p:nvSpPr>
              <p:spPr bwMode="auto">
                <a:xfrm>
                  <a:off x="0" y="691"/>
                  <a:ext cx="2574" cy="10"/>
                </a:xfrm>
                <a:prstGeom prst="rect">
                  <a:avLst/>
                </a:prstGeom>
                <a:solidFill>
                  <a:srgbClr val="5800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28" name="Rectangle 424"/>
                <p:cNvSpPr>
                  <a:spLocks/>
                </p:cNvSpPr>
                <p:nvPr/>
              </p:nvSpPr>
              <p:spPr bwMode="auto">
                <a:xfrm>
                  <a:off x="0" y="701"/>
                  <a:ext cx="2574" cy="11"/>
                </a:xfrm>
                <a:prstGeom prst="rect">
                  <a:avLst/>
                </a:prstGeom>
                <a:solidFill>
                  <a:srgbClr val="5600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29" name="Rectangle 425"/>
                <p:cNvSpPr>
                  <a:spLocks/>
                </p:cNvSpPr>
                <p:nvPr/>
              </p:nvSpPr>
              <p:spPr bwMode="auto">
                <a:xfrm>
                  <a:off x="0" y="712"/>
                  <a:ext cx="2574" cy="10"/>
                </a:xfrm>
                <a:prstGeom prst="rect">
                  <a:avLst/>
                </a:prstGeom>
                <a:solidFill>
                  <a:srgbClr val="54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30" name="Rectangle 426"/>
                <p:cNvSpPr>
                  <a:spLocks/>
                </p:cNvSpPr>
                <p:nvPr/>
              </p:nvSpPr>
              <p:spPr bwMode="auto">
                <a:xfrm>
                  <a:off x="0" y="722"/>
                  <a:ext cx="2574" cy="9"/>
                </a:xfrm>
                <a:prstGeom prst="rect">
                  <a:avLst/>
                </a:prstGeom>
                <a:solidFill>
                  <a:srgbClr val="5200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31" name="Rectangle 427"/>
                <p:cNvSpPr>
                  <a:spLocks/>
                </p:cNvSpPr>
                <p:nvPr/>
              </p:nvSpPr>
              <p:spPr bwMode="auto">
                <a:xfrm>
                  <a:off x="0" y="731"/>
                  <a:ext cx="2574" cy="10"/>
                </a:xfrm>
                <a:prstGeom prst="rect">
                  <a:avLst/>
                </a:prstGeom>
                <a:solidFill>
                  <a:srgbClr val="4F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32" name="Rectangle 428"/>
                <p:cNvSpPr>
                  <a:spLocks/>
                </p:cNvSpPr>
                <p:nvPr/>
              </p:nvSpPr>
              <p:spPr bwMode="auto">
                <a:xfrm>
                  <a:off x="0" y="741"/>
                  <a:ext cx="2574" cy="10"/>
                </a:xfrm>
                <a:prstGeom prst="rect">
                  <a:avLst/>
                </a:prstGeom>
                <a:solidFill>
                  <a:srgbClr val="4D0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33" name="Rectangle 429"/>
                <p:cNvSpPr>
                  <a:spLocks/>
                </p:cNvSpPr>
                <p:nvPr/>
              </p:nvSpPr>
              <p:spPr bwMode="auto">
                <a:xfrm>
                  <a:off x="0" y="751"/>
                  <a:ext cx="2574" cy="11"/>
                </a:xfrm>
                <a:prstGeom prst="rect">
                  <a:avLst/>
                </a:prstGeom>
                <a:solidFill>
                  <a:srgbClr val="4A0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34" name="Rectangle 430"/>
                <p:cNvSpPr>
                  <a:spLocks/>
                </p:cNvSpPr>
                <p:nvPr/>
              </p:nvSpPr>
              <p:spPr bwMode="auto">
                <a:xfrm>
                  <a:off x="0" y="762"/>
                  <a:ext cx="2574" cy="10"/>
                </a:xfrm>
                <a:prstGeom prst="rect">
                  <a:avLst/>
                </a:prstGeom>
                <a:solidFill>
                  <a:srgbClr val="480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35" name="Rectangle 431"/>
                <p:cNvSpPr>
                  <a:spLocks/>
                </p:cNvSpPr>
                <p:nvPr/>
              </p:nvSpPr>
              <p:spPr bwMode="auto">
                <a:xfrm>
                  <a:off x="0" y="772"/>
                  <a:ext cx="2574" cy="9"/>
                </a:xfrm>
                <a:prstGeom prst="rect">
                  <a:avLst/>
                </a:prstGeom>
                <a:solidFill>
                  <a:srgbClr val="4500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36" name="Rectangle 432"/>
                <p:cNvSpPr>
                  <a:spLocks/>
                </p:cNvSpPr>
                <p:nvPr/>
              </p:nvSpPr>
              <p:spPr bwMode="auto">
                <a:xfrm>
                  <a:off x="0" y="781"/>
                  <a:ext cx="2574" cy="12"/>
                </a:xfrm>
                <a:prstGeom prst="rect">
                  <a:avLst/>
                </a:prstGeom>
                <a:solidFill>
                  <a:srgbClr val="4300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37" name="Rectangle 433"/>
                <p:cNvSpPr>
                  <a:spLocks/>
                </p:cNvSpPr>
                <p:nvPr/>
              </p:nvSpPr>
              <p:spPr bwMode="auto">
                <a:xfrm>
                  <a:off x="0" y="793"/>
                  <a:ext cx="2574" cy="10"/>
                </a:xfrm>
                <a:prstGeom prst="rect">
                  <a:avLst/>
                </a:prstGeom>
                <a:solidFill>
                  <a:srgbClr val="4000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38" name="Rectangle 434"/>
                <p:cNvSpPr>
                  <a:spLocks/>
                </p:cNvSpPr>
                <p:nvPr/>
              </p:nvSpPr>
              <p:spPr bwMode="auto">
                <a:xfrm>
                  <a:off x="0" y="803"/>
                  <a:ext cx="2574" cy="9"/>
                </a:xfrm>
                <a:prstGeom prst="rect">
                  <a:avLst/>
                </a:prstGeom>
                <a:solidFill>
                  <a:srgbClr val="3E00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39" name="Rectangle 435"/>
                <p:cNvSpPr>
                  <a:spLocks/>
                </p:cNvSpPr>
                <p:nvPr/>
              </p:nvSpPr>
              <p:spPr bwMode="auto">
                <a:xfrm>
                  <a:off x="0" y="812"/>
                  <a:ext cx="2574" cy="10"/>
                </a:xfrm>
                <a:prstGeom prst="rect">
                  <a:avLst/>
                </a:prstGeom>
                <a:solidFill>
                  <a:srgbClr val="3B0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40" name="Rectangle 436"/>
                <p:cNvSpPr>
                  <a:spLocks/>
                </p:cNvSpPr>
                <p:nvPr/>
              </p:nvSpPr>
              <p:spPr bwMode="auto">
                <a:xfrm>
                  <a:off x="0" y="822"/>
                  <a:ext cx="2574" cy="11"/>
                </a:xfrm>
                <a:prstGeom prst="rect">
                  <a:avLst/>
                </a:prstGeom>
                <a:solidFill>
                  <a:srgbClr val="3800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41" name="Rectangle 437"/>
                <p:cNvSpPr>
                  <a:spLocks/>
                </p:cNvSpPr>
                <p:nvPr/>
              </p:nvSpPr>
              <p:spPr bwMode="auto">
                <a:xfrm>
                  <a:off x="0" y="833"/>
                  <a:ext cx="2574" cy="10"/>
                </a:xfrm>
                <a:prstGeom prst="rect">
                  <a:avLst/>
                </a:prstGeom>
                <a:solidFill>
                  <a:srgbClr val="36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42" name="Rectangle 438"/>
                <p:cNvSpPr>
                  <a:spLocks/>
                </p:cNvSpPr>
                <p:nvPr/>
              </p:nvSpPr>
              <p:spPr bwMode="auto">
                <a:xfrm>
                  <a:off x="0" y="843"/>
                  <a:ext cx="2574" cy="9"/>
                </a:xfrm>
                <a:prstGeom prst="rect">
                  <a:avLst/>
                </a:prstGeom>
                <a:solidFill>
                  <a:srgbClr val="330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43" name="Rectangle 439"/>
                <p:cNvSpPr>
                  <a:spLocks/>
                </p:cNvSpPr>
                <p:nvPr/>
              </p:nvSpPr>
              <p:spPr bwMode="auto">
                <a:xfrm>
                  <a:off x="0" y="852"/>
                  <a:ext cx="2574" cy="12"/>
                </a:xfrm>
                <a:prstGeom prst="rect">
                  <a:avLst/>
                </a:prstGeom>
                <a:solidFill>
                  <a:srgbClr val="3100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44" name="Rectangle 440"/>
                <p:cNvSpPr>
                  <a:spLocks/>
                </p:cNvSpPr>
                <p:nvPr/>
              </p:nvSpPr>
              <p:spPr bwMode="auto">
                <a:xfrm>
                  <a:off x="0" y="864"/>
                  <a:ext cx="2574" cy="10"/>
                </a:xfrm>
                <a:prstGeom prst="rect">
                  <a:avLst/>
                </a:prstGeom>
                <a:solidFill>
                  <a:srgbClr val="2F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45" name="Rectangle 441"/>
                <p:cNvSpPr>
                  <a:spLocks/>
                </p:cNvSpPr>
                <p:nvPr/>
              </p:nvSpPr>
              <p:spPr bwMode="auto">
                <a:xfrm>
                  <a:off x="0" y="874"/>
                  <a:ext cx="2574" cy="9"/>
                </a:xfrm>
                <a:prstGeom prst="rect">
                  <a:avLst/>
                </a:prstGeom>
                <a:solidFill>
                  <a:srgbClr val="2D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46" name="Rectangle 442"/>
                <p:cNvSpPr>
                  <a:spLocks/>
                </p:cNvSpPr>
                <p:nvPr/>
              </p:nvSpPr>
              <p:spPr bwMode="auto">
                <a:xfrm>
                  <a:off x="0" y="883"/>
                  <a:ext cx="2574" cy="12"/>
                </a:xfrm>
                <a:prstGeom prst="rect">
                  <a:avLst/>
                </a:prstGeom>
                <a:solidFill>
                  <a:srgbClr val="2B00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47" name="Rectangle 443"/>
                <p:cNvSpPr>
                  <a:spLocks/>
                </p:cNvSpPr>
                <p:nvPr/>
              </p:nvSpPr>
              <p:spPr bwMode="auto">
                <a:xfrm>
                  <a:off x="0" y="895"/>
                  <a:ext cx="2574" cy="9"/>
                </a:xfrm>
                <a:prstGeom prst="rect">
                  <a:avLst/>
                </a:prstGeom>
                <a:solidFill>
                  <a:srgbClr val="29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48" name="Rectangle 444"/>
                <p:cNvSpPr>
                  <a:spLocks/>
                </p:cNvSpPr>
                <p:nvPr/>
              </p:nvSpPr>
              <p:spPr bwMode="auto">
                <a:xfrm>
                  <a:off x="0" y="904"/>
                  <a:ext cx="2574" cy="10"/>
                </a:xfrm>
                <a:prstGeom prst="rect">
                  <a:avLst/>
                </a:prstGeom>
                <a:solidFill>
                  <a:srgbClr val="270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49" name="Rectangle 445"/>
                <p:cNvSpPr>
                  <a:spLocks/>
                </p:cNvSpPr>
                <p:nvPr/>
              </p:nvSpPr>
              <p:spPr bwMode="auto">
                <a:xfrm>
                  <a:off x="0" y="914"/>
                  <a:ext cx="2574" cy="9"/>
                </a:xfrm>
                <a:prstGeom prst="rect">
                  <a:avLst/>
                </a:prstGeom>
                <a:solidFill>
                  <a:srgbClr val="2600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50" name="Rectangle 446"/>
                <p:cNvSpPr>
                  <a:spLocks/>
                </p:cNvSpPr>
                <p:nvPr/>
              </p:nvSpPr>
              <p:spPr bwMode="auto">
                <a:xfrm>
                  <a:off x="0" y="923"/>
                  <a:ext cx="2574" cy="12"/>
                </a:xfrm>
                <a:prstGeom prst="rect">
                  <a:avLst/>
                </a:prstGeom>
                <a:solidFill>
                  <a:srgbClr val="24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51" name="Rectangle 447"/>
                <p:cNvSpPr>
                  <a:spLocks/>
                </p:cNvSpPr>
                <p:nvPr/>
              </p:nvSpPr>
              <p:spPr bwMode="auto">
                <a:xfrm>
                  <a:off x="0" y="935"/>
                  <a:ext cx="2574" cy="10"/>
                </a:xfrm>
                <a:prstGeom prst="rect">
                  <a:avLst/>
                </a:prstGeom>
                <a:solidFill>
                  <a:srgbClr val="23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52" name="Rectangle 448"/>
                <p:cNvSpPr>
                  <a:spLocks/>
                </p:cNvSpPr>
                <p:nvPr/>
              </p:nvSpPr>
              <p:spPr bwMode="auto">
                <a:xfrm>
                  <a:off x="0" y="945"/>
                  <a:ext cx="2574" cy="9"/>
                </a:xfrm>
                <a:prstGeom prst="rect">
                  <a:avLst/>
                </a:prstGeom>
                <a:solidFill>
                  <a:srgbClr val="2200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53" name="Rectangle 449"/>
                <p:cNvSpPr>
                  <a:spLocks/>
                </p:cNvSpPr>
                <p:nvPr/>
              </p:nvSpPr>
              <p:spPr bwMode="auto">
                <a:xfrm>
                  <a:off x="0" y="954"/>
                  <a:ext cx="2574" cy="12"/>
                </a:xfrm>
                <a:prstGeom prst="rect">
                  <a:avLst/>
                </a:prstGeom>
                <a:solidFill>
                  <a:srgbClr val="21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54" name="Rectangle 450"/>
                <p:cNvSpPr>
                  <a:spLocks/>
                </p:cNvSpPr>
                <p:nvPr/>
              </p:nvSpPr>
              <p:spPr bwMode="auto">
                <a:xfrm>
                  <a:off x="0" y="966"/>
                  <a:ext cx="2574" cy="9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55" name="Rectangle 451"/>
                <p:cNvSpPr>
                  <a:spLocks/>
                </p:cNvSpPr>
                <p:nvPr/>
              </p:nvSpPr>
              <p:spPr bwMode="auto">
                <a:xfrm>
                  <a:off x="0" y="975"/>
                  <a:ext cx="2574" cy="1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</p:grpSp>
        </p:grpSp>
        <p:sp>
          <p:nvSpPr>
            <p:cNvPr id="457" name="Rectangle 455"/>
            <p:cNvSpPr>
              <a:spLocks/>
            </p:cNvSpPr>
            <p:nvPr/>
          </p:nvSpPr>
          <p:spPr bwMode="auto">
            <a:xfrm>
              <a:off x="4848894" y="3960321"/>
              <a:ext cx="130131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u="sng" dirty="0" err="1">
                  <a:solidFill>
                    <a:srgbClr val="FAFD00"/>
                  </a:solidFill>
                  <a:ea typeface="ＭＳ Ｐゴシック" charset="0"/>
                  <a:cs typeface="Times" charset="0"/>
                </a:rPr>
                <a:t>Neuroendovascular</a:t>
              </a:r>
              <a:endParaRPr lang="en-US" sz="1000" b="1" u="sng" dirty="0">
                <a:solidFill>
                  <a:srgbClr val="FAFD00"/>
                </a:solidFill>
                <a:ea typeface="ＭＳ Ｐゴシック" charset="0"/>
                <a:cs typeface="Times" charset="0"/>
              </a:endParaRPr>
            </a:p>
          </p:txBody>
        </p:sp>
        <p:sp>
          <p:nvSpPr>
            <p:cNvPr id="459" name="Rectangle 457"/>
            <p:cNvSpPr>
              <a:spLocks/>
            </p:cNvSpPr>
            <p:nvPr/>
          </p:nvSpPr>
          <p:spPr bwMode="auto">
            <a:xfrm>
              <a:off x="6187154" y="3960321"/>
              <a:ext cx="56425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u="sng" dirty="0">
                  <a:solidFill>
                    <a:srgbClr val="FAFD00"/>
                  </a:solidFill>
                  <a:ea typeface="ＭＳ Ｐゴシック" charset="0"/>
                  <a:cs typeface="Times" charset="0"/>
                </a:rPr>
                <a:t> Surgery</a:t>
              </a:r>
            </a:p>
          </p:txBody>
        </p:sp>
        <p:sp>
          <p:nvSpPr>
            <p:cNvPr id="460" name="Rectangle 458"/>
            <p:cNvSpPr>
              <a:spLocks/>
            </p:cNvSpPr>
            <p:nvPr/>
          </p:nvSpPr>
          <p:spPr bwMode="auto">
            <a:xfrm>
              <a:off x="5320867" y="4130343"/>
              <a:ext cx="7577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Henry Woo</a:t>
              </a:r>
            </a:p>
          </p:txBody>
        </p:sp>
        <p:sp>
          <p:nvSpPr>
            <p:cNvPr id="461" name="Rectangle 459"/>
            <p:cNvSpPr>
              <a:spLocks/>
            </p:cNvSpPr>
            <p:nvPr/>
          </p:nvSpPr>
          <p:spPr bwMode="auto">
            <a:xfrm>
              <a:off x="5129580" y="4302604"/>
              <a:ext cx="35422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Peter </a:t>
              </a:r>
            </a:p>
          </p:txBody>
        </p:sp>
        <p:sp>
          <p:nvSpPr>
            <p:cNvPr id="462" name="Rectangle 460"/>
            <p:cNvSpPr>
              <a:spLocks/>
            </p:cNvSpPr>
            <p:nvPr/>
          </p:nvSpPr>
          <p:spPr bwMode="auto">
            <a:xfrm>
              <a:off x="5558123" y="4302604"/>
              <a:ext cx="75661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Rasmussen</a:t>
              </a:r>
            </a:p>
          </p:txBody>
        </p:sp>
        <p:sp>
          <p:nvSpPr>
            <p:cNvPr id="463" name="Rectangle 461"/>
            <p:cNvSpPr>
              <a:spLocks/>
            </p:cNvSpPr>
            <p:nvPr/>
          </p:nvSpPr>
          <p:spPr bwMode="auto">
            <a:xfrm>
              <a:off x="5237178" y="4472627"/>
              <a:ext cx="29949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Tom </a:t>
              </a:r>
            </a:p>
          </p:txBody>
        </p:sp>
        <p:sp>
          <p:nvSpPr>
            <p:cNvPr id="464" name="Rectangle 462"/>
            <p:cNvSpPr>
              <a:spLocks/>
            </p:cNvSpPr>
            <p:nvPr/>
          </p:nvSpPr>
          <p:spPr bwMode="auto">
            <a:xfrm>
              <a:off x="5566861" y="4472627"/>
              <a:ext cx="5695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Masaryk</a:t>
              </a:r>
            </a:p>
          </p:txBody>
        </p:sp>
        <p:sp>
          <p:nvSpPr>
            <p:cNvPr id="465" name="Line 463"/>
            <p:cNvSpPr>
              <a:spLocks noChangeShapeType="1"/>
            </p:cNvSpPr>
            <p:nvPr/>
          </p:nvSpPr>
          <p:spPr bwMode="auto">
            <a:xfrm>
              <a:off x="7786215" y="4359278"/>
              <a:ext cx="443243" cy="746"/>
            </a:xfrm>
            <a:prstGeom prst="line">
              <a:avLst/>
            </a:prstGeom>
            <a:noFill/>
            <a:ln w="3175" cap="flat">
              <a:solidFill>
                <a:srgbClr val="B5006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700"/>
            </a:p>
          </p:txBody>
        </p:sp>
        <p:sp>
          <p:nvSpPr>
            <p:cNvPr id="466" name="Rectangle 464"/>
            <p:cNvSpPr>
              <a:spLocks/>
            </p:cNvSpPr>
            <p:nvPr/>
          </p:nvSpPr>
          <p:spPr bwMode="auto">
            <a:xfrm>
              <a:off x="7714704" y="4233998"/>
              <a:ext cx="4159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Neuro</a:t>
              </a:r>
            </a:p>
          </p:txBody>
        </p:sp>
        <p:sp>
          <p:nvSpPr>
            <p:cNvPr id="467" name="Line 465"/>
            <p:cNvSpPr>
              <a:spLocks noChangeShapeType="1"/>
            </p:cNvSpPr>
            <p:nvPr/>
          </p:nvSpPr>
          <p:spPr bwMode="auto">
            <a:xfrm>
              <a:off x="8229457" y="4359278"/>
              <a:ext cx="1093441" cy="746"/>
            </a:xfrm>
            <a:prstGeom prst="line">
              <a:avLst/>
            </a:prstGeom>
            <a:noFill/>
            <a:ln w="3175" cap="flat">
              <a:solidFill>
                <a:srgbClr val="B5006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700"/>
            </a:p>
          </p:txBody>
        </p:sp>
        <p:sp>
          <p:nvSpPr>
            <p:cNvPr id="468" name="Rectangle 466"/>
            <p:cNvSpPr>
              <a:spLocks/>
            </p:cNvSpPr>
            <p:nvPr/>
          </p:nvSpPr>
          <p:spPr bwMode="auto">
            <a:xfrm>
              <a:off x="8056143" y="4233998"/>
              <a:ext cx="10048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-Intensive Care</a:t>
              </a:r>
            </a:p>
          </p:txBody>
        </p:sp>
        <p:sp>
          <p:nvSpPr>
            <p:cNvPr id="469" name="Rectangle 467"/>
            <p:cNvSpPr>
              <a:spLocks/>
            </p:cNvSpPr>
            <p:nvPr/>
          </p:nvSpPr>
          <p:spPr bwMode="auto">
            <a:xfrm>
              <a:off x="7918893" y="4405512"/>
              <a:ext cx="33350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John</a:t>
              </a:r>
            </a:p>
          </p:txBody>
        </p:sp>
        <p:sp>
          <p:nvSpPr>
            <p:cNvPr id="470" name="Rectangle 468"/>
            <p:cNvSpPr>
              <a:spLocks/>
            </p:cNvSpPr>
            <p:nvPr/>
          </p:nvSpPr>
          <p:spPr bwMode="auto">
            <a:xfrm>
              <a:off x="8208919" y="4405512"/>
              <a:ext cx="71814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 Andrefsky</a:t>
              </a:r>
            </a:p>
          </p:txBody>
        </p:sp>
        <p:grpSp>
          <p:nvGrpSpPr>
            <p:cNvPr id="473" name="Group 570"/>
            <p:cNvGrpSpPr>
              <a:grpSpLocks/>
            </p:cNvGrpSpPr>
            <p:nvPr/>
          </p:nvGrpSpPr>
          <p:grpSpPr bwMode="auto">
            <a:xfrm>
              <a:off x="7508176" y="4175087"/>
              <a:ext cx="1864424" cy="572709"/>
              <a:chOff x="0" y="0"/>
              <a:chExt cx="2033" cy="768"/>
            </a:xfrm>
          </p:grpSpPr>
          <p:sp>
            <p:nvSpPr>
              <p:cNvPr id="474" name="Rectangle 471"/>
              <p:cNvSpPr>
                <a:spLocks/>
              </p:cNvSpPr>
              <p:nvPr/>
            </p:nvSpPr>
            <p:spPr bwMode="auto">
              <a:xfrm>
                <a:off x="25" y="23"/>
                <a:ext cx="2008" cy="745"/>
              </a:xfrm>
              <a:prstGeom prst="rect">
                <a:avLst/>
              </a:prstGeom>
              <a:solidFill>
                <a:srgbClr val="B500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n-US" sz="700"/>
              </a:p>
            </p:txBody>
          </p:sp>
          <p:grpSp>
            <p:nvGrpSpPr>
              <p:cNvPr id="475" name="Group 569"/>
              <p:cNvGrpSpPr>
                <a:grpSpLocks/>
              </p:cNvGrpSpPr>
              <p:nvPr/>
            </p:nvGrpSpPr>
            <p:grpSpPr bwMode="auto">
              <a:xfrm>
                <a:off x="0" y="0"/>
                <a:ext cx="2008" cy="746"/>
                <a:chOff x="0" y="0"/>
                <a:chExt cx="2008" cy="746"/>
              </a:xfrm>
            </p:grpSpPr>
            <p:sp>
              <p:nvSpPr>
                <p:cNvPr id="476" name="Rectangle 472"/>
                <p:cNvSpPr>
                  <a:spLocks/>
                </p:cNvSpPr>
                <p:nvPr/>
              </p:nvSpPr>
              <p:spPr bwMode="auto">
                <a:xfrm>
                  <a:off x="0" y="0"/>
                  <a:ext cx="2008" cy="7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77" name="Rectangle 473"/>
                <p:cNvSpPr>
                  <a:spLocks/>
                </p:cNvSpPr>
                <p:nvPr/>
              </p:nvSpPr>
              <p:spPr bwMode="auto">
                <a:xfrm>
                  <a:off x="0" y="7"/>
                  <a:ext cx="2008" cy="8"/>
                </a:xfrm>
                <a:prstGeom prst="rect">
                  <a:avLst/>
                </a:prstGeom>
                <a:solidFill>
                  <a:srgbClr val="21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78" name="Rectangle 474"/>
                <p:cNvSpPr>
                  <a:spLocks/>
                </p:cNvSpPr>
                <p:nvPr/>
              </p:nvSpPr>
              <p:spPr bwMode="auto">
                <a:xfrm>
                  <a:off x="0" y="15"/>
                  <a:ext cx="2008" cy="8"/>
                </a:xfrm>
                <a:prstGeom prst="rect">
                  <a:avLst/>
                </a:prstGeom>
                <a:solidFill>
                  <a:srgbClr val="2200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79" name="Rectangle 475"/>
                <p:cNvSpPr>
                  <a:spLocks/>
                </p:cNvSpPr>
                <p:nvPr/>
              </p:nvSpPr>
              <p:spPr bwMode="auto">
                <a:xfrm>
                  <a:off x="0" y="23"/>
                  <a:ext cx="2008" cy="7"/>
                </a:xfrm>
                <a:prstGeom prst="rect">
                  <a:avLst/>
                </a:prstGeom>
                <a:solidFill>
                  <a:srgbClr val="23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80" name="Rectangle 476"/>
                <p:cNvSpPr>
                  <a:spLocks/>
                </p:cNvSpPr>
                <p:nvPr/>
              </p:nvSpPr>
              <p:spPr bwMode="auto">
                <a:xfrm>
                  <a:off x="0" y="30"/>
                  <a:ext cx="2008" cy="8"/>
                </a:xfrm>
                <a:prstGeom prst="rect">
                  <a:avLst/>
                </a:prstGeom>
                <a:solidFill>
                  <a:srgbClr val="24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81" name="Rectangle 477"/>
                <p:cNvSpPr>
                  <a:spLocks/>
                </p:cNvSpPr>
                <p:nvPr/>
              </p:nvSpPr>
              <p:spPr bwMode="auto">
                <a:xfrm>
                  <a:off x="0" y="38"/>
                  <a:ext cx="2008" cy="8"/>
                </a:xfrm>
                <a:prstGeom prst="rect">
                  <a:avLst/>
                </a:prstGeom>
                <a:solidFill>
                  <a:srgbClr val="2600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82" name="Rectangle 478"/>
                <p:cNvSpPr>
                  <a:spLocks/>
                </p:cNvSpPr>
                <p:nvPr/>
              </p:nvSpPr>
              <p:spPr bwMode="auto">
                <a:xfrm>
                  <a:off x="0" y="46"/>
                  <a:ext cx="2008" cy="7"/>
                </a:xfrm>
                <a:prstGeom prst="rect">
                  <a:avLst/>
                </a:prstGeom>
                <a:solidFill>
                  <a:srgbClr val="270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83" name="Rectangle 479"/>
                <p:cNvSpPr>
                  <a:spLocks/>
                </p:cNvSpPr>
                <p:nvPr/>
              </p:nvSpPr>
              <p:spPr bwMode="auto">
                <a:xfrm>
                  <a:off x="0" y="53"/>
                  <a:ext cx="2008" cy="8"/>
                </a:xfrm>
                <a:prstGeom prst="rect">
                  <a:avLst/>
                </a:prstGeom>
                <a:solidFill>
                  <a:srgbClr val="29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84" name="Rectangle 480"/>
                <p:cNvSpPr>
                  <a:spLocks/>
                </p:cNvSpPr>
                <p:nvPr/>
              </p:nvSpPr>
              <p:spPr bwMode="auto">
                <a:xfrm>
                  <a:off x="0" y="61"/>
                  <a:ext cx="2008" cy="8"/>
                </a:xfrm>
                <a:prstGeom prst="rect">
                  <a:avLst/>
                </a:prstGeom>
                <a:solidFill>
                  <a:srgbClr val="2B00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85" name="Rectangle 481"/>
                <p:cNvSpPr>
                  <a:spLocks/>
                </p:cNvSpPr>
                <p:nvPr/>
              </p:nvSpPr>
              <p:spPr bwMode="auto">
                <a:xfrm>
                  <a:off x="0" y="69"/>
                  <a:ext cx="2008" cy="7"/>
                </a:xfrm>
                <a:prstGeom prst="rect">
                  <a:avLst/>
                </a:prstGeom>
                <a:solidFill>
                  <a:srgbClr val="2D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86" name="Rectangle 482"/>
                <p:cNvSpPr>
                  <a:spLocks/>
                </p:cNvSpPr>
                <p:nvPr/>
              </p:nvSpPr>
              <p:spPr bwMode="auto">
                <a:xfrm>
                  <a:off x="0" y="76"/>
                  <a:ext cx="2008" cy="8"/>
                </a:xfrm>
                <a:prstGeom prst="rect">
                  <a:avLst/>
                </a:prstGeom>
                <a:solidFill>
                  <a:srgbClr val="2F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87" name="Rectangle 483"/>
                <p:cNvSpPr>
                  <a:spLocks/>
                </p:cNvSpPr>
                <p:nvPr/>
              </p:nvSpPr>
              <p:spPr bwMode="auto">
                <a:xfrm>
                  <a:off x="0" y="84"/>
                  <a:ext cx="2008" cy="8"/>
                </a:xfrm>
                <a:prstGeom prst="rect">
                  <a:avLst/>
                </a:prstGeom>
                <a:solidFill>
                  <a:srgbClr val="3100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88" name="Rectangle 484"/>
                <p:cNvSpPr>
                  <a:spLocks/>
                </p:cNvSpPr>
                <p:nvPr/>
              </p:nvSpPr>
              <p:spPr bwMode="auto">
                <a:xfrm>
                  <a:off x="0" y="92"/>
                  <a:ext cx="2008" cy="7"/>
                </a:xfrm>
                <a:prstGeom prst="rect">
                  <a:avLst/>
                </a:prstGeom>
                <a:solidFill>
                  <a:srgbClr val="330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89" name="Rectangle 485"/>
                <p:cNvSpPr>
                  <a:spLocks/>
                </p:cNvSpPr>
                <p:nvPr/>
              </p:nvSpPr>
              <p:spPr bwMode="auto">
                <a:xfrm>
                  <a:off x="0" y="99"/>
                  <a:ext cx="2008" cy="8"/>
                </a:xfrm>
                <a:prstGeom prst="rect">
                  <a:avLst/>
                </a:prstGeom>
                <a:solidFill>
                  <a:srgbClr val="36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90" name="Rectangle 486"/>
                <p:cNvSpPr>
                  <a:spLocks/>
                </p:cNvSpPr>
                <p:nvPr/>
              </p:nvSpPr>
              <p:spPr bwMode="auto">
                <a:xfrm>
                  <a:off x="0" y="107"/>
                  <a:ext cx="2008" cy="10"/>
                </a:xfrm>
                <a:prstGeom prst="rect">
                  <a:avLst/>
                </a:prstGeom>
                <a:solidFill>
                  <a:srgbClr val="3800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91" name="Rectangle 487"/>
                <p:cNvSpPr>
                  <a:spLocks/>
                </p:cNvSpPr>
                <p:nvPr/>
              </p:nvSpPr>
              <p:spPr bwMode="auto">
                <a:xfrm>
                  <a:off x="0" y="117"/>
                  <a:ext cx="2008" cy="5"/>
                </a:xfrm>
                <a:prstGeom prst="rect">
                  <a:avLst/>
                </a:prstGeom>
                <a:solidFill>
                  <a:srgbClr val="3B0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92" name="Rectangle 488"/>
                <p:cNvSpPr>
                  <a:spLocks/>
                </p:cNvSpPr>
                <p:nvPr/>
              </p:nvSpPr>
              <p:spPr bwMode="auto">
                <a:xfrm>
                  <a:off x="0" y="122"/>
                  <a:ext cx="2008" cy="8"/>
                </a:xfrm>
                <a:prstGeom prst="rect">
                  <a:avLst/>
                </a:prstGeom>
                <a:solidFill>
                  <a:srgbClr val="3D00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93" name="Rectangle 489"/>
                <p:cNvSpPr>
                  <a:spLocks/>
                </p:cNvSpPr>
                <p:nvPr/>
              </p:nvSpPr>
              <p:spPr bwMode="auto">
                <a:xfrm>
                  <a:off x="0" y="130"/>
                  <a:ext cx="2008" cy="8"/>
                </a:xfrm>
                <a:prstGeom prst="rect">
                  <a:avLst/>
                </a:prstGeom>
                <a:solidFill>
                  <a:srgbClr val="4000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94" name="Rectangle 490"/>
                <p:cNvSpPr>
                  <a:spLocks/>
                </p:cNvSpPr>
                <p:nvPr/>
              </p:nvSpPr>
              <p:spPr bwMode="auto">
                <a:xfrm>
                  <a:off x="0" y="138"/>
                  <a:ext cx="2008" cy="9"/>
                </a:xfrm>
                <a:prstGeom prst="rect">
                  <a:avLst/>
                </a:prstGeom>
                <a:solidFill>
                  <a:srgbClr val="4300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95" name="Rectangle 491"/>
                <p:cNvSpPr>
                  <a:spLocks/>
                </p:cNvSpPr>
                <p:nvPr/>
              </p:nvSpPr>
              <p:spPr bwMode="auto">
                <a:xfrm>
                  <a:off x="0" y="147"/>
                  <a:ext cx="2008" cy="6"/>
                </a:xfrm>
                <a:prstGeom prst="rect">
                  <a:avLst/>
                </a:prstGeom>
                <a:solidFill>
                  <a:srgbClr val="4500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96" name="Rectangle 492"/>
                <p:cNvSpPr>
                  <a:spLocks/>
                </p:cNvSpPr>
                <p:nvPr/>
              </p:nvSpPr>
              <p:spPr bwMode="auto">
                <a:xfrm>
                  <a:off x="0" y="153"/>
                  <a:ext cx="2008" cy="8"/>
                </a:xfrm>
                <a:prstGeom prst="rect">
                  <a:avLst/>
                </a:prstGeom>
                <a:solidFill>
                  <a:srgbClr val="480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97" name="Rectangle 493"/>
                <p:cNvSpPr>
                  <a:spLocks/>
                </p:cNvSpPr>
                <p:nvPr/>
              </p:nvSpPr>
              <p:spPr bwMode="auto">
                <a:xfrm>
                  <a:off x="0" y="161"/>
                  <a:ext cx="2008" cy="9"/>
                </a:xfrm>
                <a:prstGeom prst="rect">
                  <a:avLst/>
                </a:prstGeom>
                <a:solidFill>
                  <a:srgbClr val="4A0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98" name="Rectangle 494"/>
                <p:cNvSpPr>
                  <a:spLocks/>
                </p:cNvSpPr>
                <p:nvPr/>
              </p:nvSpPr>
              <p:spPr bwMode="auto">
                <a:xfrm>
                  <a:off x="0" y="170"/>
                  <a:ext cx="2008" cy="8"/>
                </a:xfrm>
                <a:prstGeom prst="rect">
                  <a:avLst/>
                </a:prstGeom>
                <a:solidFill>
                  <a:srgbClr val="4D0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499" name="Rectangle 495"/>
                <p:cNvSpPr>
                  <a:spLocks/>
                </p:cNvSpPr>
                <p:nvPr/>
              </p:nvSpPr>
              <p:spPr bwMode="auto">
                <a:xfrm>
                  <a:off x="0" y="178"/>
                  <a:ext cx="2008" cy="6"/>
                </a:xfrm>
                <a:prstGeom prst="rect">
                  <a:avLst/>
                </a:prstGeom>
                <a:solidFill>
                  <a:srgbClr val="4F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00" name="Rectangle 496"/>
                <p:cNvSpPr>
                  <a:spLocks/>
                </p:cNvSpPr>
                <p:nvPr/>
              </p:nvSpPr>
              <p:spPr bwMode="auto">
                <a:xfrm>
                  <a:off x="0" y="184"/>
                  <a:ext cx="2008" cy="9"/>
                </a:xfrm>
                <a:prstGeom prst="rect">
                  <a:avLst/>
                </a:prstGeom>
                <a:solidFill>
                  <a:srgbClr val="5200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01" name="Rectangle 497"/>
                <p:cNvSpPr>
                  <a:spLocks/>
                </p:cNvSpPr>
                <p:nvPr/>
              </p:nvSpPr>
              <p:spPr bwMode="auto">
                <a:xfrm>
                  <a:off x="0" y="193"/>
                  <a:ext cx="2008" cy="8"/>
                </a:xfrm>
                <a:prstGeom prst="rect">
                  <a:avLst/>
                </a:prstGeom>
                <a:solidFill>
                  <a:srgbClr val="54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02" name="Rectangle 498"/>
                <p:cNvSpPr>
                  <a:spLocks/>
                </p:cNvSpPr>
                <p:nvPr/>
              </p:nvSpPr>
              <p:spPr bwMode="auto">
                <a:xfrm>
                  <a:off x="0" y="201"/>
                  <a:ext cx="2008" cy="8"/>
                </a:xfrm>
                <a:prstGeom prst="rect">
                  <a:avLst/>
                </a:prstGeom>
                <a:solidFill>
                  <a:srgbClr val="5600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03" name="Rectangle 499"/>
                <p:cNvSpPr>
                  <a:spLocks/>
                </p:cNvSpPr>
                <p:nvPr/>
              </p:nvSpPr>
              <p:spPr bwMode="auto">
                <a:xfrm>
                  <a:off x="0" y="209"/>
                  <a:ext cx="2008" cy="8"/>
                </a:xfrm>
                <a:prstGeom prst="rect">
                  <a:avLst/>
                </a:prstGeom>
                <a:solidFill>
                  <a:srgbClr val="5800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04" name="Rectangle 500"/>
                <p:cNvSpPr>
                  <a:spLocks/>
                </p:cNvSpPr>
                <p:nvPr/>
              </p:nvSpPr>
              <p:spPr bwMode="auto">
                <a:xfrm>
                  <a:off x="0" y="217"/>
                  <a:ext cx="2008" cy="7"/>
                </a:xfrm>
                <a:prstGeom prst="rect">
                  <a:avLst/>
                </a:prstGeom>
                <a:solidFill>
                  <a:srgbClr val="5B00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05" name="Rectangle 501"/>
                <p:cNvSpPr>
                  <a:spLocks/>
                </p:cNvSpPr>
                <p:nvPr/>
              </p:nvSpPr>
              <p:spPr bwMode="auto">
                <a:xfrm>
                  <a:off x="0" y="224"/>
                  <a:ext cx="2008" cy="8"/>
                </a:xfrm>
                <a:prstGeom prst="rect">
                  <a:avLst/>
                </a:prstGeom>
                <a:solidFill>
                  <a:srgbClr val="5C00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06" name="Rectangle 502"/>
                <p:cNvSpPr>
                  <a:spLocks/>
                </p:cNvSpPr>
                <p:nvPr/>
              </p:nvSpPr>
              <p:spPr bwMode="auto">
                <a:xfrm>
                  <a:off x="0" y="232"/>
                  <a:ext cx="2008" cy="8"/>
                </a:xfrm>
                <a:prstGeom prst="rect">
                  <a:avLst/>
                </a:prstGeom>
                <a:solidFill>
                  <a:srgbClr val="5E0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07" name="Rectangle 503"/>
                <p:cNvSpPr>
                  <a:spLocks/>
                </p:cNvSpPr>
                <p:nvPr/>
              </p:nvSpPr>
              <p:spPr bwMode="auto">
                <a:xfrm>
                  <a:off x="0" y="240"/>
                  <a:ext cx="2008" cy="7"/>
                </a:xfrm>
                <a:prstGeom prst="rect">
                  <a:avLst/>
                </a:prstGeom>
                <a:solidFill>
                  <a:srgbClr val="6000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08" name="Rectangle 504"/>
                <p:cNvSpPr>
                  <a:spLocks/>
                </p:cNvSpPr>
                <p:nvPr/>
              </p:nvSpPr>
              <p:spPr bwMode="auto">
                <a:xfrm>
                  <a:off x="0" y="247"/>
                  <a:ext cx="2008" cy="8"/>
                </a:xfrm>
                <a:prstGeom prst="rect">
                  <a:avLst/>
                </a:prstGeom>
                <a:solidFill>
                  <a:srgbClr val="620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09" name="Rectangle 505"/>
                <p:cNvSpPr>
                  <a:spLocks/>
                </p:cNvSpPr>
                <p:nvPr/>
              </p:nvSpPr>
              <p:spPr bwMode="auto">
                <a:xfrm>
                  <a:off x="0" y="255"/>
                  <a:ext cx="2008" cy="8"/>
                </a:xfrm>
                <a:prstGeom prst="rect">
                  <a:avLst/>
                </a:prstGeom>
                <a:solidFill>
                  <a:srgbClr val="63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10" name="Rectangle 506"/>
                <p:cNvSpPr>
                  <a:spLocks/>
                </p:cNvSpPr>
                <p:nvPr/>
              </p:nvSpPr>
              <p:spPr bwMode="auto">
                <a:xfrm>
                  <a:off x="0" y="263"/>
                  <a:ext cx="2008" cy="7"/>
                </a:xfrm>
                <a:prstGeom prst="rect">
                  <a:avLst/>
                </a:prstGeom>
                <a:solidFill>
                  <a:srgbClr val="640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11" name="Rectangle 507"/>
                <p:cNvSpPr>
                  <a:spLocks/>
                </p:cNvSpPr>
                <p:nvPr/>
              </p:nvSpPr>
              <p:spPr bwMode="auto">
                <a:xfrm>
                  <a:off x="0" y="270"/>
                  <a:ext cx="2008" cy="8"/>
                </a:xfrm>
                <a:prstGeom prst="rect">
                  <a:avLst/>
                </a:prstGeom>
                <a:solidFill>
                  <a:srgbClr val="66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12" name="Rectangle 508"/>
                <p:cNvSpPr>
                  <a:spLocks/>
                </p:cNvSpPr>
                <p:nvPr/>
              </p:nvSpPr>
              <p:spPr bwMode="auto">
                <a:xfrm>
                  <a:off x="0" y="278"/>
                  <a:ext cx="2008" cy="8"/>
                </a:xfrm>
                <a:prstGeom prst="rect">
                  <a:avLst/>
                </a:prstGeom>
                <a:solidFill>
                  <a:srgbClr val="67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13" name="Rectangle 509"/>
                <p:cNvSpPr>
                  <a:spLocks/>
                </p:cNvSpPr>
                <p:nvPr/>
              </p:nvSpPr>
              <p:spPr bwMode="auto">
                <a:xfrm>
                  <a:off x="0" y="286"/>
                  <a:ext cx="2008" cy="7"/>
                </a:xfrm>
                <a:prstGeom prst="rect">
                  <a:avLst/>
                </a:prstGeom>
                <a:solidFill>
                  <a:srgbClr val="680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14" name="Rectangle 510"/>
                <p:cNvSpPr>
                  <a:spLocks/>
                </p:cNvSpPr>
                <p:nvPr/>
              </p:nvSpPr>
              <p:spPr bwMode="auto">
                <a:xfrm>
                  <a:off x="0" y="293"/>
                  <a:ext cx="2008" cy="8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15" name="Rectangle 511"/>
                <p:cNvSpPr>
                  <a:spLocks/>
                </p:cNvSpPr>
                <p:nvPr/>
              </p:nvSpPr>
              <p:spPr bwMode="auto">
                <a:xfrm>
                  <a:off x="0" y="301"/>
                  <a:ext cx="2008" cy="8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16" name="Rectangle 512"/>
                <p:cNvSpPr>
                  <a:spLocks/>
                </p:cNvSpPr>
                <p:nvPr/>
              </p:nvSpPr>
              <p:spPr bwMode="auto">
                <a:xfrm>
                  <a:off x="0" y="309"/>
                  <a:ext cx="2008" cy="9"/>
                </a:xfrm>
                <a:prstGeom prst="rect">
                  <a:avLst/>
                </a:prstGeom>
                <a:solidFill>
                  <a:srgbClr val="6A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17" name="Rectangle 513"/>
                <p:cNvSpPr>
                  <a:spLocks/>
                </p:cNvSpPr>
                <p:nvPr/>
              </p:nvSpPr>
              <p:spPr bwMode="auto">
                <a:xfrm>
                  <a:off x="0" y="318"/>
                  <a:ext cx="2008" cy="6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18" name="Rectangle 514"/>
                <p:cNvSpPr>
                  <a:spLocks/>
                </p:cNvSpPr>
                <p:nvPr/>
              </p:nvSpPr>
              <p:spPr bwMode="auto">
                <a:xfrm>
                  <a:off x="0" y="324"/>
                  <a:ext cx="2008" cy="8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19" name="Rectangle 515"/>
                <p:cNvSpPr>
                  <a:spLocks/>
                </p:cNvSpPr>
                <p:nvPr/>
              </p:nvSpPr>
              <p:spPr bwMode="auto">
                <a:xfrm>
                  <a:off x="0" y="332"/>
                  <a:ext cx="2008" cy="9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20" name="Rectangle 516"/>
                <p:cNvSpPr>
                  <a:spLocks/>
                </p:cNvSpPr>
                <p:nvPr/>
              </p:nvSpPr>
              <p:spPr bwMode="auto">
                <a:xfrm>
                  <a:off x="0" y="341"/>
                  <a:ext cx="2008" cy="8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21" name="Rectangle 517"/>
                <p:cNvSpPr>
                  <a:spLocks/>
                </p:cNvSpPr>
                <p:nvPr/>
              </p:nvSpPr>
              <p:spPr bwMode="auto">
                <a:xfrm>
                  <a:off x="0" y="349"/>
                  <a:ext cx="2008" cy="6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22" name="Rectangle 518"/>
                <p:cNvSpPr>
                  <a:spLocks/>
                </p:cNvSpPr>
                <p:nvPr/>
              </p:nvSpPr>
              <p:spPr bwMode="auto">
                <a:xfrm>
                  <a:off x="0" y="355"/>
                  <a:ext cx="2008" cy="9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23" name="Rectangle 519"/>
                <p:cNvSpPr>
                  <a:spLocks/>
                </p:cNvSpPr>
                <p:nvPr/>
              </p:nvSpPr>
              <p:spPr bwMode="auto">
                <a:xfrm>
                  <a:off x="0" y="364"/>
                  <a:ext cx="2008" cy="8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24" name="Rectangle 520"/>
                <p:cNvSpPr>
                  <a:spLocks/>
                </p:cNvSpPr>
                <p:nvPr/>
              </p:nvSpPr>
              <p:spPr bwMode="auto">
                <a:xfrm>
                  <a:off x="0" y="372"/>
                  <a:ext cx="2008" cy="8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25" name="Rectangle 521"/>
                <p:cNvSpPr>
                  <a:spLocks/>
                </p:cNvSpPr>
                <p:nvPr/>
              </p:nvSpPr>
              <p:spPr bwMode="auto">
                <a:xfrm>
                  <a:off x="0" y="380"/>
                  <a:ext cx="2008" cy="7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26" name="Rectangle 522"/>
                <p:cNvSpPr>
                  <a:spLocks/>
                </p:cNvSpPr>
                <p:nvPr/>
              </p:nvSpPr>
              <p:spPr bwMode="auto">
                <a:xfrm>
                  <a:off x="0" y="387"/>
                  <a:ext cx="2008" cy="8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27" name="Rectangle 523"/>
                <p:cNvSpPr>
                  <a:spLocks/>
                </p:cNvSpPr>
                <p:nvPr/>
              </p:nvSpPr>
              <p:spPr bwMode="auto">
                <a:xfrm>
                  <a:off x="0" y="395"/>
                  <a:ext cx="2008" cy="8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28" name="Rectangle 524"/>
                <p:cNvSpPr>
                  <a:spLocks/>
                </p:cNvSpPr>
                <p:nvPr/>
              </p:nvSpPr>
              <p:spPr bwMode="auto">
                <a:xfrm>
                  <a:off x="0" y="403"/>
                  <a:ext cx="2008" cy="7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29" name="Rectangle 525"/>
                <p:cNvSpPr>
                  <a:spLocks/>
                </p:cNvSpPr>
                <p:nvPr/>
              </p:nvSpPr>
              <p:spPr bwMode="auto">
                <a:xfrm>
                  <a:off x="0" y="410"/>
                  <a:ext cx="2008" cy="8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30" name="Rectangle 526"/>
                <p:cNvSpPr>
                  <a:spLocks/>
                </p:cNvSpPr>
                <p:nvPr/>
              </p:nvSpPr>
              <p:spPr bwMode="auto">
                <a:xfrm>
                  <a:off x="0" y="418"/>
                  <a:ext cx="2008" cy="8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31" name="Rectangle 527"/>
                <p:cNvSpPr>
                  <a:spLocks/>
                </p:cNvSpPr>
                <p:nvPr/>
              </p:nvSpPr>
              <p:spPr bwMode="auto">
                <a:xfrm>
                  <a:off x="0" y="426"/>
                  <a:ext cx="2008" cy="7"/>
                </a:xfrm>
                <a:prstGeom prst="rect">
                  <a:avLst/>
                </a:prstGeom>
                <a:solidFill>
                  <a:srgbClr val="6A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32" name="Rectangle 528"/>
                <p:cNvSpPr>
                  <a:spLocks/>
                </p:cNvSpPr>
                <p:nvPr/>
              </p:nvSpPr>
              <p:spPr bwMode="auto">
                <a:xfrm>
                  <a:off x="0" y="433"/>
                  <a:ext cx="2008" cy="8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33" name="Rectangle 529"/>
                <p:cNvSpPr>
                  <a:spLocks/>
                </p:cNvSpPr>
                <p:nvPr/>
              </p:nvSpPr>
              <p:spPr bwMode="auto">
                <a:xfrm>
                  <a:off x="0" y="441"/>
                  <a:ext cx="2008" cy="8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34" name="Rectangle 530"/>
                <p:cNvSpPr>
                  <a:spLocks/>
                </p:cNvSpPr>
                <p:nvPr/>
              </p:nvSpPr>
              <p:spPr bwMode="auto">
                <a:xfrm>
                  <a:off x="0" y="449"/>
                  <a:ext cx="2008" cy="8"/>
                </a:xfrm>
                <a:prstGeom prst="rect">
                  <a:avLst/>
                </a:prstGeom>
                <a:solidFill>
                  <a:srgbClr val="680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35" name="Rectangle 531"/>
                <p:cNvSpPr>
                  <a:spLocks/>
                </p:cNvSpPr>
                <p:nvPr/>
              </p:nvSpPr>
              <p:spPr bwMode="auto">
                <a:xfrm>
                  <a:off x="0" y="457"/>
                  <a:ext cx="2008" cy="7"/>
                </a:xfrm>
                <a:prstGeom prst="rect">
                  <a:avLst/>
                </a:prstGeom>
                <a:solidFill>
                  <a:srgbClr val="67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36" name="Rectangle 532"/>
                <p:cNvSpPr>
                  <a:spLocks/>
                </p:cNvSpPr>
                <p:nvPr/>
              </p:nvSpPr>
              <p:spPr bwMode="auto">
                <a:xfrm>
                  <a:off x="0" y="464"/>
                  <a:ext cx="2008" cy="8"/>
                </a:xfrm>
                <a:prstGeom prst="rect">
                  <a:avLst/>
                </a:prstGeom>
                <a:solidFill>
                  <a:srgbClr val="66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37" name="Rectangle 533"/>
                <p:cNvSpPr>
                  <a:spLocks/>
                </p:cNvSpPr>
                <p:nvPr/>
              </p:nvSpPr>
              <p:spPr bwMode="auto">
                <a:xfrm>
                  <a:off x="0" y="472"/>
                  <a:ext cx="2008" cy="8"/>
                </a:xfrm>
                <a:prstGeom prst="rect">
                  <a:avLst/>
                </a:prstGeom>
                <a:solidFill>
                  <a:srgbClr val="640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38" name="Rectangle 534"/>
                <p:cNvSpPr>
                  <a:spLocks/>
                </p:cNvSpPr>
                <p:nvPr/>
              </p:nvSpPr>
              <p:spPr bwMode="auto">
                <a:xfrm>
                  <a:off x="0" y="480"/>
                  <a:ext cx="2008" cy="9"/>
                </a:xfrm>
                <a:prstGeom prst="rect">
                  <a:avLst/>
                </a:prstGeom>
                <a:solidFill>
                  <a:srgbClr val="63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39" name="Rectangle 535"/>
                <p:cNvSpPr>
                  <a:spLocks/>
                </p:cNvSpPr>
                <p:nvPr/>
              </p:nvSpPr>
              <p:spPr bwMode="auto">
                <a:xfrm>
                  <a:off x="0" y="489"/>
                  <a:ext cx="2008" cy="6"/>
                </a:xfrm>
                <a:prstGeom prst="rect">
                  <a:avLst/>
                </a:prstGeom>
                <a:solidFill>
                  <a:srgbClr val="620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40" name="Rectangle 536"/>
                <p:cNvSpPr>
                  <a:spLocks/>
                </p:cNvSpPr>
                <p:nvPr/>
              </p:nvSpPr>
              <p:spPr bwMode="auto">
                <a:xfrm>
                  <a:off x="0" y="495"/>
                  <a:ext cx="2008" cy="8"/>
                </a:xfrm>
                <a:prstGeom prst="rect">
                  <a:avLst/>
                </a:prstGeom>
                <a:solidFill>
                  <a:srgbClr val="6000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41" name="Rectangle 537"/>
                <p:cNvSpPr>
                  <a:spLocks/>
                </p:cNvSpPr>
                <p:nvPr/>
              </p:nvSpPr>
              <p:spPr bwMode="auto">
                <a:xfrm>
                  <a:off x="0" y="503"/>
                  <a:ext cx="2008" cy="7"/>
                </a:xfrm>
                <a:prstGeom prst="rect">
                  <a:avLst/>
                </a:prstGeom>
                <a:solidFill>
                  <a:srgbClr val="5E0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42" name="Rectangle 538"/>
                <p:cNvSpPr>
                  <a:spLocks/>
                </p:cNvSpPr>
                <p:nvPr/>
              </p:nvSpPr>
              <p:spPr bwMode="auto">
                <a:xfrm>
                  <a:off x="0" y="510"/>
                  <a:ext cx="2008" cy="10"/>
                </a:xfrm>
                <a:prstGeom prst="rect">
                  <a:avLst/>
                </a:prstGeom>
                <a:solidFill>
                  <a:srgbClr val="5C00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43" name="Rectangle 539"/>
                <p:cNvSpPr>
                  <a:spLocks/>
                </p:cNvSpPr>
                <p:nvPr/>
              </p:nvSpPr>
              <p:spPr bwMode="auto">
                <a:xfrm>
                  <a:off x="0" y="520"/>
                  <a:ext cx="2008" cy="6"/>
                </a:xfrm>
                <a:prstGeom prst="rect">
                  <a:avLst/>
                </a:prstGeom>
                <a:solidFill>
                  <a:srgbClr val="5B00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44" name="Rectangle 540"/>
                <p:cNvSpPr>
                  <a:spLocks/>
                </p:cNvSpPr>
                <p:nvPr/>
              </p:nvSpPr>
              <p:spPr bwMode="auto">
                <a:xfrm>
                  <a:off x="0" y="526"/>
                  <a:ext cx="2008" cy="7"/>
                </a:xfrm>
                <a:prstGeom prst="rect">
                  <a:avLst/>
                </a:prstGeom>
                <a:solidFill>
                  <a:srgbClr val="5800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45" name="Rectangle 541"/>
                <p:cNvSpPr>
                  <a:spLocks/>
                </p:cNvSpPr>
                <p:nvPr/>
              </p:nvSpPr>
              <p:spPr bwMode="auto">
                <a:xfrm>
                  <a:off x="0" y="533"/>
                  <a:ext cx="2008" cy="10"/>
                </a:xfrm>
                <a:prstGeom prst="rect">
                  <a:avLst/>
                </a:prstGeom>
                <a:solidFill>
                  <a:srgbClr val="5600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46" name="Rectangle 542"/>
                <p:cNvSpPr>
                  <a:spLocks/>
                </p:cNvSpPr>
                <p:nvPr/>
              </p:nvSpPr>
              <p:spPr bwMode="auto">
                <a:xfrm>
                  <a:off x="0" y="543"/>
                  <a:ext cx="2008" cy="8"/>
                </a:xfrm>
                <a:prstGeom prst="rect">
                  <a:avLst/>
                </a:prstGeom>
                <a:solidFill>
                  <a:srgbClr val="54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47" name="Rectangle 543"/>
                <p:cNvSpPr>
                  <a:spLocks/>
                </p:cNvSpPr>
                <p:nvPr/>
              </p:nvSpPr>
              <p:spPr bwMode="auto">
                <a:xfrm>
                  <a:off x="0" y="551"/>
                  <a:ext cx="2008" cy="5"/>
                </a:xfrm>
                <a:prstGeom prst="rect">
                  <a:avLst/>
                </a:prstGeom>
                <a:solidFill>
                  <a:srgbClr val="5200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48" name="Rectangle 544"/>
                <p:cNvSpPr>
                  <a:spLocks/>
                </p:cNvSpPr>
                <p:nvPr/>
              </p:nvSpPr>
              <p:spPr bwMode="auto">
                <a:xfrm>
                  <a:off x="0" y="556"/>
                  <a:ext cx="2008" cy="10"/>
                </a:xfrm>
                <a:prstGeom prst="rect">
                  <a:avLst/>
                </a:prstGeom>
                <a:solidFill>
                  <a:srgbClr val="4F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49" name="Rectangle 545"/>
                <p:cNvSpPr>
                  <a:spLocks/>
                </p:cNvSpPr>
                <p:nvPr/>
              </p:nvSpPr>
              <p:spPr bwMode="auto">
                <a:xfrm>
                  <a:off x="0" y="566"/>
                  <a:ext cx="2008" cy="8"/>
                </a:xfrm>
                <a:prstGeom prst="rect">
                  <a:avLst/>
                </a:prstGeom>
                <a:solidFill>
                  <a:srgbClr val="4D0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50" name="Rectangle 546"/>
                <p:cNvSpPr>
                  <a:spLocks/>
                </p:cNvSpPr>
                <p:nvPr/>
              </p:nvSpPr>
              <p:spPr bwMode="auto">
                <a:xfrm>
                  <a:off x="0" y="574"/>
                  <a:ext cx="2008" cy="7"/>
                </a:xfrm>
                <a:prstGeom prst="rect">
                  <a:avLst/>
                </a:prstGeom>
                <a:solidFill>
                  <a:srgbClr val="4A0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51" name="Rectangle 547"/>
                <p:cNvSpPr>
                  <a:spLocks/>
                </p:cNvSpPr>
                <p:nvPr/>
              </p:nvSpPr>
              <p:spPr bwMode="auto">
                <a:xfrm>
                  <a:off x="0" y="581"/>
                  <a:ext cx="2008" cy="8"/>
                </a:xfrm>
                <a:prstGeom prst="rect">
                  <a:avLst/>
                </a:prstGeom>
                <a:solidFill>
                  <a:srgbClr val="480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52" name="Rectangle 548"/>
                <p:cNvSpPr>
                  <a:spLocks/>
                </p:cNvSpPr>
                <p:nvPr/>
              </p:nvSpPr>
              <p:spPr bwMode="auto">
                <a:xfrm>
                  <a:off x="0" y="589"/>
                  <a:ext cx="2008" cy="8"/>
                </a:xfrm>
                <a:prstGeom prst="rect">
                  <a:avLst/>
                </a:prstGeom>
                <a:solidFill>
                  <a:srgbClr val="4500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53" name="Rectangle 549"/>
                <p:cNvSpPr>
                  <a:spLocks/>
                </p:cNvSpPr>
                <p:nvPr/>
              </p:nvSpPr>
              <p:spPr bwMode="auto">
                <a:xfrm>
                  <a:off x="0" y="597"/>
                  <a:ext cx="2008" cy="7"/>
                </a:xfrm>
                <a:prstGeom prst="rect">
                  <a:avLst/>
                </a:prstGeom>
                <a:solidFill>
                  <a:srgbClr val="4300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54" name="Rectangle 550"/>
                <p:cNvSpPr>
                  <a:spLocks/>
                </p:cNvSpPr>
                <p:nvPr/>
              </p:nvSpPr>
              <p:spPr bwMode="auto">
                <a:xfrm>
                  <a:off x="0" y="604"/>
                  <a:ext cx="2008" cy="8"/>
                </a:xfrm>
                <a:prstGeom prst="rect">
                  <a:avLst/>
                </a:prstGeom>
                <a:solidFill>
                  <a:srgbClr val="4000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55" name="Rectangle 551"/>
                <p:cNvSpPr>
                  <a:spLocks/>
                </p:cNvSpPr>
                <p:nvPr/>
              </p:nvSpPr>
              <p:spPr bwMode="auto">
                <a:xfrm>
                  <a:off x="0" y="612"/>
                  <a:ext cx="2008" cy="8"/>
                </a:xfrm>
                <a:prstGeom prst="rect">
                  <a:avLst/>
                </a:prstGeom>
                <a:solidFill>
                  <a:srgbClr val="3D00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56" name="Rectangle 552"/>
                <p:cNvSpPr>
                  <a:spLocks/>
                </p:cNvSpPr>
                <p:nvPr/>
              </p:nvSpPr>
              <p:spPr bwMode="auto">
                <a:xfrm>
                  <a:off x="0" y="620"/>
                  <a:ext cx="2008" cy="7"/>
                </a:xfrm>
                <a:prstGeom prst="rect">
                  <a:avLst/>
                </a:prstGeom>
                <a:solidFill>
                  <a:srgbClr val="3B0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57" name="Rectangle 553"/>
                <p:cNvSpPr>
                  <a:spLocks/>
                </p:cNvSpPr>
                <p:nvPr/>
              </p:nvSpPr>
              <p:spPr bwMode="auto">
                <a:xfrm>
                  <a:off x="0" y="627"/>
                  <a:ext cx="2008" cy="8"/>
                </a:xfrm>
                <a:prstGeom prst="rect">
                  <a:avLst/>
                </a:prstGeom>
                <a:solidFill>
                  <a:srgbClr val="3800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58" name="Rectangle 554"/>
                <p:cNvSpPr>
                  <a:spLocks/>
                </p:cNvSpPr>
                <p:nvPr/>
              </p:nvSpPr>
              <p:spPr bwMode="auto">
                <a:xfrm>
                  <a:off x="0" y="635"/>
                  <a:ext cx="2008" cy="8"/>
                </a:xfrm>
                <a:prstGeom prst="rect">
                  <a:avLst/>
                </a:prstGeom>
                <a:solidFill>
                  <a:srgbClr val="36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59" name="Rectangle 555"/>
                <p:cNvSpPr>
                  <a:spLocks/>
                </p:cNvSpPr>
                <p:nvPr/>
              </p:nvSpPr>
              <p:spPr bwMode="auto">
                <a:xfrm>
                  <a:off x="0" y="643"/>
                  <a:ext cx="2008" cy="7"/>
                </a:xfrm>
                <a:prstGeom prst="rect">
                  <a:avLst/>
                </a:prstGeom>
                <a:solidFill>
                  <a:srgbClr val="330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60" name="Rectangle 556"/>
                <p:cNvSpPr>
                  <a:spLocks/>
                </p:cNvSpPr>
                <p:nvPr/>
              </p:nvSpPr>
              <p:spPr bwMode="auto">
                <a:xfrm>
                  <a:off x="0" y="650"/>
                  <a:ext cx="2008" cy="8"/>
                </a:xfrm>
                <a:prstGeom prst="rect">
                  <a:avLst/>
                </a:prstGeom>
                <a:solidFill>
                  <a:srgbClr val="3100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61" name="Rectangle 557"/>
                <p:cNvSpPr>
                  <a:spLocks/>
                </p:cNvSpPr>
                <p:nvPr/>
              </p:nvSpPr>
              <p:spPr bwMode="auto">
                <a:xfrm>
                  <a:off x="0" y="658"/>
                  <a:ext cx="2008" cy="8"/>
                </a:xfrm>
                <a:prstGeom prst="rect">
                  <a:avLst/>
                </a:prstGeom>
                <a:solidFill>
                  <a:srgbClr val="2F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62" name="Rectangle 558"/>
                <p:cNvSpPr>
                  <a:spLocks/>
                </p:cNvSpPr>
                <p:nvPr/>
              </p:nvSpPr>
              <p:spPr bwMode="auto">
                <a:xfrm>
                  <a:off x="0" y="666"/>
                  <a:ext cx="2008" cy="7"/>
                </a:xfrm>
                <a:prstGeom prst="rect">
                  <a:avLst/>
                </a:prstGeom>
                <a:solidFill>
                  <a:srgbClr val="2D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63" name="Rectangle 559"/>
                <p:cNvSpPr>
                  <a:spLocks/>
                </p:cNvSpPr>
                <p:nvPr/>
              </p:nvSpPr>
              <p:spPr bwMode="auto">
                <a:xfrm>
                  <a:off x="0" y="673"/>
                  <a:ext cx="2008" cy="8"/>
                </a:xfrm>
                <a:prstGeom prst="rect">
                  <a:avLst/>
                </a:prstGeom>
                <a:solidFill>
                  <a:srgbClr val="2B00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64" name="Rectangle 560"/>
                <p:cNvSpPr>
                  <a:spLocks/>
                </p:cNvSpPr>
                <p:nvPr/>
              </p:nvSpPr>
              <p:spPr bwMode="auto">
                <a:xfrm>
                  <a:off x="0" y="681"/>
                  <a:ext cx="2008" cy="10"/>
                </a:xfrm>
                <a:prstGeom prst="rect">
                  <a:avLst/>
                </a:prstGeom>
                <a:solidFill>
                  <a:srgbClr val="29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65" name="Rectangle 561"/>
                <p:cNvSpPr>
                  <a:spLocks/>
                </p:cNvSpPr>
                <p:nvPr/>
              </p:nvSpPr>
              <p:spPr bwMode="auto">
                <a:xfrm>
                  <a:off x="0" y="691"/>
                  <a:ext cx="2008" cy="6"/>
                </a:xfrm>
                <a:prstGeom prst="rect">
                  <a:avLst/>
                </a:prstGeom>
                <a:solidFill>
                  <a:srgbClr val="270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66" name="Rectangle 562"/>
                <p:cNvSpPr>
                  <a:spLocks/>
                </p:cNvSpPr>
                <p:nvPr/>
              </p:nvSpPr>
              <p:spPr bwMode="auto">
                <a:xfrm>
                  <a:off x="0" y="697"/>
                  <a:ext cx="2008" cy="7"/>
                </a:xfrm>
                <a:prstGeom prst="rect">
                  <a:avLst/>
                </a:prstGeom>
                <a:solidFill>
                  <a:srgbClr val="2600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67" name="Rectangle 563"/>
                <p:cNvSpPr>
                  <a:spLocks/>
                </p:cNvSpPr>
                <p:nvPr/>
              </p:nvSpPr>
              <p:spPr bwMode="auto">
                <a:xfrm>
                  <a:off x="0" y="704"/>
                  <a:ext cx="2008" cy="10"/>
                </a:xfrm>
                <a:prstGeom prst="rect">
                  <a:avLst/>
                </a:prstGeom>
                <a:solidFill>
                  <a:srgbClr val="24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68" name="Rectangle 564"/>
                <p:cNvSpPr>
                  <a:spLocks/>
                </p:cNvSpPr>
                <p:nvPr/>
              </p:nvSpPr>
              <p:spPr bwMode="auto">
                <a:xfrm>
                  <a:off x="0" y="714"/>
                  <a:ext cx="2008" cy="7"/>
                </a:xfrm>
                <a:prstGeom prst="rect">
                  <a:avLst/>
                </a:prstGeom>
                <a:solidFill>
                  <a:srgbClr val="23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69" name="Rectangle 565"/>
                <p:cNvSpPr>
                  <a:spLocks/>
                </p:cNvSpPr>
                <p:nvPr/>
              </p:nvSpPr>
              <p:spPr bwMode="auto">
                <a:xfrm>
                  <a:off x="0" y="721"/>
                  <a:ext cx="2008" cy="6"/>
                </a:xfrm>
                <a:prstGeom prst="rect">
                  <a:avLst/>
                </a:prstGeom>
                <a:solidFill>
                  <a:srgbClr val="2200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70" name="Rectangle 566"/>
                <p:cNvSpPr>
                  <a:spLocks/>
                </p:cNvSpPr>
                <p:nvPr/>
              </p:nvSpPr>
              <p:spPr bwMode="auto">
                <a:xfrm>
                  <a:off x="0" y="727"/>
                  <a:ext cx="2008" cy="8"/>
                </a:xfrm>
                <a:prstGeom prst="rect">
                  <a:avLst/>
                </a:prstGeom>
                <a:solidFill>
                  <a:srgbClr val="21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71" name="Rectangle 567"/>
                <p:cNvSpPr>
                  <a:spLocks/>
                </p:cNvSpPr>
                <p:nvPr/>
              </p:nvSpPr>
              <p:spPr bwMode="auto">
                <a:xfrm>
                  <a:off x="0" y="735"/>
                  <a:ext cx="2008" cy="10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72" name="Rectangle 568"/>
                <p:cNvSpPr>
                  <a:spLocks/>
                </p:cNvSpPr>
                <p:nvPr/>
              </p:nvSpPr>
              <p:spPr bwMode="auto">
                <a:xfrm>
                  <a:off x="0" y="745"/>
                  <a:ext cx="2008" cy="1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</p:grpSp>
        </p:grpSp>
        <p:sp>
          <p:nvSpPr>
            <p:cNvPr id="573" name="Line 571"/>
            <p:cNvSpPr>
              <a:spLocks noChangeShapeType="1"/>
            </p:cNvSpPr>
            <p:nvPr/>
          </p:nvSpPr>
          <p:spPr bwMode="auto">
            <a:xfrm>
              <a:off x="7764215" y="4340635"/>
              <a:ext cx="444872" cy="746"/>
            </a:xfrm>
            <a:prstGeom prst="line">
              <a:avLst/>
            </a:prstGeom>
            <a:noFill/>
            <a:ln w="3175" cap="flat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700"/>
            </a:p>
          </p:txBody>
        </p:sp>
        <p:sp>
          <p:nvSpPr>
            <p:cNvPr id="574" name="Rectangle 572"/>
            <p:cNvSpPr>
              <a:spLocks/>
            </p:cNvSpPr>
            <p:nvPr/>
          </p:nvSpPr>
          <p:spPr bwMode="auto">
            <a:xfrm>
              <a:off x="7693519" y="4216847"/>
              <a:ext cx="4159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u="sng">
                  <a:solidFill>
                    <a:srgbClr val="FAFD00"/>
                  </a:solidFill>
                  <a:ea typeface="ＭＳ Ｐゴシック" charset="0"/>
                  <a:cs typeface="Times" charset="0"/>
                </a:rPr>
                <a:t>Neuro</a:t>
              </a:r>
            </a:p>
          </p:txBody>
        </p:sp>
        <p:sp>
          <p:nvSpPr>
            <p:cNvPr id="576" name="Rectangle 574"/>
            <p:cNvSpPr>
              <a:spLocks/>
            </p:cNvSpPr>
            <p:nvPr/>
          </p:nvSpPr>
          <p:spPr bwMode="auto">
            <a:xfrm>
              <a:off x="8126803" y="4216847"/>
              <a:ext cx="10048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u="sng" dirty="0">
                  <a:solidFill>
                    <a:srgbClr val="FAFD00"/>
                  </a:solidFill>
                  <a:ea typeface="ＭＳ Ｐゴシック" charset="0"/>
                  <a:cs typeface="Times" charset="0"/>
                </a:rPr>
                <a:t>-Intensive Care</a:t>
              </a:r>
            </a:p>
          </p:txBody>
        </p:sp>
        <p:sp>
          <p:nvSpPr>
            <p:cNvPr id="577" name="Rectangle 575"/>
            <p:cNvSpPr>
              <a:spLocks/>
            </p:cNvSpPr>
            <p:nvPr/>
          </p:nvSpPr>
          <p:spPr bwMode="auto">
            <a:xfrm>
              <a:off x="7897709" y="4388362"/>
              <a:ext cx="33350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John</a:t>
              </a:r>
            </a:p>
          </p:txBody>
        </p:sp>
        <p:sp>
          <p:nvSpPr>
            <p:cNvPr id="578" name="Rectangle 576"/>
            <p:cNvSpPr>
              <a:spLocks/>
            </p:cNvSpPr>
            <p:nvPr/>
          </p:nvSpPr>
          <p:spPr bwMode="auto">
            <a:xfrm>
              <a:off x="8250293" y="4388362"/>
              <a:ext cx="71814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 </a:t>
              </a:r>
              <a:r>
                <a:rPr lang="en-US" sz="1000" b="1" dirty="0" err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Andrefsky</a:t>
              </a:r>
              <a:endParaRPr lang="en-US" sz="1000" b="1" dirty="0">
                <a:solidFill>
                  <a:srgbClr val="FFFFFF"/>
                </a:solidFill>
                <a:ea typeface="ＭＳ Ｐゴシック" charset="0"/>
                <a:cs typeface="Times" charset="0"/>
              </a:endParaRPr>
            </a:p>
          </p:txBody>
        </p:sp>
        <p:sp>
          <p:nvSpPr>
            <p:cNvPr id="579" name="Rectangle 577"/>
            <p:cNvSpPr>
              <a:spLocks/>
            </p:cNvSpPr>
            <p:nvPr/>
          </p:nvSpPr>
          <p:spPr bwMode="auto">
            <a:xfrm>
              <a:off x="7892340" y="4559130"/>
              <a:ext cx="3309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Mike </a:t>
              </a:r>
            </a:p>
          </p:txBody>
        </p:sp>
        <p:sp>
          <p:nvSpPr>
            <p:cNvPr id="580" name="Rectangle 578"/>
            <p:cNvSpPr>
              <a:spLocks/>
            </p:cNvSpPr>
            <p:nvPr/>
          </p:nvSpPr>
          <p:spPr bwMode="auto">
            <a:xfrm>
              <a:off x="8234580" y="4559130"/>
              <a:ext cx="70532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dirty="0" err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DeGeorgia</a:t>
              </a:r>
              <a:endParaRPr lang="en-US" sz="1000" b="1" dirty="0">
                <a:solidFill>
                  <a:srgbClr val="FFFFFF"/>
                </a:solidFill>
                <a:ea typeface="ＭＳ Ｐゴシック" charset="0"/>
                <a:cs typeface="Times" charset="0"/>
              </a:endParaRPr>
            </a:p>
          </p:txBody>
        </p:sp>
        <p:sp>
          <p:nvSpPr>
            <p:cNvPr id="581" name="Line 579"/>
            <p:cNvSpPr>
              <a:spLocks noChangeShapeType="1"/>
            </p:cNvSpPr>
            <p:nvPr/>
          </p:nvSpPr>
          <p:spPr bwMode="auto">
            <a:xfrm>
              <a:off x="6165608" y="3537500"/>
              <a:ext cx="793600" cy="746"/>
            </a:xfrm>
            <a:prstGeom prst="line">
              <a:avLst/>
            </a:prstGeom>
            <a:noFill/>
            <a:ln w="3175" cap="flat">
              <a:solidFill>
                <a:srgbClr val="B5006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700"/>
            </a:p>
          </p:txBody>
        </p:sp>
        <p:sp>
          <p:nvSpPr>
            <p:cNvPr id="582" name="Rectangle 580"/>
            <p:cNvSpPr>
              <a:spLocks/>
            </p:cNvSpPr>
            <p:nvPr/>
          </p:nvSpPr>
          <p:spPr bwMode="auto">
            <a:xfrm>
              <a:off x="6039625" y="3412220"/>
              <a:ext cx="71840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Cardiology</a:t>
              </a:r>
            </a:p>
          </p:txBody>
        </p:sp>
        <p:sp>
          <p:nvSpPr>
            <p:cNvPr id="583" name="Rectangle 581"/>
            <p:cNvSpPr>
              <a:spLocks/>
            </p:cNvSpPr>
            <p:nvPr/>
          </p:nvSpPr>
          <p:spPr bwMode="auto">
            <a:xfrm>
              <a:off x="6118558" y="3583735"/>
              <a:ext cx="2308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Jay</a:t>
              </a:r>
            </a:p>
          </p:txBody>
        </p:sp>
        <p:sp>
          <p:nvSpPr>
            <p:cNvPr id="584" name="Rectangle 582"/>
            <p:cNvSpPr>
              <a:spLocks/>
            </p:cNvSpPr>
            <p:nvPr/>
          </p:nvSpPr>
          <p:spPr bwMode="auto">
            <a:xfrm>
              <a:off x="6341856" y="3583735"/>
              <a:ext cx="43601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B50069"/>
                  </a:solidFill>
                  <a:ea typeface="ＭＳ Ｐゴシック" charset="0"/>
                  <a:cs typeface="Times" charset="0"/>
                </a:rPr>
                <a:t> Yadev</a:t>
              </a:r>
            </a:p>
          </p:txBody>
        </p:sp>
        <p:grpSp>
          <p:nvGrpSpPr>
            <p:cNvPr id="585" name="Group 673"/>
            <p:cNvGrpSpPr>
              <a:grpSpLocks/>
            </p:cNvGrpSpPr>
            <p:nvPr/>
          </p:nvGrpSpPr>
          <p:grpSpPr bwMode="auto">
            <a:xfrm>
              <a:off x="5992274" y="3363035"/>
              <a:ext cx="913374" cy="401195"/>
              <a:chOff x="0" y="0"/>
              <a:chExt cx="1121" cy="538"/>
            </a:xfrm>
          </p:grpSpPr>
          <p:sp>
            <p:nvSpPr>
              <p:cNvPr id="586" name="Rectangle 583"/>
              <p:cNvSpPr>
                <a:spLocks/>
              </p:cNvSpPr>
              <p:nvPr/>
            </p:nvSpPr>
            <p:spPr bwMode="auto">
              <a:xfrm>
                <a:off x="25" y="24"/>
                <a:ext cx="1096" cy="514"/>
              </a:xfrm>
              <a:prstGeom prst="rect">
                <a:avLst/>
              </a:prstGeom>
              <a:solidFill>
                <a:srgbClr val="B500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n-US" sz="700"/>
              </a:p>
            </p:txBody>
          </p:sp>
          <p:grpSp>
            <p:nvGrpSpPr>
              <p:cNvPr id="587" name="Group 672"/>
              <p:cNvGrpSpPr>
                <a:grpSpLocks/>
              </p:cNvGrpSpPr>
              <p:nvPr/>
            </p:nvGrpSpPr>
            <p:grpSpPr bwMode="auto">
              <a:xfrm>
                <a:off x="0" y="0"/>
                <a:ext cx="1096" cy="515"/>
                <a:chOff x="0" y="0"/>
                <a:chExt cx="1096" cy="515"/>
              </a:xfrm>
            </p:grpSpPr>
            <p:sp>
              <p:nvSpPr>
                <p:cNvPr id="588" name="Rectangle 584"/>
                <p:cNvSpPr>
                  <a:spLocks/>
                </p:cNvSpPr>
                <p:nvPr/>
              </p:nvSpPr>
              <p:spPr bwMode="auto">
                <a:xfrm>
                  <a:off x="0" y="0"/>
                  <a:ext cx="1096" cy="6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89" name="Rectangle 585"/>
                <p:cNvSpPr>
                  <a:spLocks/>
                </p:cNvSpPr>
                <p:nvPr/>
              </p:nvSpPr>
              <p:spPr bwMode="auto">
                <a:xfrm>
                  <a:off x="0" y="6"/>
                  <a:ext cx="1096" cy="6"/>
                </a:xfrm>
                <a:prstGeom prst="rect">
                  <a:avLst/>
                </a:prstGeom>
                <a:solidFill>
                  <a:srgbClr val="21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90" name="Rectangle 586"/>
                <p:cNvSpPr>
                  <a:spLocks/>
                </p:cNvSpPr>
                <p:nvPr/>
              </p:nvSpPr>
              <p:spPr bwMode="auto">
                <a:xfrm>
                  <a:off x="0" y="12"/>
                  <a:ext cx="1096" cy="6"/>
                </a:xfrm>
                <a:prstGeom prst="rect">
                  <a:avLst/>
                </a:prstGeom>
                <a:solidFill>
                  <a:srgbClr val="2200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91" name="Rectangle 587"/>
                <p:cNvSpPr>
                  <a:spLocks/>
                </p:cNvSpPr>
                <p:nvPr/>
              </p:nvSpPr>
              <p:spPr bwMode="auto">
                <a:xfrm>
                  <a:off x="0" y="18"/>
                  <a:ext cx="1096" cy="6"/>
                </a:xfrm>
                <a:prstGeom prst="rect">
                  <a:avLst/>
                </a:prstGeom>
                <a:solidFill>
                  <a:srgbClr val="23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92" name="Rectangle 588"/>
                <p:cNvSpPr>
                  <a:spLocks/>
                </p:cNvSpPr>
                <p:nvPr/>
              </p:nvSpPr>
              <p:spPr bwMode="auto">
                <a:xfrm>
                  <a:off x="0" y="24"/>
                  <a:ext cx="1096" cy="5"/>
                </a:xfrm>
                <a:prstGeom prst="rect">
                  <a:avLst/>
                </a:prstGeom>
                <a:solidFill>
                  <a:srgbClr val="2500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93" name="Rectangle 589"/>
                <p:cNvSpPr>
                  <a:spLocks/>
                </p:cNvSpPr>
                <p:nvPr/>
              </p:nvSpPr>
              <p:spPr bwMode="auto">
                <a:xfrm>
                  <a:off x="0" y="29"/>
                  <a:ext cx="1096" cy="6"/>
                </a:xfrm>
                <a:prstGeom prst="rect">
                  <a:avLst/>
                </a:prstGeom>
                <a:solidFill>
                  <a:srgbClr val="260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94" name="Rectangle 590"/>
                <p:cNvSpPr>
                  <a:spLocks/>
                </p:cNvSpPr>
                <p:nvPr/>
              </p:nvSpPr>
              <p:spPr bwMode="auto">
                <a:xfrm>
                  <a:off x="0" y="35"/>
                  <a:ext cx="1096" cy="6"/>
                </a:xfrm>
                <a:prstGeom prst="rect">
                  <a:avLst/>
                </a:prstGeom>
                <a:solidFill>
                  <a:srgbClr val="28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95" name="Rectangle 591"/>
                <p:cNvSpPr>
                  <a:spLocks/>
                </p:cNvSpPr>
                <p:nvPr/>
              </p:nvSpPr>
              <p:spPr bwMode="auto">
                <a:xfrm>
                  <a:off x="0" y="41"/>
                  <a:ext cx="1096" cy="6"/>
                </a:xfrm>
                <a:prstGeom prst="rect">
                  <a:avLst/>
                </a:prstGeom>
                <a:solidFill>
                  <a:srgbClr val="2A00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96" name="Rectangle 592"/>
                <p:cNvSpPr>
                  <a:spLocks/>
                </p:cNvSpPr>
                <p:nvPr/>
              </p:nvSpPr>
              <p:spPr bwMode="auto">
                <a:xfrm>
                  <a:off x="0" y="47"/>
                  <a:ext cx="1096" cy="5"/>
                </a:xfrm>
                <a:prstGeom prst="rect">
                  <a:avLst/>
                </a:prstGeom>
                <a:solidFill>
                  <a:srgbClr val="2D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97" name="Rectangle 593"/>
                <p:cNvSpPr>
                  <a:spLocks/>
                </p:cNvSpPr>
                <p:nvPr/>
              </p:nvSpPr>
              <p:spPr bwMode="auto">
                <a:xfrm>
                  <a:off x="0" y="52"/>
                  <a:ext cx="1096" cy="6"/>
                </a:xfrm>
                <a:prstGeom prst="rect">
                  <a:avLst/>
                </a:prstGeom>
                <a:solidFill>
                  <a:srgbClr val="2F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98" name="Rectangle 594"/>
                <p:cNvSpPr>
                  <a:spLocks/>
                </p:cNvSpPr>
                <p:nvPr/>
              </p:nvSpPr>
              <p:spPr bwMode="auto">
                <a:xfrm>
                  <a:off x="0" y="58"/>
                  <a:ext cx="1096" cy="6"/>
                </a:xfrm>
                <a:prstGeom prst="rect">
                  <a:avLst/>
                </a:prstGeom>
                <a:solidFill>
                  <a:srgbClr val="3100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599" name="Rectangle 595"/>
                <p:cNvSpPr>
                  <a:spLocks/>
                </p:cNvSpPr>
                <p:nvPr/>
              </p:nvSpPr>
              <p:spPr bwMode="auto">
                <a:xfrm>
                  <a:off x="0" y="64"/>
                  <a:ext cx="1096" cy="6"/>
                </a:xfrm>
                <a:prstGeom prst="rect">
                  <a:avLst/>
                </a:prstGeom>
                <a:solidFill>
                  <a:srgbClr val="330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00" name="Rectangle 596"/>
                <p:cNvSpPr>
                  <a:spLocks/>
                </p:cNvSpPr>
                <p:nvPr/>
              </p:nvSpPr>
              <p:spPr bwMode="auto">
                <a:xfrm>
                  <a:off x="0" y="70"/>
                  <a:ext cx="1096" cy="5"/>
                </a:xfrm>
                <a:prstGeom prst="rect">
                  <a:avLst/>
                </a:prstGeom>
                <a:solidFill>
                  <a:srgbClr val="36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01" name="Rectangle 597"/>
                <p:cNvSpPr>
                  <a:spLocks/>
                </p:cNvSpPr>
                <p:nvPr/>
              </p:nvSpPr>
              <p:spPr bwMode="auto">
                <a:xfrm>
                  <a:off x="0" y="75"/>
                  <a:ext cx="1096" cy="6"/>
                </a:xfrm>
                <a:prstGeom prst="rect">
                  <a:avLst/>
                </a:prstGeom>
                <a:solidFill>
                  <a:srgbClr val="390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02" name="Rectangle 598"/>
                <p:cNvSpPr>
                  <a:spLocks/>
                </p:cNvSpPr>
                <p:nvPr/>
              </p:nvSpPr>
              <p:spPr bwMode="auto">
                <a:xfrm>
                  <a:off x="0" y="81"/>
                  <a:ext cx="1096" cy="6"/>
                </a:xfrm>
                <a:prstGeom prst="rect">
                  <a:avLst/>
                </a:prstGeom>
                <a:solidFill>
                  <a:srgbClr val="3C0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03" name="Rectangle 599"/>
                <p:cNvSpPr>
                  <a:spLocks/>
                </p:cNvSpPr>
                <p:nvPr/>
              </p:nvSpPr>
              <p:spPr bwMode="auto">
                <a:xfrm>
                  <a:off x="0" y="87"/>
                  <a:ext cx="1096" cy="6"/>
                </a:xfrm>
                <a:prstGeom prst="rect">
                  <a:avLst/>
                </a:prstGeom>
                <a:solidFill>
                  <a:srgbClr val="3F00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04" name="Rectangle 600"/>
                <p:cNvSpPr>
                  <a:spLocks/>
                </p:cNvSpPr>
                <p:nvPr/>
              </p:nvSpPr>
              <p:spPr bwMode="auto">
                <a:xfrm>
                  <a:off x="0" y="93"/>
                  <a:ext cx="1096" cy="7"/>
                </a:xfrm>
                <a:prstGeom prst="rect">
                  <a:avLst/>
                </a:prstGeom>
                <a:solidFill>
                  <a:srgbClr val="4200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05" name="Rectangle 601"/>
                <p:cNvSpPr>
                  <a:spLocks/>
                </p:cNvSpPr>
                <p:nvPr/>
              </p:nvSpPr>
              <p:spPr bwMode="auto">
                <a:xfrm>
                  <a:off x="0" y="100"/>
                  <a:ext cx="1096" cy="6"/>
                </a:xfrm>
                <a:prstGeom prst="rect">
                  <a:avLst/>
                </a:prstGeom>
                <a:solidFill>
                  <a:srgbClr val="4400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06" name="Rectangle 602"/>
                <p:cNvSpPr>
                  <a:spLocks/>
                </p:cNvSpPr>
                <p:nvPr/>
              </p:nvSpPr>
              <p:spPr bwMode="auto">
                <a:xfrm>
                  <a:off x="0" y="106"/>
                  <a:ext cx="1096" cy="4"/>
                </a:xfrm>
                <a:prstGeom prst="rect">
                  <a:avLst/>
                </a:prstGeom>
                <a:solidFill>
                  <a:srgbClr val="4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07" name="Rectangle 603"/>
                <p:cNvSpPr>
                  <a:spLocks/>
                </p:cNvSpPr>
                <p:nvPr/>
              </p:nvSpPr>
              <p:spPr bwMode="auto">
                <a:xfrm>
                  <a:off x="0" y="110"/>
                  <a:ext cx="1096" cy="6"/>
                </a:xfrm>
                <a:prstGeom prst="rect">
                  <a:avLst/>
                </a:prstGeom>
                <a:solidFill>
                  <a:srgbClr val="4A0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08" name="Rectangle 604"/>
                <p:cNvSpPr>
                  <a:spLocks/>
                </p:cNvSpPr>
                <p:nvPr/>
              </p:nvSpPr>
              <p:spPr bwMode="auto">
                <a:xfrm>
                  <a:off x="0" y="116"/>
                  <a:ext cx="1096" cy="7"/>
                </a:xfrm>
                <a:prstGeom prst="rect">
                  <a:avLst/>
                </a:prstGeom>
                <a:solidFill>
                  <a:srgbClr val="4D0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09" name="Rectangle 605"/>
                <p:cNvSpPr>
                  <a:spLocks/>
                </p:cNvSpPr>
                <p:nvPr/>
              </p:nvSpPr>
              <p:spPr bwMode="auto">
                <a:xfrm>
                  <a:off x="0" y="123"/>
                  <a:ext cx="1096" cy="6"/>
                </a:xfrm>
                <a:prstGeom prst="rect">
                  <a:avLst/>
                </a:prstGeom>
                <a:solidFill>
                  <a:srgbClr val="4F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10" name="Rectangle 606"/>
                <p:cNvSpPr>
                  <a:spLocks/>
                </p:cNvSpPr>
                <p:nvPr/>
              </p:nvSpPr>
              <p:spPr bwMode="auto">
                <a:xfrm>
                  <a:off x="0" y="129"/>
                  <a:ext cx="1096" cy="6"/>
                </a:xfrm>
                <a:prstGeom prst="rect">
                  <a:avLst/>
                </a:prstGeom>
                <a:solidFill>
                  <a:srgbClr val="5200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11" name="Rectangle 607"/>
                <p:cNvSpPr>
                  <a:spLocks/>
                </p:cNvSpPr>
                <p:nvPr/>
              </p:nvSpPr>
              <p:spPr bwMode="auto">
                <a:xfrm>
                  <a:off x="0" y="135"/>
                  <a:ext cx="1096" cy="6"/>
                </a:xfrm>
                <a:prstGeom prst="rect">
                  <a:avLst/>
                </a:prstGeom>
                <a:solidFill>
                  <a:srgbClr val="54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12" name="Rectangle 608"/>
                <p:cNvSpPr>
                  <a:spLocks/>
                </p:cNvSpPr>
                <p:nvPr/>
              </p:nvSpPr>
              <p:spPr bwMode="auto">
                <a:xfrm>
                  <a:off x="0" y="141"/>
                  <a:ext cx="1096" cy="5"/>
                </a:xfrm>
                <a:prstGeom prst="rect">
                  <a:avLst/>
                </a:prstGeom>
                <a:solidFill>
                  <a:srgbClr val="5700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13" name="Rectangle 609"/>
                <p:cNvSpPr>
                  <a:spLocks/>
                </p:cNvSpPr>
                <p:nvPr/>
              </p:nvSpPr>
              <p:spPr bwMode="auto">
                <a:xfrm>
                  <a:off x="0" y="146"/>
                  <a:ext cx="1096" cy="6"/>
                </a:xfrm>
                <a:prstGeom prst="rect">
                  <a:avLst/>
                </a:prstGeom>
                <a:solidFill>
                  <a:srgbClr val="5900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14" name="Rectangle 610"/>
                <p:cNvSpPr>
                  <a:spLocks/>
                </p:cNvSpPr>
                <p:nvPr/>
              </p:nvSpPr>
              <p:spPr bwMode="auto">
                <a:xfrm>
                  <a:off x="0" y="152"/>
                  <a:ext cx="1096" cy="6"/>
                </a:xfrm>
                <a:prstGeom prst="rect">
                  <a:avLst/>
                </a:prstGeom>
                <a:solidFill>
                  <a:srgbClr val="5B00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15" name="Rectangle 611"/>
                <p:cNvSpPr>
                  <a:spLocks/>
                </p:cNvSpPr>
                <p:nvPr/>
              </p:nvSpPr>
              <p:spPr bwMode="auto">
                <a:xfrm>
                  <a:off x="0" y="158"/>
                  <a:ext cx="1096" cy="6"/>
                </a:xfrm>
                <a:prstGeom prst="rect">
                  <a:avLst/>
                </a:prstGeom>
                <a:solidFill>
                  <a:srgbClr val="5D0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16" name="Rectangle 612"/>
                <p:cNvSpPr>
                  <a:spLocks/>
                </p:cNvSpPr>
                <p:nvPr/>
              </p:nvSpPr>
              <p:spPr bwMode="auto">
                <a:xfrm>
                  <a:off x="0" y="164"/>
                  <a:ext cx="1096" cy="5"/>
                </a:xfrm>
                <a:prstGeom prst="rect">
                  <a:avLst/>
                </a:prstGeom>
                <a:solidFill>
                  <a:srgbClr val="5F00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17" name="Rectangle 613"/>
                <p:cNvSpPr>
                  <a:spLocks/>
                </p:cNvSpPr>
                <p:nvPr/>
              </p:nvSpPr>
              <p:spPr bwMode="auto">
                <a:xfrm>
                  <a:off x="0" y="169"/>
                  <a:ext cx="1096" cy="6"/>
                </a:xfrm>
                <a:prstGeom prst="rect">
                  <a:avLst/>
                </a:prstGeom>
                <a:solidFill>
                  <a:srgbClr val="610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18" name="Rectangle 614"/>
                <p:cNvSpPr>
                  <a:spLocks/>
                </p:cNvSpPr>
                <p:nvPr/>
              </p:nvSpPr>
              <p:spPr bwMode="auto">
                <a:xfrm>
                  <a:off x="0" y="175"/>
                  <a:ext cx="1096" cy="6"/>
                </a:xfrm>
                <a:prstGeom prst="rect">
                  <a:avLst/>
                </a:prstGeom>
                <a:solidFill>
                  <a:srgbClr val="63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19" name="Rectangle 615"/>
                <p:cNvSpPr>
                  <a:spLocks/>
                </p:cNvSpPr>
                <p:nvPr/>
              </p:nvSpPr>
              <p:spPr bwMode="auto">
                <a:xfrm>
                  <a:off x="0" y="181"/>
                  <a:ext cx="1096" cy="6"/>
                </a:xfrm>
                <a:prstGeom prst="rect">
                  <a:avLst/>
                </a:prstGeom>
                <a:solidFill>
                  <a:srgbClr val="640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20" name="Rectangle 616"/>
                <p:cNvSpPr>
                  <a:spLocks/>
                </p:cNvSpPr>
                <p:nvPr/>
              </p:nvSpPr>
              <p:spPr bwMode="auto">
                <a:xfrm>
                  <a:off x="0" y="187"/>
                  <a:ext cx="1096" cy="5"/>
                </a:xfrm>
                <a:prstGeom prst="rect">
                  <a:avLst/>
                </a:prstGeom>
                <a:solidFill>
                  <a:srgbClr val="66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21" name="Rectangle 617"/>
                <p:cNvSpPr>
                  <a:spLocks/>
                </p:cNvSpPr>
                <p:nvPr/>
              </p:nvSpPr>
              <p:spPr bwMode="auto">
                <a:xfrm>
                  <a:off x="0" y="192"/>
                  <a:ext cx="1096" cy="6"/>
                </a:xfrm>
                <a:prstGeom prst="rect">
                  <a:avLst/>
                </a:prstGeom>
                <a:solidFill>
                  <a:srgbClr val="67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22" name="Rectangle 618"/>
                <p:cNvSpPr>
                  <a:spLocks/>
                </p:cNvSpPr>
                <p:nvPr/>
              </p:nvSpPr>
              <p:spPr bwMode="auto">
                <a:xfrm>
                  <a:off x="0" y="198"/>
                  <a:ext cx="1096" cy="6"/>
                </a:xfrm>
                <a:prstGeom prst="rect">
                  <a:avLst/>
                </a:prstGeom>
                <a:solidFill>
                  <a:srgbClr val="680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23" name="Rectangle 619"/>
                <p:cNvSpPr>
                  <a:spLocks/>
                </p:cNvSpPr>
                <p:nvPr/>
              </p:nvSpPr>
              <p:spPr bwMode="auto">
                <a:xfrm>
                  <a:off x="0" y="204"/>
                  <a:ext cx="1096" cy="6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24" name="Rectangle 620"/>
                <p:cNvSpPr>
                  <a:spLocks/>
                </p:cNvSpPr>
                <p:nvPr/>
              </p:nvSpPr>
              <p:spPr bwMode="auto">
                <a:xfrm>
                  <a:off x="0" y="210"/>
                  <a:ext cx="1096" cy="6"/>
                </a:xfrm>
                <a:prstGeom prst="rect">
                  <a:avLst/>
                </a:prstGeom>
                <a:solidFill>
                  <a:srgbClr val="6A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25" name="Rectangle 621"/>
                <p:cNvSpPr>
                  <a:spLocks/>
                </p:cNvSpPr>
                <p:nvPr/>
              </p:nvSpPr>
              <p:spPr bwMode="auto">
                <a:xfrm>
                  <a:off x="0" y="216"/>
                  <a:ext cx="1096" cy="7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26" name="Rectangle 622"/>
                <p:cNvSpPr>
                  <a:spLocks/>
                </p:cNvSpPr>
                <p:nvPr/>
              </p:nvSpPr>
              <p:spPr bwMode="auto">
                <a:xfrm>
                  <a:off x="0" y="223"/>
                  <a:ext cx="1096" cy="6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27" name="Rectangle 623"/>
                <p:cNvSpPr>
                  <a:spLocks/>
                </p:cNvSpPr>
                <p:nvPr/>
              </p:nvSpPr>
              <p:spPr bwMode="auto">
                <a:xfrm>
                  <a:off x="0" y="229"/>
                  <a:ext cx="1096" cy="6"/>
                </a:xfrm>
                <a:prstGeom prst="rect">
                  <a:avLst/>
                </a:prstGeom>
                <a:solidFill>
                  <a:srgbClr val="6C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28" name="Rectangle 624"/>
                <p:cNvSpPr>
                  <a:spLocks/>
                </p:cNvSpPr>
                <p:nvPr/>
              </p:nvSpPr>
              <p:spPr bwMode="auto">
                <a:xfrm>
                  <a:off x="0" y="235"/>
                  <a:ext cx="1096" cy="4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29" name="Rectangle 625"/>
                <p:cNvSpPr>
                  <a:spLocks/>
                </p:cNvSpPr>
                <p:nvPr/>
              </p:nvSpPr>
              <p:spPr bwMode="auto">
                <a:xfrm>
                  <a:off x="0" y="239"/>
                  <a:ext cx="1096" cy="5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30" name="Rectangle 626"/>
                <p:cNvSpPr>
                  <a:spLocks/>
                </p:cNvSpPr>
                <p:nvPr/>
              </p:nvSpPr>
              <p:spPr bwMode="auto">
                <a:xfrm>
                  <a:off x="0" y="244"/>
                  <a:ext cx="1096" cy="8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31" name="Rectangle 627"/>
                <p:cNvSpPr>
                  <a:spLocks/>
                </p:cNvSpPr>
                <p:nvPr/>
              </p:nvSpPr>
              <p:spPr bwMode="auto">
                <a:xfrm>
                  <a:off x="0" y="252"/>
                  <a:ext cx="1096" cy="6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32" name="Rectangle 628"/>
                <p:cNvSpPr>
                  <a:spLocks/>
                </p:cNvSpPr>
                <p:nvPr/>
              </p:nvSpPr>
              <p:spPr bwMode="auto">
                <a:xfrm>
                  <a:off x="0" y="258"/>
                  <a:ext cx="1096" cy="6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33" name="Rectangle 629"/>
                <p:cNvSpPr>
                  <a:spLocks/>
                </p:cNvSpPr>
                <p:nvPr/>
              </p:nvSpPr>
              <p:spPr bwMode="auto">
                <a:xfrm>
                  <a:off x="0" y="264"/>
                  <a:ext cx="1096" cy="5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34" name="Rectangle 630"/>
                <p:cNvSpPr>
                  <a:spLocks/>
                </p:cNvSpPr>
                <p:nvPr/>
              </p:nvSpPr>
              <p:spPr bwMode="auto">
                <a:xfrm>
                  <a:off x="0" y="269"/>
                  <a:ext cx="1096" cy="6"/>
                </a:xfrm>
                <a:prstGeom prst="rect">
                  <a:avLst/>
                </a:prstGeom>
                <a:solidFill>
                  <a:srgbClr val="6D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35" name="Rectangle 631"/>
                <p:cNvSpPr>
                  <a:spLocks/>
                </p:cNvSpPr>
                <p:nvPr/>
              </p:nvSpPr>
              <p:spPr bwMode="auto">
                <a:xfrm>
                  <a:off x="0" y="275"/>
                  <a:ext cx="1096" cy="6"/>
                </a:xfrm>
                <a:prstGeom prst="rect">
                  <a:avLst/>
                </a:prstGeom>
                <a:solidFill>
                  <a:srgbClr val="6C0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36" name="Rectangle 632"/>
                <p:cNvSpPr>
                  <a:spLocks/>
                </p:cNvSpPr>
                <p:nvPr/>
              </p:nvSpPr>
              <p:spPr bwMode="auto">
                <a:xfrm>
                  <a:off x="0" y="281"/>
                  <a:ext cx="1096" cy="6"/>
                </a:xfrm>
                <a:prstGeom prst="rect">
                  <a:avLst/>
                </a:prstGeom>
                <a:solidFill>
                  <a:srgbClr val="6C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37" name="Rectangle 633"/>
                <p:cNvSpPr>
                  <a:spLocks/>
                </p:cNvSpPr>
                <p:nvPr/>
              </p:nvSpPr>
              <p:spPr bwMode="auto">
                <a:xfrm>
                  <a:off x="0" y="287"/>
                  <a:ext cx="1096" cy="5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38" name="Rectangle 634"/>
                <p:cNvSpPr>
                  <a:spLocks/>
                </p:cNvSpPr>
                <p:nvPr/>
              </p:nvSpPr>
              <p:spPr bwMode="auto">
                <a:xfrm>
                  <a:off x="0" y="292"/>
                  <a:ext cx="1096" cy="6"/>
                </a:xfrm>
                <a:prstGeom prst="rect">
                  <a:avLst/>
                </a:prstGeom>
                <a:solidFill>
                  <a:srgbClr val="6B0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39" name="Rectangle 635"/>
                <p:cNvSpPr>
                  <a:spLocks/>
                </p:cNvSpPr>
                <p:nvPr/>
              </p:nvSpPr>
              <p:spPr bwMode="auto">
                <a:xfrm>
                  <a:off x="0" y="298"/>
                  <a:ext cx="1096" cy="6"/>
                </a:xfrm>
                <a:prstGeom prst="rect">
                  <a:avLst/>
                </a:prstGeom>
                <a:solidFill>
                  <a:srgbClr val="6A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40" name="Rectangle 636"/>
                <p:cNvSpPr>
                  <a:spLocks/>
                </p:cNvSpPr>
                <p:nvPr/>
              </p:nvSpPr>
              <p:spPr bwMode="auto">
                <a:xfrm>
                  <a:off x="0" y="304"/>
                  <a:ext cx="1096" cy="6"/>
                </a:xfrm>
                <a:prstGeom prst="rect">
                  <a:avLst/>
                </a:prstGeom>
                <a:solidFill>
                  <a:srgbClr val="69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41" name="Rectangle 637"/>
                <p:cNvSpPr>
                  <a:spLocks/>
                </p:cNvSpPr>
                <p:nvPr/>
              </p:nvSpPr>
              <p:spPr bwMode="auto">
                <a:xfrm>
                  <a:off x="0" y="310"/>
                  <a:ext cx="1096" cy="5"/>
                </a:xfrm>
                <a:prstGeom prst="rect">
                  <a:avLst/>
                </a:prstGeom>
                <a:solidFill>
                  <a:srgbClr val="680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42" name="Rectangle 638"/>
                <p:cNvSpPr>
                  <a:spLocks/>
                </p:cNvSpPr>
                <p:nvPr/>
              </p:nvSpPr>
              <p:spPr bwMode="auto">
                <a:xfrm>
                  <a:off x="0" y="315"/>
                  <a:ext cx="1096" cy="6"/>
                </a:xfrm>
                <a:prstGeom prst="rect">
                  <a:avLst/>
                </a:prstGeom>
                <a:solidFill>
                  <a:srgbClr val="67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43" name="Rectangle 639"/>
                <p:cNvSpPr>
                  <a:spLocks/>
                </p:cNvSpPr>
                <p:nvPr/>
              </p:nvSpPr>
              <p:spPr bwMode="auto">
                <a:xfrm>
                  <a:off x="0" y="321"/>
                  <a:ext cx="1096" cy="6"/>
                </a:xfrm>
                <a:prstGeom prst="rect">
                  <a:avLst/>
                </a:prstGeom>
                <a:solidFill>
                  <a:srgbClr val="660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44" name="Rectangle 640"/>
                <p:cNvSpPr>
                  <a:spLocks/>
                </p:cNvSpPr>
                <p:nvPr/>
              </p:nvSpPr>
              <p:spPr bwMode="auto">
                <a:xfrm>
                  <a:off x="0" y="327"/>
                  <a:ext cx="1096" cy="6"/>
                </a:xfrm>
                <a:prstGeom prst="rect">
                  <a:avLst/>
                </a:prstGeom>
                <a:solidFill>
                  <a:srgbClr val="640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45" name="Rectangle 641"/>
                <p:cNvSpPr>
                  <a:spLocks/>
                </p:cNvSpPr>
                <p:nvPr/>
              </p:nvSpPr>
              <p:spPr bwMode="auto">
                <a:xfrm>
                  <a:off x="0" y="333"/>
                  <a:ext cx="1096" cy="5"/>
                </a:xfrm>
                <a:prstGeom prst="rect">
                  <a:avLst/>
                </a:prstGeom>
                <a:solidFill>
                  <a:srgbClr val="63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46" name="Rectangle 642"/>
                <p:cNvSpPr>
                  <a:spLocks/>
                </p:cNvSpPr>
                <p:nvPr/>
              </p:nvSpPr>
              <p:spPr bwMode="auto">
                <a:xfrm>
                  <a:off x="0" y="338"/>
                  <a:ext cx="1096" cy="8"/>
                </a:xfrm>
                <a:prstGeom prst="rect">
                  <a:avLst/>
                </a:prstGeom>
                <a:solidFill>
                  <a:srgbClr val="610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47" name="Rectangle 643"/>
                <p:cNvSpPr>
                  <a:spLocks/>
                </p:cNvSpPr>
                <p:nvPr/>
              </p:nvSpPr>
              <p:spPr bwMode="auto">
                <a:xfrm>
                  <a:off x="0" y="346"/>
                  <a:ext cx="1096" cy="6"/>
                </a:xfrm>
                <a:prstGeom prst="rect">
                  <a:avLst/>
                </a:prstGeom>
                <a:solidFill>
                  <a:srgbClr val="5F00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48" name="Rectangle 644"/>
                <p:cNvSpPr>
                  <a:spLocks/>
                </p:cNvSpPr>
                <p:nvPr/>
              </p:nvSpPr>
              <p:spPr bwMode="auto">
                <a:xfrm>
                  <a:off x="0" y="352"/>
                  <a:ext cx="1096" cy="6"/>
                </a:xfrm>
                <a:prstGeom prst="rect">
                  <a:avLst/>
                </a:prstGeom>
                <a:solidFill>
                  <a:srgbClr val="5D0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49" name="Rectangle 645"/>
                <p:cNvSpPr>
                  <a:spLocks/>
                </p:cNvSpPr>
                <p:nvPr/>
              </p:nvSpPr>
              <p:spPr bwMode="auto">
                <a:xfrm>
                  <a:off x="0" y="358"/>
                  <a:ext cx="1096" cy="5"/>
                </a:xfrm>
                <a:prstGeom prst="rect">
                  <a:avLst/>
                </a:prstGeom>
                <a:solidFill>
                  <a:srgbClr val="5B00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50" name="Rectangle 646"/>
                <p:cNvSpPr>
                  <a:spLocks/>
                </p:cNvSpPr>
                <p:nvPr/>
              </p:nvSpPr>
              <p:spPr bwMode="auto">
                <a:xfrm>
                  <a:off x="0" y="363"/>
                  <a:ext cx="1096" cy="4"/>
                </a:xfrm>
                <a:prstGeom prst="rect">
                  <a:avLst/>
                </a:prstGeom>
                <a:solidFill>
                  <a:srgbClr val="5900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51" name="Rectangle 647"/>
                <p:cNvSpPr>
                  <a:spLocks/>
                </p:cNvSpPr>
                <p:nvPr/>
              </p:nvSpPr>
              <p:spPr bwMode="auto">
                <a:xfrm>
                  <a:off x="0" y="367"/>
                  <a:ext cx="1096" cy="8"/>
                </a:xfrm>
                <a:prstGeom prst="rect">
                  <a:avLst/>
                </a:prstGeom>
                <a:solidFill>
                  <a:srgbClr val="5700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52" name="Rectangle 648"/>
                <p:cNvSpPr>
                  <a:spLocks/>
                </p:cNvSpPr>
                <p:nvPr/>
              </p:nvSpPr>
              <p:spPr bwMode="auto">
                <a:xfrm>
                  <a:off x="0" y="375"/>
                  <a:ext cx="1096" cy="6"/>
                </a:xfrm>
                <a:prstGeom prst="rect">
                  <a:avLst/>
                </a:prstGeom>
                <a:solidFill>
                  <a:srgbClr val="54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53" name="Rectangle 649"/>
                <p:cNvSpPr>
                  <a:spLocks/>
                </p:cNvSpPr>
                <p:nvPr/>
              </p:nvSpPr>
              <p:spPr bwMode="auto">
                <a:xfrm>
                  <a:off x="0" y="381"/>
                  <a:ext cx="1096" cy="5"/>
                </a:xfrm>
                <a:prstGeom prst="rect">
                  <a:avLst/>
                </a:prstGeom>
                <a:solidFill>
                  <a:srgbClr val="5200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54" name="Rectangle 650"/>
                <p:cNvSpPr>
                  <a:spLocks/>
                </p:cNvSpPr>
                <p:nvPr/>
              </p:nvSpPr>
              <p:spPr bwMode="auto">
                <a:xfrm>
                  <a:off x="0" y="386"/>
                  <a:ext cx="1096" cy="6"/>
                </a:xfrm>
                <a:prstGeom prst="rect">
                  <a:avLst/>
                </a:prstGeom>
                <a:solidFill>
                  <a:srgbClr val="4F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55" name="Rectangle 651"/>
                <p:cNvSpPr>
                  <a:spLocks/>
                </p:cNvSpPr>
                <p:nvPr/>
              </p:nvSpPr>
              <p:spPr bwMode="auto">
                <a:xfrm>
                  <a:off x="0" y="392"/>
                  <a:ext cx="1096" cy="6"/>
                </a:xfrm>
                <a:prstGeom prst="rect">
                  <a:avLst/>
                </a:prstGeom>
                <a:solidFill>
                  <a:srgbClr val="4D0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56" name="Rectangle 652"/>
                <p:cNvSpPr>
                  <a:spLocks/>
                </p:cNvSpPr>
                <p:nvPr/>
              </p:nvSpPr>
              <p:spPr bwMode="auto">
                <a:xfrm>
                  <a:off x="0" y="398"/>
                  <a:ext cx="1096" cy="6"/>
                </a:xfrm>
                <a:prstGeom prst="rect">
                  <a:avLst/>
                </a:prstGeom>
                <a:solidFill>
                  <a:srgbClr val="4A0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57" name="Rectangle 653"/>
                <p:cNvSpPr>
                  <a:spLocks/>
                </p:cNvSpPr>
                <p:nvPr/>
              </p:nvSpPr>
              <p:spPr bwMode="auto">
                <a:xfrm>
                  <a:off x="0" y="404"/>
                  <a:ext cx="1096" cy="5"/>
                </a:xfrm>
                <a:prstGeom prst="rect">
                  <a:avLst/>
                </a:prstGeom>
                <a:solidFill>
                  <a:srgbClr val="4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58" name="Rectangle 654"/>
                <p:cNvSpPr>
                  <a:spLocks/>
                </p:cNvSpPr>
                <p:nvPr/>
              </p:nvSpPr>
              <p:spPr bwMode="auto">
                <a:xfrm>
                  <a:off x="0" y="409"/>
                  <a:ext cx="1096" cy="6"/>
                </a:xfrm>
                <a:prstGeom prst="rect">
                  <a:avLst/>
                </a:prstGeom>
                <a:solidFill>
                  <a:srgbClr val="4400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59" name="Rectangle 655"/>
                <p:cNvSpPr>
                  <a:spLocks/>
                </p:cNvSpPr>
                <p:nvPr/>
              </p:nvSpPr>
              <p:spPr bwMode="auto">
                <a:xfrm>
                  <a:off x="0" y="415"/>
                  <a:ext cx="1096" cy="6"/>
                </a:xfrm>
                <a:prstGeom prst="rect">
                  <a:avLst/>
                </a:prstGeom>
                <a:solidFill>
                  <a:srgbClr val="4200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60" name="Rectangle 656"/>
                <p:cNvSpPr>
                  <a:spLocks/>
                </p:cNvSpPr>
                <p:nvPr/>
              </p:nvSpPr>
              <p:spPr bwMode="auto">
                <a:xfrm>
                  <a:off x="0" y="421"/>
                  <a:ext cx="1096" cy="6"/>
                </a:xfrm>
                <a:prstGeom prst="rect">
                  <a:avLst/>
                </a:prstGeom>
                <a:solidFill>
                  <a:srgbClr val="3F00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61" name="Rectangle 657"/>
                <p:cNvSpPr>
                  <a:spLocks/>
                </p:cNvSpPr>
                <p:nvPr/>
              </p:nvSpPr>
              <p:spPr bwMode="auto">
                <a:xfrm>
                  <a:off x="0" y="427"/>
                  <a:ext cx="1096" cy="5"/>
                </a:xfrm>
                <a:prstGeom prst="rect">
                  <a:avLst/>
                </a:prstGeom>
                <a:solidFill>
                  <a:srgbClr val="3C0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62" name="Rectangle 658"/>
                <p:cNvSpPr>
                  <a:spLocks/>
                </p:cNvSpPr>
                <p:nvPr/>
              </p:nvSpPr>
              <p:spPr bwMode="auto">
                <a:xfrm>
                  <a:off x="0" y="432"/>
                  <a:ext cx="1096" cy="6"/>
                </a:xfrm>
                <a:prstGeom prst="rect">
                  <a:avLst/>
                </a:prstGeom>
                <a:solidFill>
                  <a:srgbClr val="390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63" name="Rectangle 659"/>
                <p:cNvSpPr>
                  <a:spLocks/>
                </p:cNvSpPr>
                <p:nvPr/>
              </p:nvSpPr>
              <p:spPr bwMode="auto">
                <a:xfrm>
                  <a:off x="0" y="438"/>
                  <a:ext cx="1096" cy="8"/>
                </a:xfrm>
                <a:prstGeom prst="rect">
                  <a:avLst/>
                </a:prstGeom>
                <a:solidFill>
                  <a:srgbClr val="36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64" name="Rectangle 660"/>
                <p:cNvSpPr>
                  <a:spLocks/>
                </p:cNvSpPr>
                <p:nvPr/>
              </p:nvSpPr>
              <p:spPr bwMode="auto">
                <a:xfrm>
                  <a:off x="0" y="446"/>
                  <a:ext cx="1096" cy="4"/>
                </a:xfrm>
                <a:prstGeom prst="rect">
                  <a:avLst/>
                </a:prstGeom>
                <a:solidFill>
                  <a:srgbClr val="330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65" name="Rectangle 661"/>
                <p:cNvSpPr>
                  <a:spLocks/>
                </p:cNvSpPr>
                <p:nvPr/>
              </p:nvSpPr>
              <p:spPr bwMode="auto">
                <a:xfrm>
                  <a:off x="0" y="450"/>
                  <a:ext cx="1096" cy="6"/>
                </a:xfrm>
                <a:prstGeom prst="rect">
                  <a:avLst/>
                </a:prstGeom>
                <a:solidFill>
                  <a:srgbClr val="3100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66" name="Rectangle 662"/>
                <p:cNvSpPr>
                  <a:spLocks/>
                </p:cNvSpPr>
                <p:nvPr/>
              </p:nvSpPr>
              <p:spPr bwMode="auto">
                <a:xfrm>
                  <a:off x="0" y="456"/>
                  <a:ext cx="1096" cy="5"/>
                </a:xfrm>
                <a:prstGeom prst="rect">
                  <a:avLst/>
                </a:prstGeom>
                <a:solidFill>
                  <a:srgbClr val="2F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67" name="Rectangle 663"/>
                <p:cNvSpPr>
                  <a:spLocks/>
                </p:cNvSpPr>
                <p:nvPr/>
              </p:nvSpPr>
              <p:spPr bwMode="auto">
                <a:xfrm>
                  <a:off x="0" y="461"/>
                  <a:ext cx="1096" cy="6"/>
                </a:xfrm>
                <a:prstGeom prst="rect">
                  <a:avLst/>
                </a:prstGeom>
                <a:solidFill>
                  <a:srgbClr val="2D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68" name="Rectangle 664"/>
                <p:cNvSpPr>
                  <a:spLocks/>
                </p:cNvSpPr>
                <p:nvPr/>
              </p:nvSpPr>
              <p:spPr bwMode="auto">
                <a:xfrm>
                  <a:off x="0" y="467"/>
                  <a:ext cx="1096" cy="8"/>
                </a:xfrm>
                <a:prstGeom prst="rect">
                  <a:avLst/>
                </a:prstGeom>
                <a:solidFill>
                  <a:srgbClr val="2A00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69" name="Rectangle 665"/>
                <p:cNvSpPr>
                  <a:spLocks/>
                </p:cNvSpPr>
                <p:nvPr/>
              </p:nvSpPr>
              <p:spPr bwMode="auto">
                <a:xfrm>
                  <a:off x="0" y="475"/>
                  <a:ext cx="1096" cy="5"/>
                </a:xfrm>
                <a:prstGeom prst="rect">
                  <a:avLst/>
                </a:prstGeom>
                <a:solidFill>
                  <a:srgbClr val="28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70" name="Rectangle 666"/>
                <p:cNvSpPr>
                  <a:spLocks/>
                </p:cNvSpPr>
                <p:nvPr/>
              </p:nvSpPr>
              <p:spPr bwMode="auto">
                <a:xfrm>
                  <a:off x="0" y="480"/>
                  <a:ext cx="1096" cy="6"/>
                </a:xfrm>
                <a:prstGeom prst="rect">
                  <a:avLst/>
                </a:prstGeom>
                <a:solidFill>
                  <a:srgbClr val="260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71" name="Rectangle 667"/>
                <p:cNvSpPr>
                  <a:spLocks/>
                </p:cNvSpPr>
                <p:nvPr/>
              </p:nvSpPr>
              <p:spPr bwMode="auto">
                <a:xfrm>
                  <a:off x="0" y="486"/>
                  <a:ext cx="1096" cy="6"/>
                </a:xfrm>
                <a:prstGeom prst="rect">
                  <a:avLst/>
                </a:prstGeom>
                <a:solidFill>
                  <a:srgbClr val="2500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72" name="Rectangle 668"/>
                <p:cNvSpPr>
                  <a:spLocks/>
                </p:cNvSpPr>
                <p:nvPr/>
              </p:nvSpPr>
              <p:spPr bwMode="auto">
                <a:xfrm>
                  <a:off x="0" y="492"/>
                  <a:ext cx="1096" cy="6"/>
                </a:xfrm>
                <a:prstGeom prst="rect">
                  <a:avLst/>
                </a:prstGeom>
                <a:solidFill>
                  <a:srgbClr val="230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73" name="Rectangle 669"/>
                <p:cNvSpPr>
                  <a:spLocks/>
                </p:cNvSpPr>
                <p:nvPr/>
              </p:nvSpPr>
              <p:spPr bwMode="auto">
                <a:xfrm>
                  <a:off x="0" y="498"/>
                  <a:ext cx="1096" cy="6"/>
                </a:xfrm>
                <a:prstGeom prst="rect">
                  <a:avLst/>
                </a:prstGeom>
                <a:solidFill>
                  <a:srgbClr val="2200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74" name="Rectangle 670"/>
                <p:cNvSpPr>
                  <a:spLocks/>
                </p:cNvSpPr>
                <p:nvPr/>
              </p:nvSpPr>
              <p:spPr bwMode="auto">
                <a:xfrm>
                  <a:off x="0" y="504"/>
                  <a:ext cx="1096" cy="5"/>
                </a:xfrm>
                <a:prstGeom prst="rect">
                  <a:avLst/>
                </a:prstGeom>
                <a:solidFill>
                  <a:srgbClr val="21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675" name="Rectangle 671"/>
                <p:cNvSpPr>
                  <a:spLocks/>
                </p:cNvSpPr>
                <p:nvPr/>
              </p:nvSpPr>
              <p:spPr bwMode="auto">
                <a:xfrm>
                  <a:off x="0" y="509"/>
                  <a:ext cx="1096" cy="6"/>
                </a:xfrm>
                <a:prstGeom prst="rect">
                  <a:avLst/>
                </a:prstGeom>
                <a:solidFill>
                  <a:srgbClr val="2000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endParaRPr lang="en-US" sz="700"/>
                </a:p>
              </p:txBody>
            </p:sp>
          </p:grpSp>
        </p:grpSp>
        <p:sp>
          <p:nvSpPr>
            <p:cNvPr id="677" name="Rectangle 675"/>
            <p:cNvSpPr>
              <a:spLocks/>
            </p:cNvSpPr>
            <p:nvPr/>
          </p:nvSpPr>
          <p:spPr bwMode="auto">
            <a:xfrm>
              <a:off x="6019255" y="3395069"/>
              <a:ext cx="71840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u="sng" dirty="0">
                  <a:solidFill>
                    <a:srgbClr val="FAFD00"/>
                  </a:solidFill>
                  <a:ea typeface="ＭＳ Ｐゴシック" charset="0"/>
                  <a:cs typeface="Times" charset="0"/>
                </a:rPr>
                <a:t>Cardiology</a:t>
              </a:r>
            </a:p>
          </p:txBody>
        </p:sp>
        <p:sp>
          <p:nvSpPr>
            <p:cNvPr id="678" name="Rectangle 676"/>
            <p:cNvSpPr>
              <a:spLocks/>
            </p:cNvSpPr>
            <p:nvPr/>
          </p:nvSpPr>
          <p:spPr bwMode="auto">
            <a:xfrm>
              <a:off x="6098189" y="3565092"/>
              <a:ext cx="2308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Jay</a:t>
              </a:r>
            </a:p>
          </p:txBody>
        </p:sp>
        <p:sp>
          <p:nvSpPr>
            <p:cNvPr id="679" name="Rectangle 677"/>
            <p:cNvSpPr>
              <a:spLocks/>
            </p:cNvSpPr>
            <p:nvPr/>
          </p:nvSpPr>
          <p:spPr bwMode="auto">
            <a:xfrm>
              <a:off x="6321486" y="3565092"/>
              <a:ext cx="43601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 </a:t>
              </a:r>
              <a:r>
                <a:rPr lang="en-US" sz="1000" b="1" dirty="0" err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Yadev</a:t>
              </a:r>
              <a:endParaRPr lang="en-US" sz="1000" b="1" dirty="0">
                <a:solidFill>
                  <a:srgbClr val="FFFFFF"/>
                </a:solidFill>
                <a:ea typeface="ＭＳ Ｐゴシック" charset="0"/>
                <a:cs typeface="Times" charset="0"/>
              </a:endParaRPr>
            </a:p>
          </p:txBody>
        </p:sp>
        <p:sp>
          <p:nvSpPr>
            <p:cNvPr id="680" name="Rectangle 678"/>
            <p:cNvSpPr>
              <a:spLocks/>
            </p:cNvSpPr>
            <p:nvPr/>
          </p:nvSpPr>
          <p:spPr bwMode="auto">
            <a:xfrm>
              <a:off x="5610929" y="5043846"/>
              <a:ext cx="7577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FFFFFF"/>
                  </a:solidFill>
                  <a:ea typeface="ＭＳ Ｐゴシック" charset="0"/>
                  <a:cs typeface="Times" charset="0"/>
                </a:rPr>
                <a:t>Henry Woo</a:t>
              </a:r>
            </a:p>
          </p:txBody>
        </p:sp>
      </p:grpSp>
      <p:pic>
        <p:nvPicPr>
          <p:cNvPr id="681" name="Picture 679"/>
          <p:cNvPicPr>
            <a:picLocks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6096000"/>
            <a:ext cx="158750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>
                    <a:alpha val="75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6" name="Group 795"/>
          <p:cNvGrpSpPr/>
          <p:nvPr/>
        </p:nvGrpSpPr>
        <p:grpSpPr>
          <a:xfrm>
            <a:off x="4953000" y="1600200"/>
            <a:ext cx="4114800" cy="4114800"/>
            <a:chOff x="652463" y="0"/>
            <a:chExt cx="7789862" cy="7753350"/>
          </a:xfrm>
        </p:grpSpPr>
        <p:grpSp>
          <p:nvGrpSpPr>
            <p:cNvPr id="797" name="Group 796"/>
            <p:cNvGrpSpPr>
              <a:grpSpLocks/>
            </p:cNvGrpSpPr>
            <p:nvPr/>
          </p:nvGrpSpPr>
          <p:grpSpPr bwMode="auto">
            <a:xfrm>
              <a:off x="652463" y="0"/>
              <a:ext cx="7789862" cy="7753350"/>
              <a:chOff x="0" y="0"/>
              <a:chExt cx="4907" cy="4884"/>
            </a:xfrm>
          </p:grpSpPr>
          <p:sp>
            <p:nvSpPr>
              <p:cNvPr id="834" name="Rectangle 833"/>
              <p:cNvSpPr>
                <a:spLocks/>
              </p:cNvSpPr>
              <p:nvPr/>
            </p:nvSpPr>
            <p:spPr bwMode="auto">
              <a:xfrm>
                <a:off x="0" y="0"/>
                <a:ext cx="4907" cy="488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pic>
            <p:nvPicPr>
              <p:cNvPr id="835" name="Picture 83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" y="225"/>
                <a:ext cx="4541" cy="4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98" name="Group 797"/>
            <p:cNvGrpSpPr>
              <a:grpSpLocks/>
            </p:cNvGrpSpPr>
            <p:nvPr/>
          </p:nvGrpSpPr>
          <p:grpSpPr bwMode="auto">
            <a:xfrm>
              <a:off x="1634708" y="668337"/>
              <a:ext cx="5753517" cy="3479802"/>
              <a:chOff x="-752" y="-865"/>
              <a:chExt cx="3623" cy="2192"/>
            </a:xfrm>
          </p:grpSpPr>
          <p:sp>
            <p:nvSpPr>
              <p:cNvPr id="826" name="Oval 825"/>
              <p:cNvSpPr>
                <a:spLocks/>
              </p:cNvSpPr>
              <p:nvPr/>
            </p:nvSpPr>
            <p:spPr bwMode="auto">
              <a:xfrm>
                <a:off x="1528" y="541"/>
                <a:ext cx="432" cy="433"/>
              </a:xfrm>
              <a:prstGeom prst="ellips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27" name="Oval 826"/>
              <p:cNvSpPr>
                <a:spLocks/>
              </p:cNvSpPr>
              <p:nvPr/>
            </p:nvSpPr>
            <p:spPr bwMode="auto">
              <a:xfrm>
                <a:off x="155" y="997"/>
                <a:ext cx="337" cy="330"/>
              </a:xfrm>
              <a:prstGeom prst="ellips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28" name="Oval 827"/>
              <p:cNvSpPr>
                <a:spLocks/>
              </p:cNvSpPr>
              <p:nvPr/>
            </p:nvSpPr>
            <p:spPr bwMode="auto">
              <a:xfrm>
                <a:off x="2534" y="271"/>
                <a:ext cx="337" cy="330"/>
              </a:xfrm>
              <a:prstGeom prst="ellips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29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1968" y="497"/>
                <a:ext cx="565" cy="162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30" name="Line 22"/>
              <p:cNvSpPr>
                <a:spLocks noChangeShapeType="1"/>
              </p:cNvSpPr>
              <p:nvPr/>
            </p:nvSpPr>
            <p:spPr bwMode="auto">
              <a:xfrm flipH="1">
                <a:off x="492" y="842"/>
                <a:ext cx="1028" cy="265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31" name="Rectangle 830"/>
              <p:cNvSpPr>
                <a:spLocks/>
              </p:cNvSpPr>
              <p:nvPr/>
            </p:nvSpPr>
            <p:spPr bwMode="auto">
              <a:xfrm>
                <a:off x="-340" y="252"/>
                <a:ext cx="946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 algn="ctr"/>
                <a:r>
                  <a:rPr lang="en-US" sz="1200" b="1" kern="1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Lakewood</a:t>
                </a:r>
              </a:p>
              <a:p>
                <a:pPr marL="39688" algn="ctr"/>
                <a:r>
                  <a:rPr lang="en-US" sz="1200" b="1" kern="1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Hospital</a:t>
                </a:r>
              </a:p>
            </p:txBody>
          </p:sp>
          <p:sp>
            <p:nvSpPr>
              <p:cNvPr id="832" name="Rectangle 831"/>
              <p:cNvSpPr>
                <a:spLocks/>
              </p:cNvSpPr>
              <p:nvPr/>
            </p:nvSpPr>
            <p:spPr bwMode="auto">
              <a:xfrm>
                <a:off x="1627" y="-20"/>
                <a:ext cx="773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 algn="ctr"/>
                <a:r>
                  <a:rPr lang="en-US" sz="1200" b="1" kern="1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Hillcrest</a:t>
                </a:r>
              </a:p>
              <a:p>
                <a:pPr marL="39688" algn="ctr"/>
                <a:r>
                  <a:rPr lang="en-US" sz="1200" b="1" kern="1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Hospital</a:t>
                </a:r>
              </a:p>
            </p:txBody>
          </p:sp>
          <p:sp>
            <p:nvSpPr>
              <p:cNvPr id="833" name="Rectangle 832"/>
              <p:cNvSpPr>
                <a:spLocks/>
              </p:cNvSpPr>
              <p:nvPr/>
            </p:nvSpPr>
            <p:spPr bwMode="auto">
              <a:xfrm>
                <a:off x="-752" y="-865"/>
                <a:ext cx="1989" cy="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0" tIns="0" rIns="40639" bIns="0">
                <a:spAutoFit/>
              </a:bodyPr>
              <a:lstStyle/>
              <a:p>
                <a:pPr marL="39688" algn="ctr"/>
                <a:r>
                  <a:rPr lang="en-US" sz="1400" b="1" kern="1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REGIONAL STROKE CARE ALGORITHM</a:t>
                </a:r>
                <a:endParaRPr lang="en-US" sz="1400" b="1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endParaRPr>
              </a:p>
            </p:txBody>
          </p:sp>
        </p:grpSp>
        <p:grpSp>
          <p:nvGrpSpPr>
            <p:cNvPr id="799" name="Group 798"/>
            <p:cNvGrpSpPr/>
            <p:nvPr/>
          </p:nvGrpSpPr>
          <p:grpSpPr>
            <a:xfrm>
              <a:off x="3036888" y="1149350"/>
              <a:ext cx="4533900" cy="5335588"/>
              <a:chOff x="3036888" y="1149350"/>
              <a:chExt cx="4533900" cy="5335588"/>
            </a:xfrm>
          </p:grpSpPr>
          <p:sp>
            <p:nvSpPr>
              <p:cNvPr id="800" name="AutoShape 4"/>
              <p:cNvSpPr>
                <a:spLocks/>
              </p:cNvSpPr>
              <p:nvPr/>
            </p:nvSpPr>
            <p:spPr bwMode="auto">
              <a:xfrm>
                <a:off x="3159125" y="3740150"/>
                <a:ext cx="377825" cy="301625"/>
              </a:xfrm>
              <a:prstGeom prst="star5">
                <a:avLst/>
              </a:prstGeom>
              <a:solidFill>
                <a:srgbClr val="FC0128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01" name="AutoShape 5"/>
              <p:cNvSpPr>
                <a:spLocks/>
              </p:cNvSpPr>
              <p:nvPr/>
            </p:nvSpPr>
            <p:spPr bwMode="auto">
              <a:xfrm>
                <a:off x="3036888" y="4176713"/>
                <a:ext cx="374650" cy="293687"/>
              </a:xfrm>
              <a:prstGeom prst="star5">
                <a:avLst/>
              </a:prstGeom>
              <a:solidFill>
                <a:srgbClr val="FC0128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02" name="AutoShape 6"/>
              <p:cNvSpPr>
                <a:spLocks/>
              </p:cNvSpPr>
              <p:nvPr/>
            </p:nvSpPr>
            <p:spPr bwMode="auto">
              <a:xfrm>
                <a:off x="6184900" y="5183188"/>
                <a:ext cx="374650" cy="295275"/>
              </a:xfrm>
              <a:prstGeom prst="star5">
                <a:avLst/>
              </a:prstGeom>
              <a:solidFill>
                <a:srgbClr val="FC0128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03" name="AutoShape 7"/>
              <p:cNvSpPr>
                <a:spLocks/>
              </p:cNvSpPr>
              <p:nvPr/>
            </p:nvSpPr>
            <p:spPr bwMode="auto">
              <a:xfrm>
                <a:off x="7192963" y="3455988"/>
                <a:ext cx="377825" cy="290512"/>
              </a:xfrm>
              <a:prstGeom prst="star5">
                <a:avLst/>
              </a:prstGeom>
              <a:solidFill>
                <a:srgbClr val="FC0128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04" name="AutoShape 8"/>
              <p:cNvSpPr>
                <a:spLocks/>
              </p:cNvSpPr>
              <p:nvPr/>
            </p:nvSpPr>
            <p:spPr bwMode="auto">
              <a:xfrm>
                <a:off x="6942138" y="2590800"/>
                <a:ext cx="374650" cy="296863"/>
              </a:xfrm>
              <a:prstGeom prst="star5">
                <a:avLst/>
              </a:prstGeom>
              <a:solidFill>
                <a:srgbClr val="FC0128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05" name="AutoShape 9"/>
              <p:cNvSpPr>
                <a:spLocks/>
              </p:cNvSpPr>
              <p:nvPr/>
            </p:nvSpPr>
            <p:spPr bwMode="auto">
              <a:xfrm>
                <a:off x="6438900" y="1873250"/>
                <a:ext cx="374650" cy="293688"/>
              </a:xfrm>
              <a:prstGeom prst="star5">
                <a:avLst/>
              </a:prstGeom>
              <a:solidFill>
                <a:srgbClr val="FC0128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06" name="AutoShape 10"/>
              <p:cNvSpPr>
                <a:spLocks/>
              </p:cNvSpPr>
              <p:nvPr/>
            </p:nvSpPr>
            <p:spPr bwMode="auto">
              <a:xfrm>
                <a:off x="6686550" y="1149350"/>
                <a:ext cx="374650" cy="300038"/>
              </a:xfrm>
              <a:prstGeom prst="star5">
                <a:avLst/>
              </a:prstGeom>
              <a:solidFill>
                <a:srgbClr val="FC0128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07" name="AutoShape 11"/>
              <p:cNvSpPr>
                <a:spLocks/>
              </p:cNvSpPr>
              <p:nvPr/>
            </p:nvSpPr>
            <p:spPr bwMode="auto">
              <a:xfrm>
                <a:off x="3287713" y="5900738"/>
                <a:ext cx="377825" cy="293687"/>
              </a:xfrm>
              <a:prstGeom prst="star5">
                <a:avLst/>
              </a:prstGeom>
              <a:solidFill>
                <a:srgbClr val="FC0128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08" name="AutoShape 12"/>
              <p:cNvSpPr>
                <a:spLocks/>
              </p:cNvSpPr>
              <p:nvPr/>
            </p:nvSpPr>
            <p:spPr bwMode="auto">
              <a:xfrm>
                <a:off x="4294188" y="6188075"/>
                <a:ext cx="376237" cy="296863"/>
              </a:xfrm>
              <a:prstGeom prst="star5">
                <a:avLst/>
              </a:prstGeom>
              <a:solidFill>
                <a:srgbClr val="FC0128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09" name="AutoShape 13"/>
              <p:cNvSpPr>
                <a:spLocks/>
              </p:cNvSpPr>
              <p:nvPr/>
            </p:nvSpPr>
            <p:spPr bwMode="auto">
              <a:xfrm>
                <a:off x="3929063" y="3278188"/>
                <a:ext cx="377825" cy="293687"/>
              </a:xfrm>
              <a:prstGeom prst="star5">
                <a:avLst/>
              </a:prstGeom>
              <a:solidFill>
                <a:srgbClr val="FC0128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10" name="AutoShape 14"/>
              <p:cNvSpPr>
                <a:spLocks/>
              </p:cNvSpPr>
              <p:nvPr/>
            </p:nvSpPr>
            <p:spPr bwMode="auto">
              <a:xfrm>
                <a:off x="6511925" y="3143250"/>
                <a:ext cx="374650" cy="339725"/>
              </a:xfrm>
              <a:prstGeom prst="star5">
                <a:avLst/>
              </a:prstGeom>
              <a:solidFill>
                <a:srgbClr val="FC0128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11" name="AutoShape 15"/>
              <p:cNvSpPr>
                <a:spLocks/>
              </p:cNvSpPr>
              <p:nvPr/>
            </p:nvSpPr>
            <p:spPr bwMode="auto">
              <a:xfrm>
                <a:off x="6438900" y="3887788"/>
                <a:ext cx="374650" cy="295275"/>
              </a:xfrm>
              <a:prstGeom prst="star5">
                <a:avLst/>
              </a:prstGeom>
              <a:solidFill>
                <a:srgbClr val="FC0128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12" name="AutoShape 16"/>
              <p:cNvSpPr>
                <a:spLocks/>
              </p:cNvSpPr>
              <p:nvPr/>
            </p:nvSpPr>
            <p:spPr bwMode="auto">
              <a:xfrm>
                <a:off x="4294188" y="4605338"/>
                <a:ext cx="376237" cy="293687"/>
              </a:xfrm>
              <a:prstGeom prst="star5">
                <a:avLst/>
              </a:prstGeom>
              <a:solidFill>
                <a:srgbClr val="FC0128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813" name="AutoShape 17"/>
              <p:cNvSpPr>
                <a:spLocks/>
              </p:cNvSpPr>
              <p:nvPr/>
            </p:nvSpPr>
            <p:spPr bwMode="auto">
              <a:xfrm>
                <a:off x="6816725" y="4318000"/>
                <a:ext cx="373063" cy="293688"/>
              </a:xfrm>
              <a:prstGeom prst="star5">
                <a:avLst/>
              </a:prstGeom>
              <a:solidFill>
                <a:srgbClr val="FC0128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cxnSp>
            <p:nvCxnSpPr>
              <p:cNvPr id="814" name="Straight Connector 813"/>
              <p:cNvCxnSpPr/>
              <p:nvPr/>
            </p:nvCxnSpPr>
            <p:spPr>
              <a:xfrm flipH="1">
                <a:off x="4482307" y="3487085"/>
                <a:ext cx="873631" cy="1118253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/>
              <p:cNvCxnSpPr/>
              <p:nvPr/>
            </p:nvCxnSpPr>
            <p:spPr>
              <a:xfrm flipV="1">
                <a:off x="3531873" y="3390366"/>
                <a:ext cx="397190" cy="310617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/>
              <p:cNvCxnSpPr/>
              <p:nvPr/>
            </p:nvCxnSpPr>
            <p:spPr>
              <a:xfrm flipH="1">
                <a:off x="3276600" y="4148138"/>
                <a:ext cx="66060" cy="119062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/>
              <p:cNvCxnSpPr/>
              <p:nvPr/>
            </p:nvCxnSpPr>
            <p:spPr>
              <a:xfrm>
                <a:off x="3531873" y="4071418"/>
                <a:ext cx="950434" cy="2116657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/>
              <p:cNvCxnSpPr/>
              <p:nvPr/>
            </p:nvCxnSpPr>
            <p:spPr>
              <a:xfrm flipH="1">
                <a:off x="3505201" y="4071418"/>
                <a:ext cx="26672" cy="1795982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/>
              <p:nvPr/>
            </p:nvCxnSpPr>
            <p:spPr>
              <a:xfrm>
                <a:off x="5841041" y="3487085"/>
                <a:ext cx="531184" cy="1696103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6989648" y="1449387"/>
                <a:ext cx="130990" cy="1022351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/>
              <p:nvPr/>
            </p:nvCxnSpPr>
            <p:spPr>
              <a:xfrm>
                <a:off x="6741998" y="2166937"/>
                <a:ext cx="378640" cy="304801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Straight Connector 821"/>
              <p:cNvCxnSpPr/>
              <p:nvPr/>
            </p:nvCxnSpPr>
            <p:spPr>
              <a:xfrm>
                <a:off x="5941509" y="3244057"/>
                <a:ext cx="570416" cy="2895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Straight Connector 822"/>
              <p:cNvCxnSpPr/>
              <p:nvPr/>
            </p:nvCxnSpPr>
            <p:spPr>
              <a:xfrm>
                <a:off x="5943600" y="3429000"/>
                <a:ext cx="682625" cy="458788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823"/>
              <p:cNvCxnSpPr/>
              <p:nvPr/>
            </p:nvCxnSpPr>
            <p:spPr>
              <a:xfrm>
                <a:off x="5867400" y="3505200"/>
                <a:ext cx="949325" cy="924979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5" name="Straight Connector 824"/>
              <p:cNvCxnSpPr/>
              <p:nvPr/>
            </p:nvCxnSpPr>
            <p:spPr>
              <a:xfrm>
                <a:off x="7120638" y="2995613"/>
                <a:ext cx="270762" cy="509587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3413231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CCF ENDOVASCULAR CENTER</a:t>
            </a:r>
            <a:b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INTEGRATED PROVIDER GROUP BENEFITS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4095" y="1524000"/>
            <a:ext cx="8936038" cy="4267200"/>
            <a:chOff x="153987" y="1539875"/>
            <a:chExt cx="8936038" cy="4029075"/>
          </a:xfrm>
        </p:grpSpPr>
        <p:grpSp>
          <p:nvGrpSpPr>
            <p:cNvPr id="7" name="Group 6"/>
            <p:cNvGrpSpPr/>
            <p:nvPr/>
          </p:nvGrpSpPr>
          <p:grpSpPr>
            <a:xfrm>
              <a:off x="153987" y="1539875"/>
              <a:ext cx="8936038" cy="4029075"/>
              <a:chOff x="153987" y="1539875"/>
              <a:chExt cx="8936038" cy="4029075"/>
            </a:xfrm>
          </p:grpSpPr>
          <p:sp>
            <p:nvSpPr>
              <p:cNvPr id="8" name="Rectangle 2"/>
              <p:cNvSpPr>
                <a:spLocks/>
              </p:cNvSpPr>
              <p:nvPr/>
            </p:nvSpPr>
            <p:spPr bwMode="auto">
              <a:xfrm>
                <a:off x="153987" y="1539875"/>
                <a:ext cx="8936038" cy="4029075"/>
              </a:xfrm>
              <a:prstGeom prst="rect">
                <a:avLst/>
              </a:prstGeom>
              <a:solidFill>
                <a:srgbClr val="FFFFFF"/>
              </a:solidFill>
              <a:ln w="23813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" name="Rectangle 3"/>
              <p:cNvSpPr>
                <a:spLocks/>
              </p:cNvSpPr>
              <p:nvPr/>
            </p:nvSpPr>
            <p:spPr bwMode="auto">
              <a:xfrm>
                <a:off x="1420812" y="2644775"/>
                <a:ext cx="7554913" cy="2117725"/>
              </a:xfrm>
              <a:prstGeom prst="rect">
                <a:avLst/>
              </a:prstGeom>
              <a:solidFill>
                <a:srgbClr val="FFFFFF"/>
              </a:solidFill>
              <a:ln w="23813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" name="Rectangle 4"/>
              <p:cNvSpPr>
                <a:spLocks/>
              </p:cNvSpPr>
              <p:nvPr/>
            </p:nvSpPr>
            <p:spPr bwMode="auto">
              <a:xfrm>
                <a:off x="1973262" y="3611563"/>
                <a:ext cx="760413" cy="1150937"/>
              </a:xfrm>
              <a:prstGeom prst="rect">
                <a:avLst/>
              </a:prstGeom>
              <a:gradFill rotWithShape="0">
                <a:gsLst>
                  <a:gs pos="0">
                    <a:srgbClr val="00001E"/>
                  </a:gs>
                  <a:gs pos="50000">
                    <a:srgbClr val="0000FF"/>
                  </a:gs>
                  <a:gs pos="100000">
                    <a:srgbClr val="00001E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3813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" name="Rectangle 5"/>
              <p:cNvSpPr>
                <a:spLocks/>
              </p:cNvSpPr>
              <p:nvPr/>
            </p:nvSpPr>
            <p:spPr bwMode="auto">
              <a:xfrm>
                <a:off x="3862387" y="3611563"/>
                <a:ext cx="760413" cy="1150937"/>
              </a:xfrm>
              <a:prstGeom prst="rect">
                <a:avLst/>
              </a:prstGeom>
              <a:gradFill rotWithShape="0">
                <a:gsLst>
                  <a:gs pos="0">
                    <a:srgbClr val="00001E"/>
                  </a:gs>
                  <a:gs pos="50000">
                    <a:srgbClr val="0000FF"/>
                  </a:gs>
                  <a:gs pos="100000">
                    <a:srgbClr val="00001E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3813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" name="Rectangle 6"/>
              <p:cNvSpPr>
                <a:spLocks/>
              </p:cNvSpPr>
              <p:nvPr/>
            </p:nvSpPr>
            <p:spPr bwMode="auto">
              <a:xfrm>
                <a:off x="5751512" y="3405188"/>
                <a:ext cx="758825" cy="1357312"/>
              </a:xfrm>
              <a:prstGeom prst="rect">
                <a:avLst/>
              </a:prstGeom>
              <a:gradFill rotWithShape="0">
                <a:gsLst>
                  <a:gs pos="0">
                    <a:srgbClr val="00001E"/>
                  </a:gs>
                  <a:gs pos="50000">
                    <a:srgbClr val="0000FF"/>
                  </a:gs>
                  <a:gs pos="100000">
                    <a:srgbClr val="00001E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3813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" name="Rectangle 7"/>
              <p:cNvSpPr>
                <a:spLocks/>
              </p:cNvSpPr>
              <p:nvPr/>
            </p:nvSpPr>
            <p:spPr bwMode="auto">
              <a:xfrm>
                <a:off x="7639050" y="3267075"/>
                <a:ext cx="760412" cy="1495425"/>
              </a:xfrm>
              <a:prstGeom prst="rect">
                <a:avLst/>
              </a:prstGeom>
              <a:gradFill rotWithShape="0">
                <a:gsLst>
                  <a:gs pos="0">
                    <a:srgbClr val="00001E"/>
                  </a:gs>
                  <a:gs pos="50000">
                    <a:srgbClr val="0000FF"/>
                  </a:gs>
                  <a:gs pos="100000">
                    <a:srgbClr val="00001E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3813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Rectangle 8"/>
              <p:cNvSpPr>
                <a:spLocks/>
              </p:cNvSpPr>
              <p:nvPr/>
            </p:nvSpPr>
            <p:spPr bwMode="auto">
              <a:xfrm>
                <a:off x="1973262" y="3381375"/>
                <a:ext cx="760413" cy="230188"/>
              </a:xfrm>
              <a:prstGeom prst="rect">
                <a:avLst/>
              </a:prstGeom>
              <a:gradFill rotWithShape="0">
                <a:gsLst>
                  <a:gs pos="0">
                    <a:srgbClr val="001200"/>
                  </a:gs>
                  <a:gs pos="50000">
                    <a:srgbClr val="009900"/>
                  </a:gs>
                  <a:gs pos="100000">
                    <a:srgbClr val="0012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3813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Rectangle 9"/>
              <p:cNvSpPr>
                <a:spLocks/>
              </p:cNvSpPr>
              <p:nvPr/>
            </p:nvSpPr>
            <p:spPr bwMode="auto">
              <a:xfrm>
                <a:off x="3862387" y="3267075"/>
                <a:ext cx="760413" cy="344488"/>
              </a:xfrm>
              <a:prstGeom prst="rect">
                <a:avLst/>
              </a:prstGeom>
              <a:gradFill rotWithShape="0">
                <a:gsLst>
                  <a:gs pos="0">
                    <a:srgbClr val="001200"/>
                  </a:gs>
                  <a:gs pos="50000">
                    <a:srgbClr val="009900"/>
                  </a:gs>
                  <a:gs pos="100000">
                    <a:srgbClr val="0012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3813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Rectangle 10"/>
              <p:cNvSpPr>
                <a:spLocks/>
              </p:cNvSpPr>
              <p:nvPr/>
            </p:nvSpPr>
            <p:spPr bwMode="auto">
              <a:xfrm>
                <a:off x="5751512" y="2967038"/>
                <a:ext cx="758825" cy="438150"/>
              </a:xfrm>
              <a:prstGeom prst="rect">
                <a:avLst/>
              </a:prstGeom>
              <a:gradFill rotWithShape="0">
                <a:gsLst>
                  <a:gs pos="0">
                    <a:srgbClr val="001200"/>
                  </a:gs>
                  <a:gs pos="50000">
                    <a:srgbClr val="009900"/>
                  </a:gs>
                  <a:gs pos="100000">
                    <a:srgbClr val="0012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3813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Rectangle 11"/>
              <p:cNvSpPr>
                <a:spLocks/>
              </p:cNvSpPr>
              <p:nvPr/>
            </p:nvSpPr>
            <p:spPr bwMode="auto">
              <a:xfrm>
                <a:off x="7639050" y="2782888"/>
                <a:ext cx="760412" cy="484187"/>
              </a:xfrm>
              <a:prstGeom prst="rect">
                <a:avLst/>
              </a:prstGeom>
              <a:gradFill rotWithShape="0">
                <a:gsLst>
                  <a:gs pos="0">
                    <a:srgbClr val="001200"/>
                  </a:gs>
                  <a:gs pos="50000">
                    <a:srgbClr val="009900"/>
                  </a:gs>
                  <a:gs pos="100000">
                    <a:srgbClr val="0012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3813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1420812" y="2644775"/>
                <a:ext cx="1588" cy="2117725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1374775" y="4762500"/>
                <a:ext cx="46037" cy="158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1374775" y="4233863"/>
                <a:ext cx="46037" cy="1587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>
                <a:off x="1374775" y="3703638"/>
                <a:ext cx="46037" cy="1587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1374775" y="3175000"/>
                <a:ext cx="46037" cy="158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1374775" y="2644775"/>
                <a:ext cx="46037" cy="158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>
                <a:off x="1420812" y="4762500"/>
                <a:ext cx="7554913" cy="158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1420812" y="4762500"/>
                <a:ext cx="1588" cy="4603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3309937" y="4762500"/>
                <a:ext cx="1588" cy="4603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197475" y="4762500"/>
                <a:ext cx="1587" cy="4603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7086600" y="4762500"/>
                <a:ext cx="1587" cy="4603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8975725" y="4762500"/>
                <a:ext cx="1587" cy="4603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Rectangle 25"/>
              <p:cNvSpPr>
                <a:spLocks/>
              </p:cNvSpPr>
              <p:nvPr/>
            </p:nvSpPr>
            <p:spPr bwMode="auto">
              <a:xfrm>
                <a:off x="1177925" y="4659313"/>
                <a:ext cx="146050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chemeClr val="tx1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0</a:t>
                </a:r>
              </a:p>
            </p:txBody>
          </p:sp>
          <p:sp>
            <p:nvSpPr>
              <p:cNvPr id="32" name="Rectangle 26"/>
              <p:cNvSpPr>
                <a:spLocks/>
              </p:cNvSpPr>
              <p:nvPr/>
            </p:nvSpPr>
            <p:spPr bwMode="auto">
              <a:xfrm>
                <a:off x="947737" y="4129088"/>
                <a:ext cx="414338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chemeClr val="tx1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500</a:t>
                </a:r>
              </a:p>
            </p:txBody>
          </p:sp>
          <p:sp>
            <p:nvSpPr>
              <p:cNvPr id="33" name="Rectangle 27"/>
              <p:cNvSpPr>
                <a:spLocks/>
              </p:cNvSpPr>
              <p:nvPr/>
            </p:nvSpPr>
            <p:spPr bwMode="auto">
              <a:xfrm>
                <a:off x="833437" y="3600450"/>
                <a:ext cx="549275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chemeClr val="tx1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1000</a:t>
                </a:r>
              </a:p>
            </p:txBody>
          </p:sp>
          <p:sp>
            <p:nvSpPr>
              <p:cNvPr id="34" name="Rectangle 28"/>
              <p:cNvSpPr>
                <a:spLocks/>
              </p:cNvSpPr>
              <p:nvPr/>
            </p:nvSpPr>
            <p:spPr bwMode="auto">
              <a:xfrm>
                <a:off x="833437" y="3070225"/>
                <a:ext cx="549275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chemeClr val="tx1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1500</a:t>
                </a:r>
              </a:p>
            </p:txBody>
          </p:sp>
          <p:sp>
            <p:nvSpPr>
              <p:cNvPr id="35" name="Rectangle 29"/>
              <p:cNvSpPr>
                <a:spLocks/>
              </p:cNvSpPr>
              <p:nvPr/>
            </p:nvSpPr>
            <p:spPr bwMode="auto">
              <a:xfrm>
                <a:off x="833437" y="2540000"/>
                <a:ext cx="549275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dirty="0">
                    <a:solidFill>
                      <a:schemeClr val="tx1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2000</a:t>
                </a:r>
              </a:p>
            </p:txBody>
          </p:sp>
          <p:sp>
            <p:nvSpPr>
              <p:cNvPr id="36" name="Rectangle 30"/>
              <p:cNvSpPr>
                <a:spLocks/>
              </p:cNvSpPr>
              <p:nvPr/>
            </p:nvSpPr>
            <p:spPr bwMode="auto">
              <a:xfrm>
                <a:off x="2146300" y="4911725"/>
                <a:ext cx="542040" cy="276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 dirty="0">
                    <a:solidFill>
                      <a:schemeClr val="tx1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2000</a:t>
                </a:r>
              </a:p>
            </p:txBody>
          </p:sp>
          <p:sp>
            <p:nvSpPr>
              <p:cNvPr id="37" name="Rectangle 31"/>
              <p:cNvSpPr>
                <a:spLocks/>
              </p:cNvSpPr>
              <p:nvPr/>
            </p:nvSpPr>
            <p:spPr bwMode="auto">
              <a:xfrm>
                <a:off x="4033837" y="4911725"/>
                <a:ext cx="542040" cy="276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chemeClr val="tx1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2001</a:t>
                </a:r>
              </a:p>
            </p:txBody>
          </p:sp>
          <p:sp>
            <p:nvSpPr>
              <p:cNvPr id="38" name="Rectangle 32"/>
              <p:cNvSpPr>
                <a:spLocks/>
              </p:cNvSpPr>
              <p:nvPr/>
            </p:nvSpPr>
            <p:spPr bwMode="auto">
              <a:xfrm>
                <a:off x="5922962" y="4911725"/>
                <a:ext cx="542040" cy="276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chemeClr val="tx1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2002</a:t>
                </a:r>
              </a:p>
            </p:txBody>
          </p:sp>
          <p:sp>
            <p:nvSpPr>
              <p:cNvPr id="39" name="Rectangle 33"/>
              <p:cNvSpPr>
                <a:spLocks/>
              </p:cNvSpPr>
              <p:nvPr/>
            </p:nvSpPr>
            <p:spPr bwMode="auto">
              <a:xfrm>
                <a:off x="7696200" y="4876800"/>
                <a:ext cx="542040" cy="276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 dirty="0" smtClean="0">
                    <a:solidFill>
                      <a:schemeClr val="tx1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2003</a:t>
                </a:r>
                <a:endParaRPr lang="en-US" sz="1900" b="1" dirty="0">
                  <a:solidFill>
                    <a:schemeClr val="tx1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endParaRPr>
              </a:p>
            </p:txBody>
          </p:sp>
          <p:pic>
            <p:nvPicPr>
              <p:cNvPr id="40" name="Picture 3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5" y="2598738"/>
                <a:ext cx="230187" cy="2117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35"/>
              <p:cNvSpPr>
                <a:spLocks/>
              </p:cNvSpPr>
              <p:nvPr/>
            </p:nvSpPr>
            <p:spPr bwMode="auto">
              <a:xfrm>
                <a:off x="2987675" y="5246688"/>
                <a:ext cx="3892550" cy="298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" name="Rectangle 36"/>
              <p:cNvSpPr>
                <a:spLocks/>
              </p:cNvSpPr>
              <p:nvPr/>
            </p:nvSpPr>
            <p:spPr bwMode="auto">
              <a:xfrm>
                <a:off x="2176462" y="5266816"/>
                <a:ext cx="115888" cy="114300"/>
              </a:xfrm>
              <a:prstGeom prst="rect">
                <a:avLst/>
              </a:prstGeom>
              <a:solidFill>
                <a:srgbClr val="9999FF"/>
              </a:solidFill>
              <a:ln w="23813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b="1"/>
              </a:p>
            </p:txBody>
          </p:sp>
          <p:sp>
            <p:nvSpPr>
              <p:cNvPr id="43" name="Rectangle 37"/>
              <p:cNvSpPr>
                <a:spLocks/>
              </p:cNvSpPr>
              <p:nvPr/>
            </p:nvSpPr>
            <p:spPr bwMode="auto">
              <a:xfrm>
                <a:off x="2347912" y="5208078"/>
                <a:ext cx="2017185" cy="276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chemeClr val="tx1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Neuro Diagnostic</a:t>
                </a:r>
              </a:p>
            </p:txBody>
          </p:sp>
          <p:sp>
            <p:nvSpPr>
              <p:cNvPr id="44" name="Rectangle 38"/>
              <p:cNvSpPr>
                <a:spLocks/>
              </p:cNvSpPr>
              <p:nvPr/>
            </p:nvSpPr>
            <p:spPr bwMode="auto">
              <a:xfrm>
                <a:off x="4921250" y="5289041"/>
                <a:ext cx="115887" cy="114300"/>
              </a:xfrm>
              <a:prstGeom prst="rect">
                <a:avLst/>
              </a:prstGeom>
              <a:solidFill>
                <a:srgbClr val="1FB714"/>
              </a:solidFill>
              <a:ln w="23813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b="1"/>
              </a:p>
            </p:txBody>
          </p:sp>
          <p:sp>
            <p:nvSpPr>
              <p:cNvPr id="45" name="Rectangle 39"/>
              <p:cNvSpPr>
                <a:spLocks/>
              </p:cNvSpPr>
              <p:nvPr/>
            </p:nvSpPr>
            <p:spPr bwMode="auto">
              <a:xfrm>
                <a:off x="5094287" y="5230303"/>
                <a:ext cx="2152695" cy="276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 dirty="0" err="1">
                    <a:solidFill>
                      <a:schemeClr val="tx1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Neuro</a:t>
                </a:r>
                <a:r>
                  <a:rPr lang="en-US" sz="1900" b="1" dirty="0">
                    <a:solidFill>
                      <a:schemeClr val="tx1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 Therapeutic</a:t>
                </a:r>
              </a:p>
            </p:txBody>
          </p:sp>
          <p:sp>
            <p:nvSpPr>
              <p:cNvPr id="46" name="Rectangle 40"/>
              <p:cNvSpPr>
                <a:spLocks/>
              </p:cNvSpPr>
              <p:nvPr/>
            </p:nvSpPr>
            <p:spPr bwMode="auto">
              <a:xfrm>
                <a:off x="153987" y="1539875"/>
                <a:ext cx="8936038" cy="4029075"/>
              </a:xfrm>
              <a:prstGeom prst="rect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973387" y="1844675"/>
              <a:ext cx="4191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rial"/>
                  <a:cs typeface="Arial"/>
                </a:rPr>
                <a:t>CLINICAL </a:t>
              </a:r>
              <a:r>
                <a:rPr lang="en-US" sz="32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VOLUME</a:t>
              </a:r>
              <a:endParaRPr lang="en-US" sz="32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45500" y="1524000"/>
            <a:ext cx="8964633" cy="4727575"/>
            <a:chOff x="-3962400" y="-5410200"/>
            <a:chExt cx="8964633" cy="4117975"/>
          </a:xfrm>
        </p:grpSpPr>
        <p:grpSp>
          <p:nvGrpSpPr>
            <p:cNvPr id="79" name="Group 78"/>
            <p:cNvGrpSpPr/>
            <p:nvPr/>
          </p:nvGrpSpPr>
          <p:grpSpPr>
            <a:xfrm>
              <a:off x="-3962400" y="-5410200"/>
              <a:ext cx="8964633" cy="4117975"/>
              <a:chOff x="304800" y="6553200"/>
              <a:chExt cx="9296400" cy="4270375"/>
            </a:xfrm>
          </p:grpSpPr>
          <p:grpSp>
            <p:nvGrpSpPr>
              <p:cNvPr id="47" name="Group 37"/>
              <p:cNvGrpSpPr>
                <a:grpSpLocks/>
              </p:cNvGrpSpPr>
              <p:nvPr/>
            </p:nvGrpSpPr>
            <p:grpSpPr bwMode="auto">
              <a:xfrm>
                <a:off x="304800" y="6553200"/>
                <a:ext cx="9296400" cy="4270375"/>
                <a:chOff x="288" y="192"/>
                <a:chExt cx="5856" cy="2690"/>
              </a:xfrm>
            </p:grpSpPr>
            <p:sp>
              <p:nvSpPr>
                <p:cNvPr id="48" name="Rectangle 3"/>
                <p:cNvSpPr>
                  <a:spLocks/>
                </p:cNvSpPr>
                <p:nvPr/>
              </p:nvSpPr>
              <p:spPr bwMode="auto">
                <a:xfrm>
                  <a:off x="288" y="192"/>
                  <a:ext cx="5856" cy="2690"/>
                </a:xfrm>
                <a:prstGeom prst="rect">
                  <a:avLst/>
                </a:prstGeom>
                <a:solidFill>
                  <a:srgbClr val="FFFFFF"/>
                </a:solidFill>
                <a:ln w="222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9" name="Rectangle 4"/>
                <p:cNvSpPr>
                  <a:spLocks/>
                </p:cNvSpPr>
                <p:nvPr/>
              </p:nvSpPr>
              <p:spPr bwMode="auto">
                <a:xfrm>
                  <a:off x="619" y="480"/>
                  <a:ext cx="4963" cy="1611"/>
                </a:xfrm>
                <a:prstGeom prst="rect">
                  <a:avLst/>
                </a:prstGeom>
                <a:solidFill>
                  <a:srgbClr val="FFFFFF"/>
                </a:solidFill>
                <a:ln w="22225" cap="flat">
                  <a:noFill/>
                  <a:miter lim="800000"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0" name="Rectangle 5"/>
                <p:cNvSpPr>
                  <a:spLocks/>
                </p:cNvSpPr>
                <p:nvPr/>
              </p:nvSpPr>
              <p:spPr bwMode="auto">
                <a:xfrm>
                  <a:off x="992" y="1285"/>
                  <a:ext cx="496" cy="806"/>
                </a:xfrm>
                <a:prstGeom prst="rect">
                  <a:avLst/>
                </a:prstGeom>
                <a:gradFill rotWithShape="0">
                  <a:gsLst>
                    <a:gs pos="0">
                      <a:srgbClr val="16070F"/>
                    </a:gs>
                    <a:gs pos="50000">
                      <a:srgbClr val="993366"/>
                    </a:gs>
                    <a:gs pos="100000">
                      <a:srgbClr val="16070F"/>
                    </a:gs>
                  </a:gsLst>
                  <a:lin ang="0" scaled="1"/>
                </a:gradFill>
                <a:ln w="222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1" name="Rectangle 6"/>
                <p:cNvSpPr>
                  <a:spLocks/>
                </p:cNvSpPr>
                <p:nvPr/>
              </p:nvSpPr>
              <p:spPr bwMode="auto">
                <a:xfrm>
                  <a:off x="2233" y="1022"/>
                  <a:ext cx="495" cy="1069"/>
                </a:xfrm>
                <a:prstGeom prst="rect">
                  <a:avLst/>
                </a:prstGeom>
                <a:gradFill rotWithShape="0">
                  <a:gsLst>
                    <a:gs pos="0">
                      <a:srgbClr val="16070F"/>
                    </a:gs>
                    <a:gs pos="50000">
                      <a:srgbClr val="993366"/>
                    </a:gs>
                    <a:gs pos="100000">
                      <a:srgbClr val="16070F"/>
                    </a:gs>
                  </a:gsLst>
                  <a:lin ang="0" scaled="1"/>
                </a:gradFill>
                <a:ln w="222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2" name="Rectangle 7"/>
                <p:cNvSpPr>
                  <a:spLocks/>
                </p:cNvSpPr>
                <p:nvPr/>
              </p:nvSpPr>
              <p:spPr bwMode="auto">
                <a:xfrm>
                  <a:off x="3473" y="882"/>
                  <a:ext cx="496" cy="1209"/>
                </a:xfrm>
                <a:prstGeom prst="rect">
                  <a:avLst/>
                </a:prstGeom>
                <a:gradFill rotWithShape="0">
                  <a:gsLst>
                    <a:gs pos="0">
                      <a:srgbClr val="16070F"/>
                    </a:gs>
                    <a:gs pos="50000">
                      <a:srgbClr val="993366"/>
                    </a:gs>
                    <a:gs pos="100000">
                      <a:srgbClr val="16070F"/>
                    </a:gs>
                  </a:gsLst>
                  <a:lin ang="0" scaled="1"/>
                </a:gradFill>
                <a:ln w="222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3" name="Rectangle 8"/>
                <p:cNvSpPr>
                  <a:spLocks/>
                </p:cNvSpPr>
                <p:nvPr/>
              </p:nvSpPr>
              <p:spPr bwMode="auto">
                <a:xfrm>
                  <a:off x="4713" y="650"/>
                  <a:ext cx="497" cy="1441"/>
                </a:xfrm>
                <a:prstGeom prst="rect">
                  <a:avLst/>
                </a:prstGeom>
                <a:gradFill rotWithShape="0">
                  <a:gsLst>
                    <a:gs pos="0">
                      <a:srgbClr val="16070F"/>
                    </a:gs>
                    <a:gs pos="50000">
                      <a:srgbClr val="993366"/>
                    </a:gs>
                    <a:gs pos="100000">
                      <a:srgbClr val="16070F"/>
                    </a:gs>
                  </a:gsLst>
                  <a:lin ang="0" scaled="1"/>
                </a:gradFill>
                <a:ln w="222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auto">
                <a:xfrm>
                  <a:off x="619" y="2091"/>
                  <a:ext cx="4963" cy="1"/>
                </a:xfrm>
                <a:prstGeom prst="line">
                  <a:avLst/>
                </a:prstGeom>
                <a:noFill/>
                <a:ln w="22225" cap="flat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6" name="Freeform 11"/>
                <p:cNvSpPr>
                  <a:spLocks/>
                </p:cNvSpPr>
                <p:nvPr/>
              </p:nvSpPr>
              <p:spPr bwMode="auto">
                <a:xfrm>
                  <a:off x="1224" y="1301"/>
                  <a:ext cx="3722" cy="418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7200 w 21600"/>
                    <a:gd name="T3" fmla="*/ 15214 h 21600"/>
                    <a:gd name="T4" fmla="*/ 14400 w 21600"/>
                    <a:gd name="T5" fmla="*/ 13604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7200" y="15214"/>
                      </a:lnTo>
                      <a:lnTo>
                        <a:pt x="14400" y="13604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571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7" name="Freeform 12"/>
                <p:cNvSpPr>
                  <a:spLocks/>
                </p:cNvSpPr>
                <p:nvPr/>
              </p:nvSpPr>
              <p:spPr bwMode="auto">
                <a:xfrm>
                  <a:off x="1178" y="1673"/>
                  <a:ext cx="123" cy="124"/>
                </a:xfrm>
                <a:custGeom>
                  <a:avLst/>
                  <a:gdLst>
                    <a:gd name="T0" fmla="*/ 10894 w 21600"/>
                    <a:gd name="T1" fmla="*/ 0 h 21600"/>
                    <a:gd name="T2" fmla="*/ 21600 w 21600"/>
                    <a:gd name="T3" fmla="*/ 10894 h 21600"/>
                    <a:gd name="T4" fmla="*/ 10894 w 21600"/>
                    <a:gd name="T5" fmla="*/ 21600 h 21600"/>
                    <a:gd name="T6" fmla="*/ 0 w 21600"/>
                    <a:gd name="T7" fmla="*/ 10894 h 21600"/>
                    <a:gd name="T8" fmla="*/ 10894 w 21600"/>
                    <a:gd name="T9" fmla="*/ 0 h 21600"/>
                    <a:gd name="T10" fmla="*/ 10894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0894" y="0"/>
                      </a:moveTo>
                      <a:lnTo>
                        <a:pt x="21600" y="10894"/>
                      </a:lnTo>
                      <a:lnTo>
                        <a:pt x="10894" y="21600"/>
                      </a:lnTo>
                      <a:lnTo>
                        <a:pt x="0" y="10894"/>
                      </a:lnTo>
                      <a:lnTo>
                        <a:pt x="10894" y="0"/>
                      </a:lnTo>
                      <a:close/>
                      <a:moveTo>
                        <a:pt x="10894" y="0"/>
                      </a:moveTo>
                    </a:path>
                  </a:pathLst>
                </a:custGeom>
                <a:solidFill>
                  <a:srgbClr val="000080"/>
                </a:solidFill>
                <a:ln w="222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" name="Freeform 13"/>
                <p:cNvSpPr>
                  <a:spLocks/>
                </p:cNvSpPr>
                <p:nvPr/>
              </p:nvSpPr>
              <p:spPr bwMode="auto">
                <a:xfrm>
                  <a:off x="2419" y="1548"/>
                  <a:ext cx="123" cy="125"/>
                </a:xfrm>
                <a:custGeom>
                  <a:avLst/>
                  <a:gdLst>
                    <a:gd name="T0" fmla="*/ 10894 w 21600"/>
                    <a:gd name="T1" fmla="*/ 0 h 21600"/>
                    <a:gd name="T2" fmla="*/ 21600 w 21600"/>
                    <a:gd name="T3" fmla="*/ 10800 h 21600"/>
                    <a:gd name="T4" fmla="*/ 10894 w 21600"/>
                    <a:gd name="T5" fmla="*/ 21600 h 21600"/>
                    <a:gd name="T6" fmla="*/ 0 w 21600"/>
                    <a:gd name="T7" fmla="*/ 10800 h 21600"/>
                    <a:gd name="T8" fmla="*/ 10894 w 21600"/>
                    <a:gd name="T9" fmla="*/ 0 h 21600"/>
                    <a:gd name="T10" fmla="*/ 10894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0894" y="0"/>
                      </a:moveTo>
                      <a:lnTo>
                        <a:pt x="21600" y="10800"/>
                      </a:lnTo>
                      <a:lnTo>
                        <a:pt x="10894" y="21600"/>
                      </a:lnTo>
                      <a:lnTo>
                        <a:pt x="0" y="10800"/>
                      </a:lnTo>
                      <a:lnTo>
                        <a:pt x="10894" y="0"/>
                      </a:lnTo>
                      <a:close/>
                      <a:moveTo>
                        <a:pt x="10894" y="0"/>
                      </a:moveTo>
                    </a:path>
                  </a:pathLst>
                </a:custGeom>
                <a:solidFill>
                  <a:srgbClr val="000080"/>
                </a:solidFill>
                <a:ln w="222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" name="Freeform 14"/>
                <p:cNvSpPr>
                  <a:spLocks/>
                </p:cNvSpPr>
                <p:nvPr/>
              </p:nvSpPr>
              <p:spPr bwMode="auto">
                <a:xfrm>
                  <a:off x="3659" y="1518"/>
                  <a:ext cx="124" cy="124"/>
                </a:xfrm>
                <a:custGeom>
                  <a:avLst/>
                  <a:gdLst>
                    <a:gd name="T0" fmla="*/ 10706 w 21600"/>
                    <a:gd name="T1" fmla="*/ 0 h 21600"/>
                    <a:gd name="T2" fmla="*/ 21600 w 21600"/>
                    <a:gd name="T3" fmla="*/ 10706 h 21600"/>
                    <a:gd name="T4" fmla="*/ 10706 w 21600"/>
                    <a:gd name="T5" fmla="*/ 21600 h 21600"/>
                    <a:gd name="T6" fmla="*/ 0 w 21600"/>
                    <a:gd name="T7" fmla="*/ 10706 h 21600"/>
                    <a:gd name="T8" fmla="*/ 10706 w 21600"/>
                    <a:gd name="T9" fmla="*/ 0 h 21600"/>
                    <a:gd name="T10" fmla="*/ 10706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0706" y="0"/>
                      </a:moveTo>
                      <a:lnTo>
                        <a:pt x="21600" y="10706"/>
                      </a:lnTo>
                      <a:lnTo>
                        <a:pt x="10706" y="21600"/>
                      </a:lnTo>
                      <a:lnTo>
                        <a:pt x="0" y="10706"/>
                      </a:lnTo>
                      <a:lnTo>
                        <a:pt x="10706" y="0"/>
                      </a:lnTo>
                      <a:close/>
                      <a:moveTo>
                        <a:pt x="10706" y="0"/>
                      </a:moveTo>
                    </a:path>
                  </a:pathLst>
                </a:custGeom>
                <a:solidFill>
                  <a:srgbClr val="000080"/>
                </a:solidFill>
                <a:ln w="222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0" name="Freeform 15"/>
                <p:cNvSpPr>
                  <a:spLocks/>
                </p:cNvSpPr>
                <p:nvPr/>
              </p:nvSpPr>
              <p:spPr bwMode="auto">
                <a:xfrm>
                  <a:off x="4900" y="1254"/>
                  <a:ext cx="124" cy="125"/>
                </a:xfrm>
                <a:custGeom>
                  <a:avLst/>
                  <a:gdLst>
                    <a:gd name="T0" fmla="*/ 10706 w 21600"/>
                    <a:gd name="T1" fmla="*/ 0 h 21600"/>
                    <a:gd name="T2" fmla="*/ 21600 w 21600"/>
                    <a:gd name="T3" fmla="*/ 10800 h 21600"/>
                    <a:gd name="T4" fmla="*/ 10706 w 21600"/>
                    <a:gd name="T5" fmla="*/ 21600 h 21600"/>
                    <a:gd name="T6" fmla="*/ 0 w 21600"/>
                    <a:gd name="T7" fmla="*/ 10800 h 21600"/>
                    <a:gd name="T8" fmla="*/ 10706 w 21600"/>
                    <a:gd name="T9" fmla="*/ 0 h 21600"/>
                    <a:gd name="T10" fmla="*/ 10706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0706" y="0"/>
                      </a:moveTo>
                      <a:lnTo>
                        <a:pt x="21600" y="10800"/>
                      </a:lnTo>
                      <a:lnTo>
                        <a:pt x="10706" y="21600"/>
                      </a:lnTo>
                      <a:lnTo>
                        <a:pt x="0" y="10800"/>
                      </a:lnTo>
                      <a:lnTo>
                        <a:pt x="10706" y="0"/>
                      </a:lnTo>
                      <a:close/>
                      <a:moveTo>
                        <a:pt x="10706" y="0"/>
                      </a:moveTo>
                    </a:path>
                  </a:pathLst>
                </a:custGeom>
                <a:solidFill>
                  <a:srgbClr val="000080"/>
                </a:solidFill>
                <a:ln w="222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5" name="Rectangle 22"/>
                <p:cNvSpPr>
                  <a:spLocks/>
                </p:cNvSpPr>
                <p:nvPr/>
              </p:nvSpPr>
              <p:spPr bwMode="auto">
                <a:xfrm>
                  <a:off x="1061" y="2222"/>
                  <a:ext cx="323" cy="174"/>
                </a:xfrm>
                <a:prstGeom prst="rect">
                  <a:avLst/>
                </a:prstGeom>
                <a:noFill/>
                <a:ln w="9525" cap="flat">
                  <a:noFill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800" b="1" dirty="0">
                      <a:solidFill>
                        <a:schemeClr val="tx1"/>
                      </a:solidFill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2000</a:t>
                  </a:r>
                </a:p>
              </p:txBody>
            </p:sp>
            <p:sp>
              <p:nvSpPr>
                <p:cNvPr id="66" name="Rectangle 23"/>
                <p:cNvSpPr>
                  <a:spLocks/>
                </p:cNvSpPr>
                <p:nvPr/>
              </p:nvSpPr>
              <p:spPr bwMode="auto">
                <a:xfrm>
                  <a:off x="2302" y="2222"/>
                  <a:ext cx="323" cy="174"/>
                </a:xfrm>
                <a:prstGeom prst="rect">
                  <a:avLst/>
                </a:prstGeom>
                <a:noFill/>
                <a:ln w="9525" cap="flat">
                  <a:noFill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2001</a:t>
                  </a:r>
                </a:p>
              </p:txBody>
            </p:sp>
            <p:sp>
              <p:nvSpPr>
                <p:cNvPr id="67" name="Rectangle 24"/>
                <p:cNvSpPr>
                  <a:spLocks/>
                </p:cNvSpPr>
                <p:nvPr/>
              </p:nvSpPr>
              <p:spPr bwMode="auto">
                <a:xfrm>
                  <a:off x="3542" y="2222"/>
                  <a:ext cx="323" cy="174"/>
                </a:xfrm>
                <a:prstGeom prst="rect">
                  <a:avLst/>
                </a:prstGeom>
                <a:noFill/>
                <a:ln w="9525" cap="flat">
                  <a:noFill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2002</a:t>
                  </a:r>
                </a:p>
              </p:txBody>
            </p:sp>
            <p:sp>
              <p:nvSpPr>
                <p:cNvPr id="68" name="Rectangle 25"/>
                <p:cNvSpPr>
                  <a:spLocks/>
                </p:cNvSpPr>
                <p:nvPr/>
              </p:nvSpPr>
              <p:spPr bwMode="auto">
                <a:xfrm>
                  <a:off x="4783" y="2222"/>
                  <a:ext cx="323" cy="174"/>
                </a:xfrm>
                <a:prstGeom prst="rect">
                  <a:avLst/>
                </a:prstGeom>
                <a:noFill/>
                <a:ln w="9525" cap="flat">
                  <a:noFill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2003</a:t>
                  </a:r>
                </a:p>
              </p:txBody>
            </p:sp>
            <p:sp>
              <p:nvSpPr>
                <p:cNvPr id="70" name="Rectangle 29"/>
                <p:cNvSpPr>
                  <a:spLocks/>
                </p:cNvSpPr>
                <p:nvPr/>
              </p:nvSpPr>
              <p:spPr bwMode="auto">
                <a:xfrm>
                  <a:off x="1286" y="2649"/>
                  <a:ext cx="3024" cy="217"/>
                </a:xfrm>
                <a:prstGeom prst="rect">
                  <a:avLst/>
                </a:prstGeom>
                <a:solidFill>
                  <a:srgbClr val="FFFFFF"/>
                </a:solidFill>
                <a:ln w="9525" cap="flat">
                  <a:noFill/>
                  <a:miter lim="800000"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" name="Rectangle 30"/>
                <p:cNvSpPr>
                  <a:spLocks/>
                </p:cNvSpPr>
                <p:nvPr/>
              </p:nvSpPr>
              <p:spPr bwMode="auto">
                <a:xfrm>
                  <a:off x="1524" y="2646"/>
                  <a:ext cx="372" cy="92"/>
                </a:xfrm>
                <a:prstGeom prst="rect">
                  <a:avLst/>
                </a:prstGeom>
                <a:solidFill>
                  <a:srgbClr val="993366"/>
                </a:solidFill>
                <a:ln w="222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2" name="Rectangle 31"/>
                <p:cNvSpPr>
                  <a:spLocks/>
                </p:cNvSpPr>
                <p:nvPr/>
              </p:nvSpPr>
              <p:spPr bwMode="auto">
                <a:xfrm>
                  <a:off x="1934" y="2606"/>
                  <a:ext cx="1067" cy="174"/>
                </a:xfrm>
                <a:prstGeom prst="rect">
                  <a:avLst/>
                </a:prstGeom>
                <a:noFill/>
                <a:ln w="9525" cap="flat">
                  <a:noFill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800" b="1" dirty="0">
                      <a:solidFill>
                        <a:schemeClr val="tx1"/>
                      </a:solidFill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Gross Revenue</a:t>
                  </a:r>
                </a:p>
              </p:txBody>
            </p:sp>
            <p:sp>
              <p:nvSpPr>
                <p:cNvPr id="73" name="Line 32"/>
                <p:cNvSpPr>
                  <a:spLocks noChangeShapeType="1"/>
                </p:cNvSpPr>
                <p:nvPr/>
              </p:nvSpPr>
              <p:spPr bwMode="auto">
                <a:xfrm>
                  <a:off x="3153" y="2676"/>
                  <a:ext cx="373" cy="1"/>
                </a:xfrm>
                <a:prstGeom prst="line">
                  <a:avLst/>
                </a:prstGeom>
                <a:noFill/>
                <a:ln w="571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4" name="Freeform 33"/>
                <p:cNvSpPr>
                  <a:spLocks/>
                </p:cNvSpPr>
                <p:nvPr/>
              </p:nvSpPr>
              <p:spPr bwMode="auto">
                <a:xfrm>
                  <a:off x="3309" y="2646"/>
                  <a:ext cx="92" cy="92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10800 h 21600"/>
                    <a:gd name="T4" fmla="*/ 10800 w 21600"/>
                    <a:gd name="T5" fmla="*/ 21600 h 21600"/>
                    <a:gd name="T6" fmla="*/ 0 w 21600"/>
                    <a:gd name="T7" fmla="*/ 10800 h 21600"/>
                    <a:gd name="T8" fmla="*/ 10800 w 21600"/>
                    <a:gd name="T9" fmla="*/ 0 h 21600"/>
                    <a:gd name="T10" fmla="*/ 10800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lnTo>
                        <a:pt x="21600" y="10800"/>
                      </a:lnTo>
                      <a:lnTo>
                        <a:pt x="10800" y="21600"/>
                      </a:lnTo>
                      <a:lnTo>
                        <a:pt x="0" y="10800"/>
                      </a:lnTo>
                      <a:lnTo>
                        <a:pt x="1080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0080"/>
                </a:solidFill>
                <a:ln w="222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5" name="Rectangle 34"/>
                <p:cNvSpPr>
                  <a:spLocks/>
                </p:cNvSpPr>
                <p:nvPr/>
              </p:nvSpPr>
              <p:spPr bwMode="auto">
                <a:xfrm>
                  <a:off x="3579" y="2606"/>
                  <a:ext cx="881" cy="174"/>
                </a:xfrm>
                <a:prstGeom prst="rect">
                  <a:avLst/>
                </a:prstGeom>
                <a:noFill/>
                <a:ln w="9525" cap="flat">
                  <a:noFill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800" b="1" dirty="0">
                      <a:solidFill>
                        <a:schemeClr val="tx1"/>
                      </a:solidFill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Net Revenue</a:t>
                  </a:r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1371600" y="6705600"/>
                <a:ext cx="7391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REVENUE </a:t>
                </a:r>
                <a:r>
                  <a:rPr lang="en-US" sz="3200" b="1" dirty="0">
                    <a:solidFill>
                      <a:srgbClr val="0000FF"/>
                    </a:solidFill>
                    <a:latin typeface="Arial"/>
                    <a:cs typeface="Arial"/>
                  </a:rPr>
                  <a:t>and PROFITABILITY</a:t>
                </a:r>
              </a:p>
              <a:p>
                <a:endParaRPr lang="en-US" sz="32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5" name="Line 12"/>
            <p:cNvSpPr>
              <a:spLocks noChangeShapeType="1"/>
            </p:cNvSpPr>
            <p:nvPr/>
          </p:nvSpPr>
          <p:spPr bwMode="auto">
            <a:xfrm>
              <a:off x="-3124200" y="-4757486"/>
              <a:ext cx="1588" cy="2242886"/>
            </a:xfrm>
            <a:prstGeom prst="line">
              <a:avLst/>
            </a:pr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" name="Line 18"/>
            <p:cNvSpPr>
              <a:spLocks noChangeShapeType="1"/>
            </p:cNvSpPr>
            <p:nvPr/>
          </p:nvSpPr>
          <p:spPr bwMode="auto">
            <a:xfrm>
              <a:off x="-3124200" y="-2514600"/>
              <a:ext cx="7554913" cy="1682"/>
            </a:xfrm>
            <a:prstGeom prst="line">
              <a:avLst/>
            </a:pr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148" name="Picture 679"/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604096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>
                    <a:alpha val="75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4" name="Group 143"/>
          <p:cNvGrpSpPr/>
          <p:nvPr/>
        </p:nvGrpSpPr>
        <p:grpSpPr>
          <a:xfrm>
            <a:off x="0" y="1447800"/>
            <a:ext cx="9144000" cy="4800600"/>
            <a:chOff x="95250" y="1371600"/>
            <a:chExt cx="8896350" cy="4241800"/>
          </a:xfrm>
        </p:grpSpPr>
        <p:grpSp>
          <p:nvGrpSpPr>
            <p:cNvPr id="80" name="Group 79"/>
            <p:cNvGrpSpPr/>
            <p:nvPr/>
          </p:nvGrpSpPr>
          <p:grpSpPr>
            <a:xfrm>
              <a:off x="95250" y="1371600"/>
              <a:ext cx="8896350" cy="4241800"/>
              <a:chOff x="95250" y="1371600"/>
              <a:chExt cx="8624888" cy="4241800"/>
            </a:xfrm>
          </p:grpSpPr>
          <p:sp>
            <p:nvSpPr>
              <p:cNvPr id="81" name="Rectangle 2"/>
              <p:cNvSpPr>
                <a:spLocks/>
              </p:cNvSpPr>
              <p:nvPr/>
            </p:nvSpPr>
            <p:spPr bwMode="auto">
              <a:xfrm>
                <a:off x="95250" y="1371600"/>
                <a:ext cx="8624888" cy="4241800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Rectangle 3"/>
              <p:cNvSpPr>
                <a:spLocks/>
              </p:cNvSpPr>
              <p:nvPr/>
            </p:nvSpPr>
            <p:spPr bwMode="auto">
              <a:xfrm>
                <a:off x="1333500" y="1981200"/>
                <a:ext cx="6148388" cy="2551112"/>
              </a:xfrm>
              <a:prstGeom prst="rect">
                <a:avLst/>
              </a:prstGeom>
              <a:solidFill>
                <a:srgbClr val="FFFFFF"/>
              </a:solidFill>
              <a:ln w="23813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Rectangle 4"/>
              <p:cNvSpPr>
                <a:spLocks/>
              </p:cNvSpPr>
              <p:nvPr/>
            </p:nvSpPr>
            <p:spPr bwMode="auto">
              <a:xfrm>
                <a:off x="1954213" y="2897188"/>
                <a:ext cx="809625" cy="1763712"/>
              </a:xfrm>
              <a:prstGeom prst="rect">
                <a:avLst/>
              </a:prstGeom>
              <a:gradFill rotWithShape="0">
                <a:gsLst>
                  <a:gs pos="0">
                    <a:srgbClr val="321021"/>
                  </a:gs>
                  <a:gs pos="50000">
                    <a:srgbClr val="993366"/>
                  </a:gs>
                  <a:gs pos="100000">
                    <a:srgbClr val="32102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3813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" name="Rectangle 5"/>
              <p:cNvSpPr>
                <a:spLocks/>
              </p:cNvSpPr>
              <p:nvPr/>
            </p:nvSpPr>
            <p:spPr bwMode="auto">
              <a:xfrm>
                <a:off x="4002088" y="2778125"/>
                <a:ext cx="811212" cy="1882775"/>
              </a:xfrm>
              <a:prstGeom prst="rect">
                <a:avLst/>
              </a:prstGeom>
              <a:gradFill rotWithShape="0">
                <a:gsLst>
                  <a:gs pos="0">
                    <a:srgbClr val="321021"/>
                  </a:gs>
                  <a:gs pos="50000">
                    <a:srgbClr val="993366"/>
                  </a:gs>
                  <a:gs pos="100000">
                    <a:srgbClr val="32102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3813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5" name="Rectangle 6"/>
              <p:cNvSpPr>
                <a:spLocks/>
              </p:cNvSpPr>
              <p:nvPr/>
            </p:nvSpPr>
            <p:spPr bwMode="auto">
              <a:xfrm>
                <a:off x="6051550" y="2420938"/>
                <a:ext cx="809625" cy="2239962"/>
              </a:xfrm>
              <a:prstGeom prst="rect">
                <a:avLst/>
              </a:prstGeom>
              <a:gradFill rotWithShape="0">
                <a:gsLst>
                  <a:gs pos="0">
                    <a:srgbClr val="321021"/>
                  </a:gs>
                  <a:gs pos="50000">
                    <a:srgbClr val="993366"/>
                  </a:gs>
                  <a:gs pos="100000">
                    <a:srgbClr val="32102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3813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" name="Line 7"/>
              <p:cNvSpPr>
                <a:spLocks noChangeShapeType="1"/>
              </p:cNvSpPr>
              <p:nvPr/>
            </p:nvSpPr>
            <p:spPr bwMode="auto">
              <a:xfrm>
                <a:off x="1333500" y="2109788"/>
                <a:ext cx="1588" cy="2551112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Line 8"/>
              <p:cNvSpPr>
                <a:spLocks noChangeShapeType="1"/>
              </p:cNvSpPr>
              <p:nvPr/>
            </p:nvSpPr>
            <p:spPr bwMode="auto">
              <a:xfrm>
                <a:off x="1285875" y="4660900"/>
                <a:ext cx="95250" cy="158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" name="Line 9"/>
              <p:cNvSpPr>
                <a:spLocks noChangeShapeType="1"/>
              </p:cNvSpPr>
              <p:nvPr/>
            </p:nvSpPr>
            <p:spPr bwMode="auto">
              <a:xfrm>
                <a:off x="1285875" y="4349750"/>
                <a:ext cx="95250" cy="158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" name="Line 10"/>
              <p:cNvSpPr>
                <a:spLocks noChangeShapeType="1"/>
              </p:cNvSpPr>
              <p:nvPr/>
            </p:nvSpPr>
            <p:spPr bwMode="auto">
              <a:xfrm>
                <a:off x="1285875" y="4016375"/>
                <a:ext cx="95250" cy="158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" name="Line 11"/>
              <p:cNvSpPr>
                <a:spLocks noChangeShapeType="1"/>
              </p:cNvSpPr>
              <p:nvPr/>
            </p:nvSpPr>
            <p:spPr bwMode="auto">
              <a:xfrm>
                <a:off x="1285875" y="3706813"/>
                <a:ext cx="95250" cy="1587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1" name="Line 12"/>
              <p:cNvSpPr>
                <a:spLocks noChangeShapeType="1"/>
              </p:cNvSpPr>
              <p:nvPr/>
            </p:nvSpPr>
            <p:spPr bwMode="auto">
              <a:xfrm>
                <a:off x="1285875" y="3397250"/>
                <a:ext cx="95250" cy="158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" name="Line 13"/>
              <p:cNvSpPr>
                <a:spLocks noChangeShapeType="1"/>
              </p:cNvSpPr>
              <p:nvPr/>
            </p:nvSpPr>
            <p:spPr bwMode="auto">
              <a:xfrm>
                <a:off x="1285875" y="3063875"/>
                <a:ext cx="95250" cy="158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" name="Line 14"/>
              <p:cNvSpPr>
                <a:spLocks noChangeShapeType="1"/>
              </p:cNvSpPr>
              <p:nvPr/>
            </p:nvSpPr>
            <p:spPr bwMode="auto">
              <a:xfrm>
                <a:off x="1285875" y="2754313"/>
                <a:ext cx="95250" cy="1587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" name="Line 15"/>
              <p:cNvSpPr>
                <a:spLocks noChangeShapeType="1"/>
              </p:cNvSpPr>
              <p:nvPr/>
            </p:nvSpPr>
            <p:spPr bwMode="auto">
              <a:xfrm>
                <a:off x="1285875" y="2420938"/>
                <a:ext cx="95250" cy="1587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5" name="Line 16"/>
              <p:cNvSpPr>
                <a:spLocks noChangeShapeType="1"/>
              </p:cNvSpPr>
              <p:nvPr/>
            </p:nvSpPr>
            <p:spPr bwMode="auto">
              <a:xfrm>
                <a:off x="1285875" y="2109788"/>
                <a:ext cx="95250" cy="1587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6" name="Line 17"/>
              <p:cNvSpPr>
                <a:spLocks noChangeShapeType="1"/>
              </p:cNvSpPr>
              <p:nvPr/>
            </p:nvSpPr>
            <p:spPr bwMode="auto">
              <a:xfrm>
                <a:off x="1333500" y="4660900"/>
                <a:ext cx="6148388" cy="158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7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333500" y="4613275"/>
                <a:ext cx="1588" cy="95250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8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3382963" y="4613275"/>
                <a:ext cx="1587" cy="95250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9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5432425" y="4613275"/>
                <a:ext cx="1588" cy="95250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0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7481888" y="4613275"/>
                <a:ext cx="1587" cy="95250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1" name="Line 22"/>
              <p:cNvSpPr>
                <a:spLocks noChangeShapeType="1"/>
              </p:cNvSpPr>
              <p:nvPr/>
            </p:nvSpPr>
            <p:spPr bwMode="auto">
              <a:xfrm>
                <a:off x="7481888" y="2109788"/>
                <a:ext cx="1587" cy="2551112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2" name="Line 23"/>
              <p:cNvSpPr>
                <a:spLocks noChangeShapeType="1"/>
              </p:cNvSpPr>
              <p:nvPr/>
            </p:nvSpPr>
            <p:spPr bwMode="auto">
              <a:xfrm>
                <a:off x="7434263" y="4660900"/>
                <a:ext cx="95250" cy="158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" name="Line 24"/>
              <p:cNvSpPr>
                <a:spLocks noChangeShapeType="1"/>
              </p:cNvSpPr>
              <p:nvPr/>
            </p:nvSpPr>
            <p:spPr bwMode="auto">
              <a:xfrm>
                <a:off x="7434263" y="4302125"/>
                <a:ext cx="95250" cy="158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4" name="Line 25"/>
              <p:cNvSpPr>
                <a:spLocks noChangeShapeType="1"/>
              </p:cNvSpPr>
              <p:nvPr/>
            </p:nvSpPr>
            <p:spPr bwMode="auto">
              <a:xfrm>
                <a:off x="7434263" y="3921125"/>
                <a:ext cx="95250" cy="158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" name="Line 26"/>
              <p:cNvSpPr>
                <a:spLocks noChangeShapeType="1"/>
              </p:cNvSpPr>
              <p:nvPr/>
            </p:nvSpPr>
            <p:spPr bwMode="auto">
              <a:xfrm>
                <a:off x="7434263" y="3563938"/>
                <a:ext cx="95250" cy="1587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6" name="Line 27"/>
              <p:cNvSpPr>
                <a:spLocks noChangeShapeType="1"/>
              </p:cNvSpPr>
              <p:nvPr/>
            </p:nvSpPr>
            <p:spPr bwMode="auto">
              <a:xfrm>
                <a:off x="7434263" y="3206750"/>
                <a:ext cx="95250" cy="1588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7" name="Line 28"/>
              <p:cNvSpPr>
                <a:spLocks noChangeShapeType="1"/>
              </p:cNvSpPr>
              <p:nvPr/>
            </p:nvSpPr>
            <p:spPr bwMode="auto">
              <a:xfrm>
                <a:off x="7434263" y="2849563"/>
                <a:ext cx="95250" cy="1587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8" name="Line 29"/>
              <p:cNvSpPr>
                <a:spLocks noChangeShapeType="1"/>
              </p:cNvSpPr>
              <p:nvPr/>
            </p:nvSpPr>
            <p:spPr bwMode="auto">
              <a:xfrm>
                <a:off x="7434263" y="2468563"/>
                <a:ext cx="95250" cy="1587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9" name="Line 30"/>
              <p:cNvSpPr>
                <a:spLocks noChangeShapeType="1"/>
              </p:cNvSpPr>
              <p:nvPr/>
            </p:nvSpPr>
            <p:spPr bwMode="auto">
              <a:xfrm>
                <a:off x="7434263" y="2109788"/>
                <a:ext cx="95250" cy="1587"/>
              </a:xfrm>
              <a:prstGeom prst="line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0" name="Freeform 32"/>
              <p:cNvSpPr>
                <a:spLocks/>
              </p:cNvSpPr>
              <p:nvPr/>
            </p:nvSpPr>
            <p:spPr bwMode="auto">
              <a:xfrm>
                <a:off x="2287588" y="2921000"/>
                <a:ext cx="142875" cy="142875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10800 w 21600"/>
                  <a:gd name="T9" fmla="*/ 0 h 21600"/>
                  <a:gd name="T10" fmla="*/ 1080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lnTo>
                      <a:pt x="10800" y="0"/>
                    </a:ln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000080"/>
              </a:solidFill>
              <a:ln w="23813" cap="flat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2359024" y="1981200"/>
                <a:ext cx="4184651" cy="1011238"/>
                <a:chOff x="2359024" y="1981200"/>
                <a:chExt cx="4184651" cy="1011238"/>
              </a:xfrm>
            </p:grpSpPr>
            <p:sp>
              <p:nvSpPr>
                <p:cNvPr id="140" name="Freeform 31"/>
                <p:cNvSpPr>
                  <a:spLocks/>
                </p:cNvSpPr>
                <p:nvPr/>
              </p:nvSpPr>
              <p:spPr bwMode="auto">
                <a:xfrm>
                  <a:off x="2359024" y="2057400"/>
                  <a:ext cx="4117976" cy="935038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10796 w 21600"/>
                    <a:gd name="T3" fmla="*/ 1620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10796" y="16200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60325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1" name="Freeform 33"/>
                <p:cNvSpPr>
                  <a:spLocks/>
                </p:cNvSpPr>
                <p:nvPr/>
              </p:nvSpPr>
              <p:spPr bwMode="auto">
                <a:xfrm>
                  <a:off x="4335463" y="2752725"/>
                  <a:ext cx="144462" cy="142875"/>
                </a:xfrm>
                <a:custGeom>
                  <a:avLst/>
                  <a:gdLst>
                    <a:gd name="T0" fmla="*/ 10681 w 21600"/>
                    <a:gd name="T1" fmla="*/ 0 h 21600"/>
                    <a:gd name="T2" fmla="*/ 21600 w 21600"/>
                    <a:gd name="T3" fmla="*/ 10800 h 21600"/>
                    <a:gd name="T4" fmla="*/ 10681 w 21600"/>
                    <a:gd name="T5" fmla="*/ 21600 h 21600"/>
                    <a:gd name="T6" fmla="*/ 0 w 21600"/>
                    <a:gd name="T7" fmla="*/ 10800 h 21600"/>
                    <a:gd name="T8" fmla="*/ 10681 w 21600"/>
                    <a:gd name="T9" fmla="*/ 0 h 21600"/>
                    <a:gd name="T10" fmla="*/ 1068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0681" y="0"/>
                      </a:moveTo>
                      <a:lnTo>
                        <a:pt x="21600" y="10800"/>
                      </a:lnTo>
                      <a:lnTo>
                        <a:pt x="10681" y="21600"/>
                      </a:lnTo>
                      <a:lnTo>
                        <a:pt x="0" y="10800"/>
                      </a:lnTo>
                      <a:lnTo>
                        <a:pt x="10681" y="0"/>
                      </a:lnTo>
                      <a:close/>
                      <a:moveTo>
                        <a:pt x="10681" y="0"/>
                      </a:moveTo>
                    </a:path>
                  </a:pathLst>
                </a:custGeom>
                <a:solidFill>
                  <a:srgbClr val="000080"/>
                </a:solidFill>
                <a:ln w="23813" cap="flat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2" name="Freeform 34"/>
                <p:cNvSpPr>
                  <a:spLocks/>
                </p:cNvSpPr>
                <p:nvPr/>
              </p:nvSpPr>
              <p:spPr bwMode="auto">
                <a:xfrm>
                  <a:off x="6400800" y="1981200"/>
                  <a:ext cx="142875" cy="142875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10800 h 21600"/>
                    <a:gd name="T4" fmla="*/ 10800 w 21600"/>
                    <a:gd name="T5" fmla="*/ 21600 h 21600"/>
                    <a:gd name="T6" fmla="*/ 0 w 21600"/>
                    <a:gd name="T7" fmla="*/ 10800 h 21600"/>
                    <a:gd name="T8" fmla="*/ 10800 w 21600"/>
                    <a:gd name="T9" fmla="*/ 0 h 21600"/>
                    <a:gd name="T10" fmla="*/ 10800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lnTo>
                        <a:pt x="21600" y="10800"/>
                      </a:lnTo>
                      <a:lnTo>
                        <a:pt x="10800" y="21600"/>
                      </a:lnTo>
                      <a:lnTo>
                        <a:pt x="0" y="10800"/>
                      </a:lnTo>
                      <a:lnTo>
                        <a:pt x="1080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0080"/>
                </a:solidFill>
                <a:ln w="23813" cap="flat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121" name="Rectangle 46"/>
              <p:cNvSpPr>
                <a:spLocks/>
              </p:cNvSpPr>
              <p:nvPr/>
            </p:nvSpPr>
            <p:spPr bwMode="auto">
              <a:xfrm>
                <a:off x="2179638" y="4814888"/>
                <a:ext cx="48498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 dirty="0">
                    <a:solidFill>
                      <a:schemeClr val="tx1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2001</a:t>
                </a:r>
              </a:p>
            </p:txBody>
          </p:sp>
          <p:sp>
            <p:nvSpPr>
              <p:cNvPr id="122" name="Rectangle 47"/>
              <p:cNvSpPr>
                <a:spLocks/>
              </p:cNvSpPr>
              <p:nvPr/>
            </p:nvSpPr>
            <p:spPr bwMode="auto">
              <a:xfrm>
                <a:off x="4227513" y="4814888"/>
                <a:ext cx="48498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chemeClr val="tx1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2002</a:t>
                </a:r>
              </a:p>
            </p:txBody>
          </p:sp>
          <p:sp>
            <p:nvSpPr>
              <p:cNvPr id="123" name="Rectangle 48"/>
              <p:cNvSpPr>
                <a:spLocks/>
              </p:cNvSpPr>
              <p:nvPr/>
            </p:nvSpPr>
            <p:spPr bwMode="auto">
              <a:xfrm>
                <a:off x="6220616" y="4814888"/>
                <a:ext cx="48498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 dirty="0" smtClean="0">
                    <a:solidFill>
                      <a:schemeClr val="tx1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2003</a:t>
                </a:r>
                <a:endParaRPr lang="en-US" sz="1700" b="1" dirty="0">
                  <a:solidFill>
                    <a:schemeClr val="tx1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endParaRPr>
              </a:p>
            </p:txBody>
          </p:sp>
          <p:sp>
            <p:nvSpPr>
              <p:cNvPr id="132" name="Rectangle 59"/>
              <p:cNvSpPr>
                <a:spLocks/>
              </p:cNvSpPr>
              <p:nvPr/>
            </p:nvSpPr>
            <p:spPr bwMode="auto">
              <a:xfrm>
                <a:off x="2311400" y="5303838"/>
                <a:ext cx="4168775" cy="2857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3" name="Rectangle 60"/>
              <p:cNvSpPr>
                <a:spLocks/>
              </p:cNvSpPr>
              <p:nvPr/>
            </p:nvSpPr>
            <p:spPr bwMode="auto">
              <a:xfrm>
                <a:off x="1447800" y="5269726"/>
                <a:ext cx="523875" cy="140474"/>
              </a:xfrm>
              <a:prstGeom prst="rect">
                <a:avLst/>
              </a:prstGeom>
              <a:solidFill>
                <a:srgbClr val="993366"/>
              </a:solidFill>
              <a:ln w="23813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000" b="1"/>
              </a:p>
            </p:txBody>
          </p:sp>
          <p:sp>
            <p:nvSpPr>
              <p:cNvPr id="134" name="Rectangle 61"/>
              <p:cNvSpPr>
                <a:spLocks/>
              </p:cNvSpPr>
              <p:nvPr/>
            </p:nvSpPr>
            <p:spPr bwMode="auto">
              <a:xfrm>
                <a:off x="2030413" y="5209401"/>
                <a:ext cx="211141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TOTAL Work RVU's</a:t>
                </a:r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4579937" y="5181600"/>
                <a:ext cx="2927908" cy="276999"/>
                <a:chOff x="4579937" y="5181600"/>
                <a:chExt cx="2927908" cy="276999"/>
              </a:xfrm>
            </p:grpSpPr>
            <p:sp>
              <p:nvSpPr>
                <p:cNvPr id="137" name="Line 62"/>
                <p:cNvSpPr>
                  <a:spLocks noChangeShapeType="1"/>
                </p:cNvSpPr>
                <p:nvPr/>
              </p:nvSpPr>
              <p:spPr bwMode="auto">
                <a:xfrm>
                  <a:off x="4579937" y="5308600"/>
                  <a:ext cx="525463" cy="1588"/>
                </a:xfrm>
                <a:prstGeom prst="line">
                  <a:avLst/>
                </a:prstGeom>
                <a:noFill/>
                <a:ln w="57150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sz="2000" b="1"/>
                </a:p>
              </p:txBody>
            </p:sp>
            <p:sp>
              <p:nvSpPr>
                <p:cNvPr id="138" name="Freeform 63"/>
                <p:cNvSpPr>
                  <a:spLocks/>
                </p:cNvSpPr>
                <p:nvPr/>
              </p:nvSpPr>
              <p:spPr bwMode="auto">
                <a:xfrm>
                  <a:off x="4803775" y="5257800"/>
                  <a:ext cx="95250" cy="95250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10800 h 21600"/>
                    <a:gd name="T4" fmla="*/ 10800 w 21600"/>
                    <a:gd name="T5" fmla="*/ 21600 h 21600"/>
                    <a:gd name="T6" fmla="*/ 0 w 21600"/>
                    <a:gd name="T7" fmla="*/ 10800 h 21600"/>
                    <a:gd name="T8" fmla="*/ 10800 w 21600"/>
                    <a:gd name="T9" fmla="*/ 0 h 21600"/>
                    <a:gd name="T10" fmla="*/ 10800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lnTo>
                        <a:pt x="21600" y="10800"/>
                      </a:lnTo>
                      <a:lnTo>
                        <a:pt x="10800" y="21600"/>
                      </a:lnTo>
                      <a:lnTo>
                        <a:pt x="0" y="10800"/>
                      </a:lnTo>
                      <a:lnTo>
                        <a:pt x="1080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000080"/>
                </a:solidFill>
                <a:ln w="23813" cap="flat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2000" b="1"/>
                </a:p>
              </p:txBody>
            </p:sp>
            <p:sp>
              <p:nvSpPr>
                <p:cNvPr id="139" name="Rectangle 64"/>
                <p:cNvSpPr>
                  <a:spLocks/>
                </p:cNvSpPr>
                <p:nvPr/>
              </p:nvSpPr>
              <p:spPr bwMode="auto">
                <a:xfrm>
                  <a:off x="5181600" y="5181600"/>
                  <a:ext cx="232624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1" dirty="0">
                      <a:solidFill>
                        <a:schemeClr val="tx1"/>
                      </a:solidFill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Work RVU/ Physician</a:t>
                  </a:r>
                </a:p>
              </p:txBody>
            </p:sp>
          </p:grpSp>
          <p:sp>
            <p:nvSpPr>
              <p:cNvPr id="136" name="Rectangle 65"/>
              <p:cNvSpPr>
                <a:spLocks/>
              </p:cNvSpPr>
              <p:nvPr/>
            </p:nvSpPr>
            <p:spPr bwMode="auto">
              <a:xfrm>
                <a:off x="95250" y="1371600"/>
                <a:ext cx="8624888" cy="4241800"/>
              </a:xfrm>
              <a:prstGeom prst="rect">
                <a:avLst/>
              </a:prstGeom>
              <a:noFill/>
              <a:ln w="23813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171450" y="1371600"/>
              <a:ext cx="8763000" cy="462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  <a:latin typeface="Arial"/>
                </a:rPr>
                <a:t>GROUP AND INDIVIDUAL PRODUCTIVITY</a:t>
              </a:r>
              <a:endParaRPr lang="en-US" sz="2800" b="1" dirty="0">
                <a:solidFill>
                  <a:srgbClr val="0000FF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05200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INTEGRATED PRACTICE UNITS - 2013</a:t>
            </a:r>
            <a:endParaRPr lang="en-US" sz="4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5100" y="914400"/>
            <a:ext cx="8991600" cy="4953000"/>
          </a:xfrm>
        </p:spPr>
        <p:txBody>
          <a:bodyPr>
            <a:noAutofit/>
          </a:bodyPr>
          <a:lstStyle/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Organized around </a:t>
            </a:r>
            <a:r>
              <a:rPr lang="en-US" sz="2400" dirty="0"/>
              <a:t>a </a:t>
            </a:r>
            <a:r>
              <a:rPr lang="en-US" sz="2400" dirty="0" smtClean="0"/>
              <a:t>single medical condition </a:t>
            </a:r>
          </a:p>
          <a:p>
            <a:pPr marL="342900" lvl="1" indent="-342900"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Dedicated</a:t>
            </a:r>
            <a:r>
              <a:rPr lang="en-US" sz="2400" dirty="0"/>
              <a:t>, </a:t>
            </a:r>
            <a:r>
              <a:rPr lang="en-US" sz="2400" dirty="0" smtClean="0"/>
              <a:t>multidisciplinary team </a:t>
            </a:r>
            <a:r>
              <a:rPr lang="en-US" sz="2400" dirty="0"/>
              <a:t>of </a:t>
            </a:r>
            <a:r>
              <a:rPr lang="en-US" sz="2400" dirty="0" smtClean="0"/>
              <a:t>subspecialty clinicians 	</a:t>
            </a: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Responsibility for </a:t>
            </a:r>
            <a:r>
              <a:rPr lang="en-US" sz="2400" dirty="0"/>
              <a:t>the </a:t>
            </a:r>
            <a:r>
              <a:rPr lang="en-US" sz="2400" dirty="0" smtClean="0"/>
              <a:t>full cycle </a:t>
            </a:r>
            <a:r>
              <a:rPr lang="en-US" sz="2400" dirty="0"/>
              <a:t>of </a:t>
            </a:r>
            <a:r>
              <a:rPr lang="en-US" sz="2400" dirty="0" smtClean="0"/>
              <a:t>care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Outpatient / Inpatient / Rehabilitation / Outpatient</a:t>
            </a: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Single</a:t>
            </a:r>
            <a:r>
              <a:rPr lang="en-US" sz="2400" dirty="0"/>
              <a:t> </a:t>
            </a:r>
            <a:r>
              <a:rPr lang="en-US" sz="2400" dirty="0" smtClean="0"/>
              <a:t>administrative and scheduling structure</a:t>
            </a: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</a:t>
            </a:r>
            <a:r>
              <a:rPr lang="en-US" sz="2400" dirty="0"/>
              <a:t>-located in </a:t>
            </a:r>
            <a:r>
              <a:rPr lang="en-US" sz="2400" dirty="0" smtClean="0"/>
              <a:t>dedicated facilities</a:t>
            </a: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Measurement + Joint </a:t>
            </a:r>
            <a:r>
              <a:rPr lang="en-US" sz="2400" dirty="0"/>
              <a:t>accountability </a:t>
            </a:r>
            <a:endParaRPr lang="en-US" sz="2400" dirty="0" smtClean="0"/>
          </a:p>
          <a:p>
            <a:pPr lvl="1">
              <a:lnSpc>
                <a:spcPct val="7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Outcomes</a:t>
            </a:r>
          </a:p>
          <a:p>
            <a:pPr lvl="1">
              <a:lnSpc>
                <a:spcPct val="7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Costs</a:t>
            </a:r>
          </a:p>
          <a:p>
            <a:pPr lvl="1">
              <a:lnSpc>
                <a:spcPct val="7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Processes</a:t>
            </a: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Coordinated regional 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12123"/>
            <a:ext cx="63754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3366FF"/>
                </a:solidFill>
              </a:rPr>
              <a:t>Porter and Lee  Harvard Business Review. Oct 2013 </a:t>
            </a:r>
            <a:endParaRPr lang="en-US" sz="1600" b="1" i="1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71600" y="1219200"/>
            <a:ext cx="6096000" cy="4800600"/>
            <a:chOff x="1178034" y="634871"/>
            <a:chExt cx="6019800" cy="5085694"/>
          </a:xfrm>
        </p:grpSpPr>
        <p:pic>
          <p:nvPicPr>
            <p:cNvPr id="9" name="Picture 8" descr="IPU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50" b="10380"/>
            <a:stretch/>
          </p:blipFill>
          <p:spPr>
            <a:xfrm>
              <a:off x="1178034" y="634871"/>
              <a:ext cx="6019800" cy="5085694"/>
            </a:xfrm>
            <a:prstGeom prst="rect">
              <a:avLst/>
            </a:prstGeom>
            <a:ln>
              <a:solidFill>
                <a:srgbClr val="0000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3324880" y="729051"/>
              <a:ext cx="1465034" cy="1419058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603144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33334 0.2611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130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plate_light-background_3-21-12 (1)">
  <a:themeElements>
    <a:clrScheme name="Custom 5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7030A0"/>
      </a:accent2>
      <a:accent3>
        <a:srgbClr val="A18346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lient or Pitch Presentation">
  <a:themeElements>
    <a:clrScheme name="ECG Color Scheme">
      <a:dk1>
        <a:sysClr val="windowText" lastClr="000000"/>
      </a:dk1>
      <a:lt1>
        <a:sysClr val="window" lastClr="FFFFFF"/>
      </a:lt1>
      <a:dk2>
        <a:srgbClr val="333E48"/>
      </a:dk2>
      <a:lt2>
        <a:srgbClr val="C7C7C7"/>
      </a:lt2>
      <a:accent1>
        <a:srgbClr val="4BBFCC"/>
      </a:accent1>
      <a:accent2>
        <a:srgbClr val="D9252E"/>
      </a:accent2>
      <a:accent3>
        <a:srgbClr val="959595"/>
      </a:accent3>
      <a:accent4>
        <a:srgbClr val="E9E9E9"/>
      </a:accent4>
      <a:accent5>
        <a:srgbClr val="1B9CAB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 1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spAutoFit/>
      </a:bodyPr>
      <a:lstStyle>
        <a:defPPr>
          <a:defRPr dirty="0" smtClean="0">
            <a:cs typeface="Times New Roman" panose="02020603050405020304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Template_light-background_3-21-12 (1)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Template_light-background_3-21-12 (1)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AB Color Palette (2017)">
    <a:dk1>
      <a:srgbClr val="333E48"/>
    </a:dk1>
    <a:lt1>
      <a:srgbClr val="FFFFFF"/>
    </a:lt1>
    <a:dk2>
      <a:srgbClr val="F28B00"/>
    </a:dk2>
    <a:lt2>
      <a:srgbClr val="D6D8DA"/>
    </a:lt2>
    <a:accent1>
      <a:srgbClr val="C4C7CA"/>
    </a:accent1>
    <a:accent2>
      <a:srgbClr val="A0A4A9"/>
    </a:accent2>
    <a:accent3>
      <a:srgbClr val="666E76"/>
    </a:accent3>
    <a:accent4>
      <a:srgbClr val="333E48"/>
    </a:accent4>
    <a:accent5>
      <a:srgbClr val="004A88"/>
    </a:accent5>
    <a:accent6>
      <a:srgbClr val="0070CD"/>
    </a:accent6>
    <a:hlink>
      <a:srgbClr val="0070CD"/>
    </a:hlink>
    <a:folHlink>
      <a:srgbClr val="A0A4A9"/>
    </a:folHlink>
  </a:clrScheme>
  <a:fontScheme name="EAB Font Theme">
    <a:majorFont>
      <a:latin typeface="Rockwel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Template_light-background_3-21-12 (1)</Template>
  <TotalTime>21774</TotalTime>
  <Words>919</Words>
  <Application>Microsoft Macintosh PowerPoint</Application>
  <PresentationFormat>On-screen Show (4:3)</PresentationFormat>
  <Paragraphs>400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Template_light-background_3-21-12 (1)</vt:lpstr>
      <vt:lpstr>1_Template_light-background_3-21-12 (1)</vt:lpstr>
      <vt:lpstr>2_Template_light-background_3-21-12 (1)</vt:lpstr>
      <vt:lpstr>Client or Pitch Presentation</vt:lpstr>
      <vt:lpstr>3_Template_light-background_3-21-12 (1)</vt:lpstr>
      <vt:lpstr>4_Template_light-background_3-21-12 (1)</vt:lpstr>
      <vt:lpstr>Worksheet</vt:lpstr>
      <vt:lpstr>PowerPoint Presentation</vt:lpstr>
      <vt:lpstr>evolution OF NEUROSCIENCE INSTITUTES</vt:lpstr>
      <vt:lpstr>WHAT IS DRIVING HOSPITALS TO PROMOTE NEUROSCIENCE INSTITUTES?</vt:lpstr>
      <vt:lpstr>EVOLvIng MODELS FOR PATIENT CARE Traditional NEUROSURGICAL Academic  Model</vt:lpstr>
      <vt:lpstr>NEUROSURGERY Subspecialty Model</vt:lpstr>
      <vt:lpstr>PROMOTING HYBRID PRACICES IN NEUROSURGERY AANS NEUROENDOVASCULAR TASK FORCE - 1997</vt:lpstr>
      <vt:lpstr>Establishment of CLEVELAND CLINIC  Integrated Multi-Specialty CV Center (2001)</vt:lpstr>
      <vt:lpstr>CCF ENDOVASCULAR CENTER INTEGRATED PROVIDER GROUP BENEFITS</vt:lpstr>
      <vt:lpstr>INTEGRATED PRACTICE UNITS - 2013</vt:lpstr>
      <vt:lpstr>Swedish Neuroscience Institute  INTEGRATED PRACTICE UNITS</vt:lpstr>
      <vt:lpstr>Integrated Practice Units  and Clinical Transformation</vt:lpstr>
      <vt:lpstr>DETERMINING FINANCIAL PERFORMANCE BY PROGRAM </vt:lpstr>
      <vt:lpstr>NEUROSCIENCE INSTITUTES  POTENTIAL STRENGTHS</vt:lpstr>
      <vt:lpstr>NEUROSCIENCE INSTITUTES POTENTIAL DETRIMENTS</vt:lpstr>
      <vt:lpstr>UNIVERSITY OF WASHINGTON AND WWAMI REGIONAL CARE - STRENGTH</vt:lpstr>
      <vt:lpstr>UNIVERSITY OF WASHINGTON AND WWAMI REGIONAL CARE - CHALLENGE</vt:lpstr>
      <vt:lpstr>NEUROSCIENCE INSTITUTES requirements  Summary/Conclusions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GOES HERE. PREFERRABLY IN ALL CAPS AND NO MORE THAN THREE LINES.</dc:title>
  <dc:creator>Lakin Soldate</dc:creator>
  <cp:lastModifiedBy>Marc Mayberg</cp:lastModifiedBy>
  <cp:revision>490</cp:revision>
  <cp:lastPrinted>2019-05-14T04:07:18Z</cp:lastPrinted>
  <dcterms:created xsi:type="dcterms:W3CDTF">2012-07-01T20:36:09Z</dcterms:created>
  <dcterms:modified xsi:type="dcterms:W3CDTF">2019-05-19T14:02:23Z</dcterms:modified>
</cp:coreProperties>
</file>