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4" r:id="rId1"/>
  </p:sldMasterIdLst>
  <p:notesMasterIdLst>
    <p:notesMasterId r:id="rId15"/>
  </p:notesMasterIdLst>
  <p:sldIdLst>
    <p:sldId id="256" r:id="rId2"/>
    <p:sldId id="332" r:id="rId3"/>
    <p:sldId id="348" r:id="rId4"/>
    <p:sldId id="327" r:id="rId5"/>
    <p:sldId id="347" r:id="rId6"/>
    <p:sldId id="346" r:id="rId7"/>
    <p:sldId id="342" r:id="rId8"/>
    <p:sldId id="344" r:id="rId9"/>
    <p:sldId id="340" r:id="rId10"/>
    <p:sldId id="343" r:id="rId11"/>
    <p:sldId id="341" r:id="rId12"/>
    <p:sldId id="345" r:id="rId13"/>
    <p:sldId id="33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00CC"/>
    <a:srgbClr val="3300FF"/>
    <a:srgbClr val="0706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9"/>
    <p:restoredTop sz="77430"/>
  </p:normalViewPr>
  <p:slideViewPr>
    <p:cSldViewPr snapToGrid="0" snapToObjects="1">
      <p:cViewPr varScale="1">
        <p:scale>
          <a:sx n="100" d="100"/>
          <a:sy n="100" d="100"/>
        </p:scale>
        <p:origin x="234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0F866A-008D-DB40-BC46-A855E1FEE292}" type="datetimeFigureOut">
              <a:rPr lang="en-US" smtClean="0"/>
              <a:t>5/18/18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A4A2C6-2656-EF43-98F3-AEFF856847B3}" type="slidenum">
              <a:rPr lang="en-US" smtClean="0"/>
              <a:t>‹#›</a:t>
            </a:fld>
            <a:endParaRPr lang="en-US" dirty="0"/>
          </a:p>
        </p:txBody>
      </p:sp>
    </p:spTree>
    <p:extLst>
      <p:ext uri="{BB962C8B-B14F-4D97-AF65-F5344CB8AC3E}">
        <p14:creationId xmlns:p14="http://schemas.microsoft.com/office/powerpoint/2010/main" val="3742440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333333"/>
              </a:solidFill>
              <a:latin typeface="+mj-lt"/>
            </a:endParaRPr>
          </a:p>
        </p:txBody>
      </p:sp>
      <p:sp>
        <p:nvSpPr>
          <p:cNvPr id="4" name="Slide Number Placeholder 3"/>
          <p:cNvSpPr>
            <a:spLocks noGrp="1"/>
          </p:cNvSpPr>
          <p:nvPr>
            <p:ph type="sldNum" sz="quarter" idx="10"/>
          </p:nvPr>
        </p:nvSpPr>
        <p:spPr/>
        <p:txBody>
          <a:bodyPr/>
          <a:lstStyle/>
          <a:p>
            <a:fld id="{AFA4A2C6-2656-EF43-98F3-AEFF856847B3}" type="slidenum">
              <a:rPr lang="en-US" smtClean="0"/>
              <a:t>1</a:t>
            </a:fld>
            <a:endParaRPr lang="en-US" dirty="0"/>
          </a:p>
        </p:txBody>
      </p:sp>
    </p:spTree>
    <p:extLst>
      <p:ext uri="{BB962C8B-B14F-4D97-AF65-F5344CB8AC3E}">
        <p14:creationId xmlns:p14="http://schemas.microsoft.com/office/powerpoint/2010/main" val="1089687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4A2C6-2656-EF43-98F3-AEFF856847B3}" type="slidenum">
              <a:rPr lang="en-US" smtClean="0"/>
              <a:t>10</a:t>
            </a:fld>
            <a:endParaRPr lang="en-US" dirty="0"/>
          </a:p>
        </p:txBody>
      </p:sp>
    </p:spTree>
    <p:extLst>
      <p:ext uri="{BB962C8B-B14F-4D97-AF65-F5344CB8AC3E}">
        <p14:creationId xmlns:p14="http://schemas.microsoft.com/office/powerpoint/2010/main" val="1090790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 has received the Humanitarian Award from the AANS and the Distinguished Service Award from the SNS, noting a lifetime commitment to service and education nationally and internationally.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FA4A2C6-2656-EF43-98F3-AEFF856847B3}" type="slidenum">
              <a:rPr lang="en-US" smtClean="0"/>
              <a:t>11</a:t>
            </a:fld>
            <a:endParaRPr lang="en-US" dirty="0"/>
          </a:p>
        </p:txBody>
      </p:sp>
    </p:spTree>
    <p:extLst>
      <p:ext uri="{BB962C8B-B14F-4D97-AF65-F5344CB8AC3E}">
        <p14:creationId xmlns:p14="http://schemas.microsoft.com/office/powerpoint/2010/main" val="1109700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addition to his daily mentoring activities with the students on service, Bob has biweekly teaching rounds with the medical students, he takes hours out of his schedule teach week to sit down with the students, sometimes in the hallway, sometimes over coffee, sometimes in his office and discuss basic clinical neuroanatomy, neuro imaging, ethical issues facing patients on this service and coaching students with regard to career </a:t>
            </a:r>
            <a:r>
              <a:rPr lang="en-US" dirty="0" smtClean="0"/>
              <a:t>choice.</a:t>
            </a:r>
            <a:r>
              <a:rPr lang="en-US" baseline="0" dirty="0" smtClean="0"/>
              <a:t> He has </a:t>
            </a:r>
            <a:r>
              <a:rPr lang="en-US" dirty="0" smtClean="0"/>
              <a:t>steered </a:t>
            </a:r>
            <a:r>
              <a:rPr lang="en-US" dirty="0" smtClean="0"/>
              <a:t>numerous students towards careers in clinical neurosciences and just as importantly, has steered numerous students on to other paths for which they</a:t>
            </a:r>
            <a:r>
              <a:rPr lang="en-US" baseline="0" dirty="0" smtClean="0"/>
              <a:t> a</a:t>
            </a:r>
            <a:r>
              <a:rPr lang="en-US" dirty="0" smtClean="0"/>
              <a:t>re better suited.</a:t>
            </a:r>
          </a:p>
          <a:p>
            <a:endParaRPr lang="en-US" dirty="0"/>
          </a:p>
        </p:txBody>
      </p:sp>
      <p:sp>
        <p:nvSpPr>
          <p:cNvPr id="4" name="Slide Number Placeholder 3"/>
          <p:cNvSpPr>
            <a:spLocks noGrp="1"/>
          </p:cNvSpPr>
          <p:nvPr>
            <p:ph type="sldNum" sz="quarter" idx="10"/>
          </p:nvPr>
        </p:nvSpPr>
        <p:spPr/>
        <p:txBody>
          <a:bodyPr/>
          <a:lstStyle/>
          <a:p>
            <a:fld id="{AFA4A2C6-2656-EF43-98F3-AEFF856847B3}" type="slidenum">
              <a:rPr lang="en-US" smtClean="0"/>
              <a:t>12</a:t>
            </a:fld>
            <a:endParaRPr lang="en-US" dirty="0"/>
          </a:p>
        </p:txBody>
      </p:sp>
    </p:spTree>
    <p:extLst>
      <p:ext uri="{BB962C8B-B14F-4D97-AF65-F5344CB8AC3E}">
        <p14:creationId xmlns:p14="http://schemas.microsoft.com/office/powerpoint/2010/main" val="922571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rgbClr val="333333"/>
                </a:solidFill>
                <a:latin typeface="+mj-lt"/>
              </a:rPr>
              <a:t>Don Quest, Allan Friedman, Robert Dempsey</a:t>
            </a:r>
            <a:endParaRPr lang="en-US" sz="2000" dirty="0">
              <a:solidFill>
                <a:srgbClr val="333333"/>
              </a:solidFill>
              <a:latin typeface="+mj-lt"/>
            </a:endParaRPr>
          </a:p>
        </p:txBody>
      </p:sp>
      <p:sp>
        <p:nvSpPr>
          <p:cNvPr id="4" name="Slide Number Placeholder 3"/>
          <p:cNvSpPr>
            <a:spLocks noGrp="1"/>
          </p:cNvSpPr>
          <p:nvPr>
            <p:ph type="sldNum" sz="quarter" idx="10"/>
          </p:nvPr>
        </p:nvSpPr>
        <p:spPr/>
        <p:txBody>
          <a:bodyPr/>
          <a:lstStyle/>
          <a:p>
            <a:fld id="{AFA4A2C6-2656-EF43-98F3-AEFF856847B3}" type="slidenum">
              <a:rPr lang="en-US" smtClean="0"/>
              <a:t>13</a:t>
            </a:fld>
            <a:endParaRPr lang="en-US" dirty="0"/>
          </a:p>
        </p:txBody>
      </p:sp>
    </p:spTree>
    <p:extLst>
      <p:ext uri="{BB962C8B-B14F-4D97-AF65-F5344CB8AC3E}">
        <p14:creationId xmlns:p14="http://schemas.microsoft.com/office/powerpoint/2010/main" val="13683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333333"/>
              </a:solidFill>
              <a:latin typeface="+mj-lt"/>
            </a:endParaRPr>
          </a:p>
        </p:txBody>
      </p:sp>
      <p:sp>
        <p:nvSpPr>
          <p:cNvPr id="4" name="Slide Number Placeholder 3"/>
          <p:cNvSpPr>
            <a:spLocks noGrp="1"/>
          </p:cNvSpPr>
          <p:nvPr>
            <p:ph type="sldNum" sz="quarter" idx="10"/>
          </p:nvPr>
        </p:nvSpPr>
        <p:spPr/>
        <p:txBody>
          <a:bodyPr/>
          <a:lstStyle/>
          <a:p>
            <a:fld id="{AFA4A2C6-2656-EF43-98F3-AEFF856847B3}" type="slidenum">
              <a:rPr lang="en-US" smtClean="0"/>
              <a:t>2</a:t>
            </a:fld>
            <a:endParaRPr lang="en-US" dirty="0"/>
          </a:p>
        </p:txBody>
      </p:sp>
    </p:spTree>
    <p:extLst>
      <p:ext uri="{BB962C8B-B14F-4D97-AF65-F5344CB8AC3E}">
        <p14:creationId xmlns:p14="http://schemas.microsoft.com/office/powerpoint/2010/main" val="108968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rgbClr val="333333"/>
                </a:solidFill>
                <a:latin typeface="+mj-lt"/>
              </a:rPr>
              <a:t>Don Quest, Allan Friedman, Robert Dempsey</a:t>
            </a:r>
            <a:endParaRPr lang="en-US" sz="2000" dirty="0">
              <a:solidFill>
                <a:srgbClr val="333333"/>
              </a:solidFill>
              <a:latin typeface="+mj-lt"/>
            </a:endParaRPr>
          </a:p>
        </p:txBody>
      </p:sp>
      <p:sp>
        <p:nvSpPr>
          <p:cNvPr id="4" name="Slide Number Placeholder 3"/>
          <p:cNvSpPr>
            <a:spLocks noGrp="1"/>
          </p:cNvSpPr>
          <p:nvPr>
            <p:ph type="sldNum" sz="quarter" idx="10"/>
          </p:nvPr>
        </p:nvSpPr>
        <p:spPr/>
        <p:txBody>
          <a:bodyPr/>
          <a:lstStyle/>
          <a:p>
            <a:fld id="{AFA4A2C6-2656-EF43-98F3-AEFF856847B3}" type="slidenum">
              <a:rPr lang="en-US" smtClean="0"/>
              <a:t>3</a:t>
            </a:fld>
            <a:endParaRPr lang="en-US" dirty="0"/>
          </a:p>
        </p:txBody>
      </p:sp>
    </p:spTree>
    <p:extLst>
      <p:ext uri="{BB962C8B-B14F-4D97-AF65-F5344CB8AC3E}">
        <p14:creationId xmlns:p14="http://schemas.microsoft.com/office/powerpoint/2010/main" val="183324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Robert J. Dempsey, is the </a:t>
            </a:r>
            <a:r>
              <a:rPr lang="en-US" sz="1200" kern="1200" dirty="0" err="1" smtClean="0">
                <a:solidFill>
                  <a:schemeClr val="tx1"/>
                </a:solidFill>
                <a:effectLst/>
                <a:latin typeface="+mn-lt"/>
                <a:ea typeface="+mn-ea"/>
                <a:cs typeface="+mn-cs"/>
              </a:rPr>
              <a:t>Manucher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Javid</a:t>
            </a:r>
            <a:r>
              <a:rPr lang="en-US" sz="1200" kern="1200" dirty="0" smtClean="0">
                <a:solidFill>
                  <a:schemeClr val="tx1"/>
                </a:solidFill>
                <a:effectLst/>
                <a:latin typeface="+mn-lt"/>
                <a:ea typeface="+mn-ea"/>
                <a:cs typeface="+mn-cs"/>
              </a:rPr>
              <a:t> Professor and Chairman of the Department of Neurosurgery at the University of Wisconsin. Bob has had a decades long history of dedication</a:t>
            </a:r>
            <a:r>
              <a:rPr lang="en-US" sz="1200" kern="1200" baseline="0" dirty="0" smtClean="0">
                <a:solidFill>
                  <a:schemeClr val="tx1"/>
                </a:solidFill>
                <a:effectLst/>
                <a:latin typeface="+mn-lt"/>
                <a:ea typeface="+mn-ea"/>
                <a:cs typeface="+mn-cs"/>
              </a:rPr>
              <a:t> to our specialty at all levels.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A4A2C6-2656-EF43-98F3-AEFF856847B3}" type="slidenum">
              <a:rPr lang="en-US" smtClean="0"/>
              <a:t>4</a:t>
            </a:fld>
            <a:endParaRPr lang="en-US" dirty="0"/>
          </a:p>
        </p:txBody>
      </p:sp>
    </p:spTree>
    <p:extLst>
      <p:ext uri="{BB962C8B-B14F-4D97-AF65-F5344CB8AC3E}">
        <p14:creationId xmlns:p14="http://schemas.microsoft.com/office/powerpoint/2010/main" val="1089687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 has been integral in the development</a:t>
            </a:r>
            <a:r>
              <a:rPr lang="en-US" sz="1200" kern="1200" baseline="0" dirty="0" smtClean="0">
                <a:solidFill>
                  <a:schemeClr val="tx1"/>
                </a:solidFill>
                <a:effectLst/>
                <a:latin typeface="+mn-lt"/>
                <a:ea typeface="+mn-ea"/>
                <a:cs typeface="+mn-cs"/>
              </a:rPr>
              <a:t> and stewardship of the </a:t>
            </a:r>
            <a:r>
              <a:rPr lang="en-US" sz="1200" kern="1200" dirty="0" smtClean="0">
                <a:solidFill>
                  <a:schemeClr val="tx1"/>
                </a:solidFill>
                <a:effectLst/>
                <a:latin typeface="+mn-lt"/>
                <a:ea typeface="+mn-ea"/>
                <a:cs typeface="+mn-cs"/>
              </a:rPr>
              <a:t>annual RUNN course.</a:t>
            </a:r>
            <a:r>
              <a:rPr lang="en-US" sz="1200"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FA4A2C6-2656-EF43-98F3-AEFF856847B3}" type="slidenum">
              <a:rPr lang="en-US" smtClean="0"/>
              <a:t>5</a:t>
            </a:fld>
            <a:endParaRPr lang="en-US" dirty="0"/>
          </a:p>
        </p:txBody>
      </p:sp>
    </p:spTree>
    <p:extLst>
      <p:ext uri="{BB962C8B-B14F-4D97-AF65-F5344CB8AC3E}">
        <p14:creationId xmlns:p14="http://schemas.microsoft.com/office/powerpoint/2010/main" val="1335393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 is past-president of the Society of Neurological Surgeons</a:t>
            </a:r>
            <a:r>
              <a:rPr lang="en-US" sz="1200" kern="1200" baseline="0" dirty="0" smtClean="0">
                <a:solidFill>
                  <a:schemeClr val="tx1"/>
                </a:solidFill>
                <a:effectLst/>
                <a:latin typeface="+mn-lt"/>
                <a:ea typeface="+mn-ea"/>
                <a:cs typeface="+mn-cs"/>
              </a:rPr>
              <a:t> and a long time leader  of </a:t>
            </a:r>
            <a:r>
              <a:rPr lang="en-US" sz="1200" kern="1200" dirty="0" smtClean="0">
                <a:solidFill>
                  <a:schemeClr val="tx1"/>
                </a:solidFill>
                <a:effectLst/>
                <a:latin typeface="+mn-lt"/>
                <a:ea typeface="+mn-ea"/>
                <a:cs typeface="+mn-cs"/>
              </a:rPr>
              <a:t>the Foundation for International Education in Neurological Surgery. </a:t>
            </a:r>
            <a:br>
              <a:rPr lang="en-US" sz="1200" kern="1200" dirty="0" smtClean="0">
                <a:solidFill>
                  <a:schemeClr val="tx1"/>
                </a:solidFill>
                <a:effectLst/>
                <a:latin typeface="+mn-lt"/>
                <a:ea typeface="+mn-ea"/>
                <a:cs typeface="+mn-cs"/>
              </a:rPr>
            </a:br>
            <a:endParaRPr lang="en-US" dirty="0" smtClean="0"/>
          </a:p>
          <a:p>
            <a:r>
              <a:rPr lang="en-US" sz="1200" kern="1200" dirty="0" smtClean="0">
                <a:solidFill>
                  <a:schemeClr val="tx1"/>
                </a:solidFill>
                <a:effectLst/>
                <a:latin typeface="+mn-lt"/>
                <a:ea typeface="+mn-ea"/>
                <a:cs typeface="+mn-cs"/>
              </a:rPr>
              <a:t>Through FIENS, he has established</a:t>
            </a:r>
            <a:r>
              <a:rPr lang="en-US" sz="1200" kern="1200" baseline="0" dirty="0" smtClean="0">
                <a:solidFill>
                  <a:schemeClr val="tx1"/>
                </a:solidFill>
                <a:effectLst/>
                <a:latin typeface="+mn-lt"/>
                <a:ea typeface="+mn-ea"/>
                <a:cs typeface="+mn-cs"/>
              </a:rPr>
              <a:t> and supported </a:t>
            </a:r>
            <a:r>
              <a:rPr lang="en-US" sz="1200" kern="1200" dirty="0" smtClean="0">
                <a:solidFill>
                  <a:schemeClr val="tx1"/>
                </a:solidFill>
                <a:effectLst/>
                <a:latin typeface="+mn-lt"/>
                <a:ea typeface="+mn-ea"/>
                <a:cs typeface="+mn-cs"/>
              </a:rPr>
              <a:t>over 20 training programs in developing countries—Asia, Central America, South America, and Africa. </a:t>
            </a:r>
            <a:endParaRPr lang="en-US" dirty="0"/>
          </a:p>
        </p:txBody>
      </p:sp>
      <p:sp>
        <p:nvSpPr>
          <p:cNvPr id="4" name="Slide Number Placeholder 3"/>
          <p:cNvSpPr>
            <a:spLocks noGrp="1"/>
          </p:cNvSpPr>
          <p:nvPr>
            <p:ph type="sldNum" sz="quarter" idx="10"/>
          </p:nvPr>
        </p:nvSpPr>
        <p:spPr/>
        <p:txBody>
          <a:bodyPr/>
          <a:lstStyle/>
          <a:p>
            <a:fld id="{AFA4A2C6-2656-EF43-98F3-AEFF856847B3}" type="slidenum">
              <a:rPr lang="en-US" smtClean="0"/>
              <a:t>6</a:t>
            </a:fld>
            <a:endParaRPr lang="en-US" dirty="0"/>
          </a:p>
        </p:txBody>
      </p:sp>
    </p:spTree>
    <p:extLst>
      <p:ext uri="{BB962C8B-B14F-4D97-AF65-F5344CB8AC3E}">
        <p14:creationId xmlns:p14="http://schemas.microsoft.com/office/powerpoint/2010/main" val="380418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Dr. Dempsey’s humanitarian projects have been active for </a:t>
            </a:r>
            <a:r>
              <a:rPr lang="en-US" sz="1200" kern="1200" dirty="0" smtClean="0">
                <a:solidFill>
                  <a:schemeClr val="tx1"/>
                </a:solidFill>
                <a:effectLst/>
                <a:latin typeface="+mn-lt"/>
                <a:ea typeface="+mn-ea"/>
                <a:cs typeface="+mn-cs"/>
              </a:rPr>
              <a:t>over 25 </a:t>
            </a:r>
            <a:r>
              <a:rPr lang="en-US" sz="1200" kern="1200" dirty="0" smtClean="0">
                <a:solidFill>
                  <a:schemeClr val="tx1"/>
                </a:solidFill>
                <a:effectLst/>
                <a:latin typeface="+mn-lt"/>
                <a:ea typeface="+mn-ea"/>
                <a:cs typeface="+mn-cs"/>
              </a:rPr>
              <a:t>years. With a philosophy of service through education, he is committed to training a generation of physicians in the developing world. </a:t>
            </a:r>
            <a:endParaRPr lang="en-US" dirty="0"/>
          </a:p>
        </p:txBody>
      </p:sp>
      <p:sp>
        <p:nvSpPr>
          <p:cNvPr id="4" name="Slide Number Placeholder 3"/>
          <p:cNvSpPr>
            <a:spLocks noGrp="1"/>
          </p:cNvSpPr>
          <p:nvPr>
            <p:ph type="sldNum" sz="quarter" idx="10"/>
          </p:nvPr>
        </p:nvSpPr>
        <p:spPr/>
        <p:txBody>
          <a:bodyPr/>
          <a:lstStyle/>
          <a:p>
            <a:fld id="{AFA4A2C6-2656-EF43-98F3-AEFF856847B3}" type="slidenum">
              <a:rPr lang="en-US" smtClean="0"/>
              <a:t>7</a:t>
            </a:fld>
            <a:endParaRPr lang="en-US" dirty="0"/>
          </a:p>
        </p:txBody>
      </p:sp>
    </p:spTree>
    <p:extLst>
      <p:ext uri="{BB962C8B-B14F-4D97-AF65-F5344CB8AC3E}">
        <p14:creationId xmlns:p14="http://schemas.microsoft.com/office/powerpoint/2010/main" val="133723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 over 30 years of NIH funding, Dr. Dempsey has multiple research projects with a focus on cerebral ischemia, vascular cognitive decline, and repair of the injured brain with 240 refereed publications and over 80 research grants. </a:t>
            </a:r>
            <a:endParaRPr lang="en-US" dirty="0"/>
          </a:p>
        </p:txBody>
      </p:sp>
      <p:sp>
        <p:nvSpPr>
          <p:cNvPr id="4" name="Slide Number Placeholder 3"/>
          <p:cNvSpPr>
            <a:spLocks noGrp="1"/>
          </p:cNvSpPr>
          <p:nvPr>
            <p:ph type="sldNum" sz="quarter" idx="10"/>
          </p:nvPr>
        </p:nvSpPr>
        <p:spPr/>
        <p:txBody>
          <a:bodyPr/>
          <a:lstStyle/>
          <a:p>
            <a:fld id="{AFA4A2C6-2656-EF43-98F3-AEFF856847B3}" type="slidenum">
              <a:rPr lang="en-US" smtClean="0"/>
              <a:t>8</a:t>
            </a:fld>
            <a:endParaRPr lang="en-US" dirty="0"/>
          </a:p>
        </p:txBody>
      </p:sp>
    </p:spTree>
    <p:extLst>
      <p:ext uri="{BB962C8B-B14F-4D97-AF65-F5344CB8AC3E}">
        <p14:creationId xmlns:p14="http://schemas.microsoft.com/office/powerpoint/2010/main" val="501356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Dr. Dempsey is an award winning educator and mentor, training a generation of students, residents, and faculty worldwide. He is a three-time winner of Clinical Teaching Awards as voted by the students. He has been inducted into the Gold Humanism Honor Society in 2014 and in 2015 was named the “Best Clinical Teacher Across the State” for outstanding teaching and mentorship for UW students.  It should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 noted this award is system wide and the fact that a subspecialist was even considered</a:t>
            </a:r>
            <a:r>
              <a:rPr lang="en-US" sz="1200" kern="1200" baseline="0" dirty="0" smtClean="0">
                <a:solidFill>
                  <a:schemeClr val="tx1"/>
                </a:solidFill>
                <a:effectLst/>
                <a:latin typeface="+mn-lt"/>
                <a:ea typeface="+mn-ea"/>
                <a:cs typeface="+mn-cs"/>
              </a:rPr>
              <a:t> for this award is </a:t>
            </a:r>
            <a:r>
              <a:rPr lang="en-US" sz="1200" kern="1200" dirty="0" smtClean="0">
                <a:solidFill>
                  <a:schemeClr val="tx1"/>
                </a:solidFill>
                <a:effectLst/>
                <a:latin typeface="+mn-lt"/>
                <a:ea typeface="+mn-ea"/>
                <a:cs typeface="+mn-cs"/>
              </a:rPr>
              <a:t>quite remarkable.  The</a:t>
            </a:r>
            <a:r>
              <a:rPr lang="en-US" sz="1200" kern="1200" baseline="0" dirty="0" smtClean="0">
                <a:solidFill>
                  <a:schemeClr val="tx1"/>
                </a:solidFill>
                <a:effectLst/>
                <a:latin typeface="+mn-lt"/>
                <a:ea typeface="+mn-ea"/>
                <a:cs typeface="+mn-cs"/>
              </a:rPr>
              <a:t> fact that a neurosurgeon won the award by a vote of the medical school classes is a testament to Dr. Dempsey’s dedication to medical students.</a:t>
            </a:r>
            <a:endParaRPr lang="en-US" dirty="0"/>
          </a:p>
        </p:txBody>
      </p:sp>
      <p:sp>
        <p:nvSpPr>
          <p:cNvPr id="4" name="Slide Number Placeholder 3"/>
          <p:cNvSpPr>
            <a:spLocks noGrp="1"/>
          </p:cNvSpPr>
          <p:nvPr>
            <p:ph type="sldNum" sz="quarter" idx="10"/>
          </p:nvPr>
        </p:nvSpPr>
        <p:spPr/>
        <p:txBody>
          <a:bodyPr/>
          <a:lstStyle/>
          <a:p>
            <a:fld id="{AFA4A2C6-2656-EF43-98F3-AEFF856847B3}" type="slidenum">
              <a:rPr lang="en-US" smtClean="0"/>
              <a:t>9</a:t>
            </a:fld>
            <a:endParaRPr lang="en-US" dirty="0"/>
          </a:p>
        </p:txBody>
      </p:sp>
    </p:spTree>
    <p:extLst>
      <p:ext uri="{BB962C8B-B14F-4D97-AF65-F5344CB8AC3E}">
        <p14:creationId xmlns:p14="http://schemas.microsoft.com/office/powerpoint/2010/main" val="1513570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4051423-2B53-BF43-93F7-C9962B11AA23}" type="datetimeFigureOut">
              <a:rPr lang="en-US" smtClean="0"/>
              <a:t>5/18/18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94051423-2B53-BF43-93F7-C9962B11AA23}" type="datetimeFigureOut">
              <a:rPr lang="en-US" smtClean="0"/>
              <a:t>5/18/18</a:t>
            </a:fld>
            <a:endParaRPr lang="en-US" dirty="0"/>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2AE2A87C-BA7D-0E45-9A38-FDA6BF52FC4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51423-2B53-BF43-93F7-C9962B11AA23}" type="datetimeFigureOut">
              <a:rPr lang="en-US" smtClean="0"/>
              <a:t>5/18/18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2A87C-BA7D-0E45-9A38-FDA6BF52FC4B}"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94051423-2B53-BF43-93F7-C9962B11AA23}" type="datetimeFigureOut">
              <a:rPr lang="en-US" smtClean="0"/>
              <a:t>5/18/18</a:t>
            </a:fld>
            <a:endParaRPr lang="en-US" dirty="0"/>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dirty="0"/>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2AE2A87C-BA7D-0E45-9A38-FDA6BF52FC4B}"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4051423-2B53-BF43-93F7-C9962B11AA23}" type="datetimeFigureOut">
              <a:rPr lang="en-US" smtClean="0"/>
              <a:t>5/18/18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2A87C-BA7D-0E45-9A38-FDA6BF52FC4B}"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94051423-2B53-BF43-93F7-C9962B11AA23}" type="datetimeFigureOut">
              <a:rPr lang="en-US" smtClean="0"/>
              <a:t>5/18/18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2A87C-BA7D-0E45-9A38-FDA6BF52FC4B}" type="slidenum">
              <a:rPr lang="en-US" smtClean="0"/>
              <a:t>‹#›</a:t>
            </a:fld>
            <a:endParaRPr lang="en-US" dirty="0"/>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4051423-2B53-BF43-93F7-C9962B11AA23}" type="datetimeFigureOut">
              <a:rPr lang="en-US" smtClean="0"/>
              <a:t>5/18/18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2A87C-BA7D-0E45-9A38-FDA6BF52FC4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4051423-2B53-BF43-93F7-C9962B11AA23}" type="datetimeFigureOut">
              <a:rPr lang="en-US" smtClean="0"/>
              <a:t>5/18/18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2A87C-BA7D-0E45-9A38-FDA6BF52FC4B}" type="slidenum">
              <a:rPr lang="en-US" smtClean="0"/>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051423-2B53-BF43-93F7-C9962B11AA23}" type="datetimeFigureOut">
              <a:rPr lang="en-US" smtClean="0"/>
              <a:t>5/18/18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2A87C-BA7D-0E45-9A38-FDA6BF52FC4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4051423-2B53-BF43-93F7-C9962B11AA23}" type="datetimeFigureOut">
              <a:rPr lang="en-US" smtClean="0"/>
              <a:t>5/18/18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2A87C-BA7D-0E45-9A38-FDA6BF52FC4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4051423-2B53-BF43-93F7-C9962B11AA23}" type="datetimeFigureOut">
              <a:rPr lang="en-US" smtClean="0"/>
              <a:t>5/18/18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E2A87C-BA7D-0E45-9A38-FDA6BF52FC4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4051423-2B53-BF43-93F7-C9962B11AA23}" type="datetimeFigureOut">
              <a:rPr lang="en-US" smtClean="0"/>
              <a:t>5/18/18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E2A87C-BA7D-0E45-9A38-FDA6BF52FC4B}" type="slidenum">
              <a:rPr lang="en-US" smtClean="0"/>
              <a:t>‹#›</a:t>
            </a:fld>
            <a:endParaRPr lang="en-US" dirty="0"/>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94051423-2B53-BF43-93F7-C9962B11AA23}" type="datetimeFigureOut">
              <a:rPr lang="en-US" smtClean="0"/>
              <a:t>5/18/18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E2A87C-BA7D-0E45-9A38-FDA6BF52FC4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94051423-2B53-BF43-93F7-C9962B11AA23}" type="datetimeFigureOut">
              <a:rPr lang="en-US" smtClean="0"/>
              <a:t>5/18/18</a:t>
            </a:fld>
            <a:endParaRPr lang="en-US" dirty="0"/>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8B37D5FE-740C-46F5-801A-FA5477D9711F}" type="slidenum">
              <a:rPr lang="en-US" smtClean="0"/>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94051423-2B53-BF43-93F7-C9962B11AA23}" type="datetimeFigureOut">
              <a:rPr lang="en-US" smtClean="0"/>
              <a:t>5/18/18</a:t>
            </a:fld>
            <a:endParaRPr lang="en-US" dirty="0"/>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2AE2A87C-BA7D-0E45-9A38-FDA6BF52FC4B}"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66562"/>
            <a:ext cx="7772400" cy="1470025"/>
          </a:xfrm>
        </p:spPr>
        <p:txBody>
          <a:bodyPr/>
          <a:lstStyle/>
          <a:p>
            <a:r>
              <a:rPr lang="en-US" sz="4000" dirty="0" smtClean="0"/>
              <a:t>Society of Neurological Surgeons </a:t>
            </a:r>
            <a:br>
              <a:rPr lang="en-US" sz="4000" dirty="0" smtClean="0"/>
            </a:br>
            <a:endParaRPr lang="en-US" sz="4000" dirty="0"/>
          </a:p>
        </p:txBody>
      </p:sp>
      <p:sp>
        <p:nvSpPr>
          <p:cNvPr id="3" name="Subtitle 2"/>
          <p:cNvSpPr>
            <a:spLocks noGrp="1"/>
          </p:cNvSpPr>
          <p:nvPr>
            <p:ph type="subTitle" idx="1"/>
          </p:nvPr>
        </p:nvSpPr>
        <p:spPr>
          <a:xfrm>
            <a:off x="0" y="5665005"/>
            <a:ext cx="9144000" cy="1752600"/>
          </a:xfrm>
        </p:spPr>
        <p:txBody>
          <a:bodyPr>
            <a:normAutofit/>
          </a:bodyPr>
          <a:lstStyle/>
          <a:p>
            <a:r>
              <a:rPr lang="en-US" sz="4800" dirty="0" smtClean="0"/>
              <a:t>2018</a:t>
            </a:r>
            <a:endParaRPr lang="en-US" sz="4800" dirty="0"/>
          </a:p>
        </p:txBody>
      </p:sp>
      <p:sp>
        <p:nvSpPr>
          <p:cNvPr id="5" name="Rectangle 4"/>
          <p:cNvSpPr/>
          <p:nvPr/>
        </p:nvSpPr>
        <p:spPr>
          <a:xfrm>
            <a:off x="0" y="4019034"/>
            <a:ext cx="9144000" cy="830997"/>
          </a:xfrm>
          <a:prstGeom prst="rect">
            <a:avLst/>
          </a:prstGeom>
        </p:spPr>
        <p:txBody>
          <a:bodyPr wrap="square">
            <a:spAutoFit/>
          </a:bodyPr>
          <a:lstStyle/>
          <a:p>
            <a:pPr algn="ctr"/>
            <a:r>
              <a:rPr lang="en-US" sz="4800" dirty="0">
                <a:solidFill>
                  <a:srgbClr val="070600"/>
                </a:solidFill>
              </a:rPr>
              <a:t>Medical Student Teaching Award</a:t>
            </a:r>
          </a:p>
        </p:txBody>
      </p:sp>
    </p:spTree>
    <p:extLst>
      <p:ext uri="{BB962C8B-B14F-4D97-AF65-F5344CB8AC3E}">
        <p14:creationId xmlns:p14="http://schemas.microsoft.com/office/powerpoint/2010/main" val="40089665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Graduation Speaker</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06298" y="1828800"/>
            <a:ext cx="5729817" cy="4297363"/>
          </a:xfrm>
        </p:spPr>
      </p:pic>
    </p:spTree>
    <p:extLst>
      <p:ext uri="{BB962C8B-B14F-4D97-AF65-F5344CB8AC3E}">
        <p14:creationId xmlns:p14="http://schemas.microsoft.com/office/powerpoint/2010/main" val="12120030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9463" y="1832777"/>
            <a:ext cx="7583487" cy="4289409"/>
          </a:xfrm>
        </p:spPr>
      </p:pic>
    </p:spTree>
    <p:extLst>
      <p:ext uri="{BB962C8B-B14F-4D97-AF65-F5344CB8AC3E}">
        <p14:creationId xmlns:p14="http://schemas.microsoft.com/office/powerpoint/2010/main" val="203029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J. Dempsey, MD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30369" y="1880561"/>
            <a:ext cx="3281675" cy="4594345"/>
          </a:xfrm>
        </p:spPr>
      </p:pic>
    </p:spTree>
    <p:extLst>
      <p:ext uri="{BB962C8B-B14F-4D97-AF65-F5344CB8AC3E}">
        <p14:creationId xmlns:p14="http://schemas.microsoft.com/office/powerpoint/2010/main" val="15576073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4166"/>
            <a:ext cx="7772400" cy="1470025"/>
          </a:xfrm>
        </p:spPr>
        <p:txBody>
          <a:bodyPr/>
          <a:lstStyle/>
          <a:p>
            <a:r>
              <a:rPr lang="en-US" smtClean="0"/>
              <a:t>SNS Medical Student Teaching Award</a:t>
            </a:r>
            <a:endParaRPr lang="en-US" dirty="0"/>
          </a:p>
        </p:txBody>
      </p:sp>
      <p:sp>
        <p:nvSpPr>
          <p:cNvPr id="3" name="Subtitle 2"/>
          <p:cNvSpPr>
            <a:spLocks noGrp="1"/>
          </p:cNvSpPr>
          <p:nvPr>
            <p:ph type="subTitle" idx="1"/>
          </p:nvPr>
        </p:nvSpPr>
        <p:spPr>
          <a:xfrm>
            <a:off x="-143839" y="6162613"/>
            <a:ext cx="9144000" cy="1752600"/>
          </a:xfrm>
        </p:spPr>
        <p:txBody>
          <a:bodyPr>
            <a:normAutofit/>
          </a:bodyPr>
          <a:lstStyle/>
          <a:p>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017" y="3485335"/>
            <a:ext cx="2608639" cy="26086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378" y="3485242"/>
            <a:ext cx="1815243" cy="260873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343" y="3485243"/>
            <a:ext cx="2504214" cy="2608731"/>
          </a:xfrm>
          <a:prstGeom prst="rect">
            <a:avLst/>
          </a:prstGeom>
        </p:spPr>
      </p:pic>
    </p:spTree>
    <p:extLst>
      <p:ext uri="{BB962C8B-B14F-4D97-AF65-F5344CB8AC3E}">
        <p14:creationId xmlns:p14="http://schemas.microsoft.com/office/powerpoint/2010/main" val="4130987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0638"/>
            <a:ext cx="7772400" cy="1470025"/>
          </a:xfrm>
        </p:spPr>
        <p:txBody>
          <a:bodyPr/>
          <a:lstStyle/>
          <a:p>
            <a:r>
              <a:rPr lang="en-US" dirty="0" smtClean="0"/>
              <a:t>David Kline</a:t>
            </a:r>
            <a:endParaRPr lang="en-US" dirty="0"/>
          </a:p>
        </p:txBody>
      </p:sp>
      <p:sp>
        <p:nvSpPr>
          <p:cNvPr id="3" name="Subtitle 2"/>
          <p:cNvSpPr>
            <a:spLocks noGrp="1"/>
          </p:cNvSpPr>
          <p:nvPr>
            <p:ph type="subTitle" idx="1"/>
          </p:nvPr>
        </p:nvSpPr>
        <p:spPr>
          <a:xfrm>
            <a:off x="0" y="5665005"/>
            <a:ext cx="9144000" cy="1752600"/>
          </a:xfrm>
        </p:spPr>
        <p:txBody>
          <a:bodyPr>
            <a:normAutofit/>
          </a:bodyPr>
          <a:lstStyle/>
          <a:p>
            <a:endParaRPr lang="en-US" sz="3200" dirty="0"/>
          </a:p>
        </p:txBody>
      </p:sp>
      <p:pic>
        <p:nvPicPr>
          <p:cNvPr id="4" name="Picture 3" descr="kline_dav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300" y="1408306"/>
            <a:ext cx="2748193" cy="3664258"/>
          </a:xfrm>
          <a:prstGeom prst="rect">
            <a:avLst/>
          </a:prstGeom>
        </p:spPr>
      </p:pic>
    </p:spTree>
    <p:extLst>
      <p:ext uri="{BB962C8B-B14F-4D97-AF65-F5344CB8AC3E}">
        <p14:creationId xmlns:p14="http://schemas.microsoft.com/office/powerpoint/2010/main" val="24415183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4166"/>
            <a:ext cx="7772400" cy="1470025"/>
          </a:xfrm>
        </p:spPr>
        <p:txBody>
          <a:bodyPr/>
          <a:lstStyle/>
          <a:p>
            <a:r>
              <a:rPr lang="en-US" smtClean="0"/>
              <a:t>SNS Medical Student Teaching Award</a:t>
            </a:r>
            <a:endParaRPr lang="en-US" dirty="0"/>
          </a:p>
        </p:txBody>
      </p:sp>
      <p:sp>
        <p:nvSpPr>
          <p:cNvPr id="3" name="Subtitle 2"/>
          <p:cNvSpPr>
            <a:spLocks noGrp="1"/>
          </p:cNvSpPr>
          <p:nvPr>
            <p:ph type="subTitle" idx="1"/>
          </p:nvPr>
        </p:nvSpPr>
        <p:spPr>
          <a:xfrm>
            <a:off x="-143839" y="6162613"/>
            <a:ext cx="9144000" cy="1752600"/>
          </a:xfrm>
        </p:spPr>
        <p:txBody>
          <a:bodyPr>
            <a:normAutofit/>
          </a:bodyPr>
          <a:lstStyle/>
          <a:p>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017" y="3485335"/>
            <a:ext cx="2608639" cy="26086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378" y="3485242"/>
            <a:ext cx="1815243" cy="2608732"/>
          </a:xfrm>
          <a:prstGeom prst="rect">
            <a:avLst/>
          </a:prstGeom>
        </p:spPr>
      </p:pic>
      <p:sp>
        <p:nvSpPr>
          <p:cNvPr id="4" name="Rectangle 3"/>
          <p:cNvSpPr/>
          <p:nvPr/>
        </p:nvSpPr>
        <p:spPr>
          <a:xfrm>
            <a:off x="6527800" y="3485242"/>
            <a:ext cx="1930400" cy="26087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93800" y="2834718"/>
            <a:ext cx="2323072" cy="461665"/>
          </a:xfrm>
          <a:prstGeom prst="rect">
            <a:avLst/>
          </a:prstGeom>
          <a:noFill/>
        </p:spPr>
        <p:txBody>
          <a:bodyPr wrap="none" rtlCol="0">
            <a:spAutoFit/>
          </a:bodyPr>
          <a:lstStyle/>
          <a:p>
            <a:r>
              <a:rPr lang="en-US" sz="2400" dirty="0" smtClean="0"/>
              <a:t>Don Quest 2016</a:t>
            </a:r>
            <a:endParaRPr lang="en-US" sz="2400" dirty="0"/>
          </a:p>
        </p:txBody>
      </p:sp>
      <p:sp>
        <p:nvSpPr>
          <p:cNvPr id="9" name="TextBox 8"/>
          <p:cNvSpPr txBox="1"/>
          <p:nvPr/>
        </p:nvSpPr>
        <p:spPr>
          <a:xfrm>
            <a:off x="3089734" y="2832100"/>
            <a:ext cx="2964529" cy="461665"/>
          </a:xfrm>
          <a:prstGeom prst="rect">
            <a:avLst/>
          </a:prstGeom>
          <a:noFill/>
        </p:spPr>
        <p:txBody>
          <a:bodyPr wrap="none" rtlCol="0">
            <a:spAutoFit/>
          </a:bodyPr>
          <a:lstStyle/>
          <a:p>
            <a:r>
              <a:rPr lang="en-US" sz="2400" dirty="0" smtClean="0"/>
              <a:t>Allan Friedman 2017</a:t>
            </a:r>
            <a:endParaRPr lang="en-US" sz="2400" dirty="0"/>
          </a:p>
        </p:txBody>
      </p:sp>
      <p:sp>
        <p:nvSpPr>
          <p:cNvPr id="10" name="TextBox 9"/>
          <p:cNvSpPr txBox="1"/>
          <p:nvPr/>
        </p:nvSpPr>
        <p:spPr>
          <a:xfrm>
            <a:off x="7086478" y="2832100"/>
            <a:ext cx="813043" cy="461665"/>
          </a:xfrm>
          <a:prstGeom prst="rect">
            <a:avLst/>
          </a:prstGeom>
          <a:noFill/>
        </p:spPr>
        <p:txBody>
          <a:bodyPr wrap="none" rtlCol="0">
            <a:spAutoFit/>
          </a:bodyPr>
          <a:lstStyle/>
          <a:p>
            <a:r>
              <a:rPr lang="en-US" sz="2400" dirty="0" smtClean="0"/>
              <a:t>2018</a:t>
            </a:r>
            <a:endParaRPr lang="en-US" sz="2400" dirty="0"/>
          </a:p>
        </p:txBody>
      </p:sp>
    </p:spTree>
    <p:extLst>
      <p:ext uri="{BB962C8B-B14F-4D97-AF65-F5344CB8AC3E}">
        <p14:creationId xmlns:p14="http://schemas.microsoft.com/office/powerpoint/2010/main" val="12809073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0638"/>
            <a:ext cx="7772400" cy="1470025"/>
          </a:xfrm>
        </p:spPr>
        <p:txBody>
          <a:bodyPr/>
          <a:lstStyle/>
          <a:p>
            <a:r>
              <a:rPr lang="en-US" dirty="0" smtClean="0"/>
              <a:t>Robert Dempsey</a:t>
            </a:r>
            <a:endParaRPr lang="en-US" dirty="0"/>
          </a:p>
        </p:txBody>
      </p:sp>
      <p:sp>
        <p:nvSpPr>
          <p:cNvPr id="3" name="Subtitle 2"/>
          <p:cNvSpPr>
            <a:spLocks noGrp="1"/>
          </p:cNvSpPr>
          <p:nvPr>
            <p:ph type="subTitle" idx="1"/>
          </p:nvPr>
        </p:nvSpPr>
        <p:spPr>
          <a:xfrm>
            <a:off x="0" y="5118905"/>
            <a:ext cx="9144000" cy="1752600"/>
          </a:xfrm>
        </p:spPr>
        <p:txBody>
          <a:bodyPr>
            <a:noAutofit/>
          </a:bodyPr>
          <a:lstStyle/>
          <a:p>
            <a:r>
              <a:rPr lang="en-US" sz="3600" dirty="0" smtClean="0"/>
              <a:t>Third Recipient of the American Academy of Neurological Surgeons Medical Student Teaching Award</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660" y="1308463"/>
            <a:ext cx="3466680" cy="3611366"/>
          </a:xfrm>
          <a:prstGeom prst="rect">
            <a:avLst/>
          </a:prstGeom>
        </p:spPr>
      </p:pic>
    </p:spTree>
    <p:extLst>
      <p:ext uri="{BB962C8B-B14F-4D97-AF65-F5344CB8AC3E}">
        <p14:creationId xmlns:p14="http://schemas.microsoft.com/office/powerpoint/2010/main" val="79098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 Course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706" y="2085226"/>
            <a:ext cx="5239001" cy="3935430"/>
          </a:xfrm>
          <a:prstGeom prst="rect">
            <a:avLst/>
          </a:prstGeom>
        </p:spPr>
      </p:pic>
    </p:spTree>
    <p:extLst>
      <p:ext uri="{BB962C8B-B14F-4D97-AF65-F5344CB8AC3E}">
        <p14:creationId xmlns:p14="http://schemas.microsoft.com/office/powerpoint/2010/main" val="199564080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27" y="3698696"/>
            <a:ext cx="5661833" cy="315930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015" y="1485143"/>
            <a:ext cx="6743985" cy="207433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45519"/>
            <a:ext cx="2153578" cy="2153578"/>
          </a:xfrm>
          <a:prstGeom prst="rect">
            <a:avLst/>
          </a:prstGeom>
        </p:spPr>
      </p:pic>
    </p:spTree>
    <p:extLst>
      <p:ext uri="{BB962C8B-B14F-4D97-AF65-F5344CB8AC3E}">
        <p14:creationId xmlns:p14="http://schemas.microsoft.com/office/powerpoint/2010/main" val="1643645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Contributions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985344"/>
            <a:ext cx="2393879" cy="2872655"/>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943" r="22185"/>
          <a:stretch/>
        </p:blipFill>
        <p:spPr>
          <a:xfrm>
            <a:off x="6493266" y="4497798"/>
            <a:ext cx="2650734" cy="236020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2926" y="1636350"/>
            <a:ext cx="4011961" cy="2675978"/>
          </a:xfrm>
          <a:prstGeom prst="rect">
            <a:avLst/>
          </a:prstGeom>
        </p:spPr>
      </p:pic>
    </p:spTree>
    <p:extLst>
      <p:ext uri="{BB962C8B-B14F-4D97-AF65-F5344CB8AC3E}">
        <p14:creationId xmlns:p14="http://schemas.microsoft.com/office/powerpoint/2010/main" val="11910836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9463" y="2916696"/>
            <a:ext cx="7583487" cy="2121570"/>
          </a:xfrm>
        </p:spPr>
      </p:pic>
    </p:spTree>
    <p:extLst>
      <p:ext uri="{BB962C8B-B14F-4D97-AF65-F5344CB8AC3E}">
        <p14:creationId xmlns:p14="http://schemas.microsoft.com/office/powerpoint/2010/main" val="1786784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 Winning Educator</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006" y="2148681"/>
            <a:ext cx="5486400" cy="3657600"/>
          </a:xfrm>
        </p:spPr>
      </p:pic>
    </p:spTree>
    <p:extLst>
      <p:ext uri="{BB962C8B-B14F-4D97-AF65-F5344CB8AC3E}">
        <p14:creationId xmlns:p14="http://schemas.microsoft.com/office/powerpoint/2010/main" val="1115344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2057</TotalTime>
  <Words>508</Words>
  <Application>Microsoft Macintosh PowerPoint</Application>
  <PresentationFormat>On-screen Show (4:3)</PresentationFormat>
  <Paragraphs>42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Calisto MT</vt:lpstr>
      <vt:lpstr>Perpetua Titling MT</vt:lpstr>
      <vt:lpstr>Arial</vt:lpstr>
      <vt:lpstr>Precedent</vt:lpstr>
      <vt:lpstr>Society of Neurological Surgeons  </vt:lpstr>
      <vt:lpstr>David Kline</vt:lpstr>
      <vt:lpstr>SNS Medical Student Teaching Award</vt:lpstr>
      <vt:lpstr>Robert Dempsey</vt:lpstr>
      <vt:lpstr>RUNN Course</vt:lpstr>
      <vt:lpstr>Leadership</vt:lpstr>
      <vt:lpstr>International Contributions</vt:lpstr>
      <vt:lpstr>Research</vt:lpstr>
      <vt:lpstr>Award Winning Educator</vt:lpstr>
      <vt:lpstr>2013 Graduation Speaker</vt:lpstr>
      <vt:lpstr>PowerPoint Presentation</vt:lpstr>
      <vt:lpstr>Robert J. Dempsey, MD</vt:lpstr>
      <vt:lpstr>SNS Medical Student Teaching Award</vt:lpstr>
    </vt:vector>
  </TitlesOfParts>
  <Company>Emory University</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Arthur L. Day, M.D.</dc:title>
  <dc:creator>Daniel  Barrow</dc:creator>
  <cp:lastModifiedBy>Daniel Barrow</cp:lastModifiedBy>
  <cp:revision>266</cp:revision>
  <dcterms:created xsi:type="dcterms:W3CDTF">2012-02-28T20:31:31Z</dcterms:created>
  <dcterms:modified xsi:type="dcterms:W3CDTF">2018-05-18T16:08:11Z</dcterms:modified>
</cp:coreProperties>
</file>