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9" r:id="rId13"/>
    <p:sldId id="268" r:id="rId14"/>
    <p:sldId id="273" r:id="rId15"/>
    <p:sldId id="267" r:id="rId16"/>
    <p:sldId id="272" r:id="rId17"/>
    <p:sldId id="274" r:id="rId18"/>
    <p:sldId id="275" r:id="rId19"/>
    <p:sldId id="270" r:id="rId20"/>
    <p:sldId id="277" r:id="rId21"/>
    <p:sldId id="27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0" i="0" u="none" strike="noStrike" kern="1200" cap="all" spc="100" normalizeH="0" baseline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</a:p>
          <a:p>
            <a:pPr>
              <a:defRPr sz="1995" b="0" i="0" u="none" strike="noStrike" kern="1200" cap="all" spc="100" normalizeH="0" baseline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Years Ago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Professional Effort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0165026054005533"/>
                  <c:y val="0.14912171842316088"/>
                </c:manualLayout>
              </c:layout>
              <c:tx>
                <c:rich>
                  <a:bodyPr/>
                  <a:lstStyle/>
                  <a:p>
                    <a:fld id="{D5CD81B3-FA18-49A9-8D6E-456A89A9ED5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(Including GME) </a:t>
                    </a:r>
                    <a:fld id="{4DA258EC-E0AF-454D-AC90-58AFF7526905}" type="PERCENTAGE">
                      <a:rPr lang="en-US" baseline="0" smtClean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8615619606786"/>
                      <c:h val="0.127405655771441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4040823210790127"/>
                  <c:y val="2.53912800235388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881466058616831"/>
                  <c:y val="-0.21722322766479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437304845778119"/>
                  <c:y val="0.122098376812259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4455801893016"/>
                      <c:h val="0.1352354149459315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1">
                  <c:v>Patient Care (incl. GME)</c:v>
                </c:pt>
                <c:pt idx="2">
                  <c:v>Research</c:v>
                </c:pt>
                <c:pt idx="3">
                  <c:v>UME Teaching</c:v>
                </c:pt>
                <c:pt idx="4">
                  <c:v>Admin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0.4</c:v>
                </c:pt>
                <c:pt idx="2">
                  <c:v>0.35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>
          <a:solidFill>
            <a:schemeClr val="dk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0" i="0" u="none" strike="noStrike" kern="1200" cap="all" spc="100" normalizeH="0" baseline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</a:p>
          <a:p>
            <a:pPr>
              <a:defRPr sz="1995" b="0" i="0" u="none" strike="noStrike" kern="1200" cap="all" spc="100" normalizeH="0" baseline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Today?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Professional Effort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5454007160379361"/>
                  <c:y val="-0.16691070811134873"/>
                </c:manualLayout>
              </c:layout>
              <c:tx>
                <c:rich>
                  <a:bodyPr/>
                  <a:lstStyle/>
                  <a:p>
                    <a:fld id="{D5CD81B3-FA18-49A9-8D6E-456A89A9ED5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(Including GME) </a:t>
                    </a:r>
                    <a:fld id="{4DA258EC-E0AF-454D-AC90-58AFF7526905}" type="PERCENTAGE">
                      <a:rPr lang="en-US" baseline="0" smtClean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8615619606786"/>
                      <c:h val="0.127405655771441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5019682240892455"/>
                  <c:y val="-0.103842792131465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285548379695841"/>
                  <c:y val="4.26087052538662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45372586381812E-3"/>
                  <c:y val="1.76112546443833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4455801893016"/>
                      <c:h val="0.1352354149459315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1">
                  <c:v>Patient Care (incl. GME)</c:v>
                </c:pt>
                <c:pt idx="2">
                  <c:v>Research</c:v>
                </c:pt>
                <c:pt idx="3">
                  <c:v>UME Teaching</c:v>
                </c:pt>
                <c:pt idx="4">
                  <c:v>Admin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0.7</c:v>
                </c:pt>
                <c:pt idx="2">
                  <c:v>0.15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>
          <a:solidFill>
            <a:schemeClr val="dk1"/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0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6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6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4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9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C33D-B3B1-4462-8A19-A077ABA432A5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FAB6-CBB8-4826-BA63-B21E5F63E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718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Medical Centers: </a:t>
            </a:r>
            <a:b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in a Health System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29546"/>
            <a:ext cx="9144000" cy="84144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Evolution of Approaches &amp; Organizational Structures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2018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7475" y="5151932"/>
            <a:ext cx="6646508" cy="1491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Eric Strucko</a:t>
            </a:r>
          </a:p>
          <a:p>
            <a:pPr algn="l"/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Vice President for Finance &amp; Business, Penn State University</a:t>
            </a:r>
          </a:p>
          <a:p>
            <a:pPr algn="l"/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Controller, Penn State College of Medicine</a:t>
            </a:r>
          </a:p>
          <a:p>
            <a:pPr algn="l"/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Treasurer, Milton S. Hershey Medical Center &amp; Penn State Health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133"/>
            <a:ext cx="10515600" cy="94116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Clinical Margins: Evolving Strategies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0" y="2751489"/>
            <a:ext cx="2262189" cy="5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1" y="3378459"/>
            <a:ext cx="2338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4"/>
          <a:stretch/>
        </p:blipFill>
        <p:spPr bwMode="auto">
          <a:xfrm>
            <a:off x="3781423" y="3202006"/>
            <a:ext cx="90434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87" y="2580984"/>
            <a:ext cx="1123950" cy="45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76" y="2021180"/>
            <a:ext cx="1585912" cy="35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36" y="1718723"/>
            <a:ext cx="1031126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61" y="1826694"/>
            <a:ext cx="14430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11" y="1864579"/>
            <a:ext cx="2076450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36" y="2425694"/>
            <a:ext cx="2233613" cy="3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Image result for penn medic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10" y="2779603"/>
            <a:ext cx="1600200" cy="5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Image result for NYU Lango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24" y="2472176"/>
            <a:ext cx="1554477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21292103">
            <a:off x="572277" y="4847288"/>
            <a:ext cx="110474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Differential Value of Academic Medicine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1294598">
            <a:off x="540575" y="4191786"/>
            <a:ext cx="2819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Comprehensive Health Needs of a Population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1269517">
            <a:off x="8719450" y="3463209"/>
            <a:ext cx="28191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Specialty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 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333221" y="5248833"/>
            <a:ext cx="1525555" cy="114237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27976" y="5962262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Chartis Group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860"/>
            <a:ext cx="10515600" cy="84785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Clinical Margins: Various Structures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28" y="1469428"/>
            <a:ext cx="928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delivery system with community network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927" y="2413079"/>
            <a:ext cx="928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center hub with distributed physician network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45" y="3467286"/>
            <a:ext cx="928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practice hospital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54" y="2186131"/>
            <a:ext cx="1347575" cy="105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55" y="3364298"/>
            <a:ext cx="1388088" cy="7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 result for university of arizona college of medic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33" y="3358967"/>
            <a:ext cx="2022492" cy="7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03976" y="6313717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Chartis Group (2017).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17655"/>
          <a:stretch/>
        </p:blipFill>
        <p:spPr>
          <a:xfrm>
            <a:off x="8077001" y="1459600"/>
            <a:ext cx="2037001" cy="471493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25145" y="4513931"/>
            <a:ext cx="928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 spin-off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age result for vanderbilt medical ce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6" y="4395239"/>
            <a:ext cx="2961640" cy="8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54941" y="5463890"/>
            <a:ext cx="92515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…managing comprehensive health needs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97" y="2500609"/>
            <a:ext cx="109159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“Are we facing market forces &amp; economic realities requiring us to adopt a more private practice orientation?  Yes.  Are we a university owned clinical enterprise dedicated to biomedical &amp; health science research &amp; education?  Yes.”</a:t>
            </a:r>
          </a:p>
          <a:p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Eric Barron, President, Penn State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</a:t>
            </a:r>
          </a:p>
          <a:p>
            <a:pPr algn="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(Penn State Health Board of Directors Meeting, February 2018).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612" y="523735"/>
            <a:ext cx="10515600" cy="88517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State Health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265"/>
            <a:ext cx="10515600" cy="4599987"/>
          </a:xfrm>
        </p:spPr>
        <p:txBody>
          <a:bodyPr>
            <a:normAutofit/>
          </a:bodyPr>
          <a:lstStyle/>
          <a:p>
            <a:r>
              <a:rPr lang="en-US" dirty="0" smtClean="0"/>
              <a:t>A viable clinical enterprise, committed financially &amp; operationally to the university &amp; biomedical &amp; health science research &amp; education, serves &amp; fulfills the academic missions.</a:t>
            </a:r>
          </a:p>
          <a:p>
            <a:endParaRPr lang="en-US" sz="800" dirty="0" smtClean="0"/>
          </a:p>
          <a:p>
            <a:r>
              <a:rPr lang="en-US" dirty="0" smtClean="0"/>
              <a:t>Viability: market competitive, liquidity, access to capital, &amp; </a:t>
            </a:r>
            <a:r>
              <a:rPr lang="en-US" b="1" dirty="0" smtClean="0"/>
              <a:t>effective corporate structure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r>
              <a:rPr lang="en-US" dirty="0" smtClean="0"/>
              <a:t>Commitment to academic mission: unfettered access for faculty &amp; students, clinical trials &amp; translational research, protected time for faculty, </a:t>
            </a:r>
            <a:r>
              <a:rPr lang="en-US" b="1" dirty="0" smtClean="0"/>
              <a:t>sustainable funds flows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6535"/>
            <a:ext cx="10515600" cy="88517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State Health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745" y="2017654"/>
            <a:ext cx="7671816" cy="45168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951" y="141186"/>
            <a:ext cx="10515600" cy="7449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Competition: 2016-2017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6019" y="995277"/>
            <a:ext cx="1713275" cy="4049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1628" y="995277"/>
            <a:ext cx="1713275" cy="404916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1222" y="995277"/>
            <a:ext cx="1713275" cy="40491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6425" y="995277"/>
            <a:ext cx="1713275" cy="404916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6019" y="1478816"/>
            <a:ext cx="1713275" cy="40491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1222" y="1478816"/>
            <a:ext cx="1713275" cy="404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41628" y="1478816"/>
            <a:ext cx="1713275" cy="404916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6425" y="1478816"/>
            <a:ext cx="1713275" cy="4049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2274" y="1037701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6020" y="1542775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Jefferson Health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392" y="1037701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Medicine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8510" y="1037701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WellSpan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41628" y="1037701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UPMC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6846" y="1542775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PinnacleHealth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7672" y="1542775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Geisinger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58497" y="1542775"/>
            <a:ext cx="1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Lehigh Valley</a:t>
            </a:r>
          </a:p>
        </p:txBody>
      </p:sp>
    </p:spTree>
    <p:extLst>
      <p:ext uri="{BB962C8B-B14F-4D97-AF65-F5344CB8AC3E}">
        <p14:creationId xmlns:p14="http://schemas.microsoft.com/office/powerpoint/2010/main" val="1399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35"/>
            <a:ext cx="10515600" cy="88517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State Health Strategy Reorientation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63186" y="1066723"/>
            <a:ext cx="5061857" cy="59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strategic direction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020" y="2175560"/>
            <a:ext cx="5326881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 strategy:</a:t>
            </a:r>
          </a:p>
          <a:p>
            <a:endParaRPr lang="en-US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volume via high specialization,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 patient condition, &amp; brand.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of clinical services in alignment with the academic 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based research &amp; investigator initiated clinical trials. </a:t>
            </a:r>
          </a:p>
          <a:p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423" y="2132181"/>
            <a:ext cx="5326881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system strategy:</a:t>
            </a:r>
          </a:p>
          <a:p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vertically integrated  delivery system (align with payer – population &amp; value).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 network of community care assets (convenience to population, market scale); spread cost structure over broader health system network.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as an accessible referral center.</a:t>
            </a:r>
          </a:p>
        </p:txBody>
      </p:sp>
      <p:sp>
        <p:nvSpPr>
          <p:cNvPr id="30" name="Freeform 29"/>
          <p:cNvSpPr/>
          <p:nvPr/>
        </p:nvSpPr>
        <p:spPr>
          <a:xfrm>
            <a:off x="2024737" y="1445322"/>
            <a:ext cx="1390262" cy="709127"/>
          </a:xfrm>
          <a:custGeom>
            <a:avLst/>
            <a:gdLst>
              <a:gd name="connsiteX0" fmla="*/ 0 w 1390262"/>
              <a:gd name="connsiteY0" fmla="*/ 709127 h 709127"/>
              <a:gd name="connsiteX1" fmla="*/ 466531 w 1390262"/>
              <a:gd name="connsiteY1" fmla="*/ 130629 h 709127"/>
              <a:gd name="connsiteX2" fmla="*/ 1390262 w 1390262"/>
              <a:gd name="connsiteY2" fmla="*/ 0 h 70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262" h="709127">
                <a:moveTo>
                  <a:pt x="0" y="709127"/>
                </a:moveTo>
                <a:cubicBezTo>
                  <a:pt x="117410" y="478972"/>
                  <a:pt x="234821" y="248817"/>
                  <a:pt x="466531" y="130629"/>
                </a:cubicBezTo>
                <a:cubicBezTo>
                  <a:pt x="698241" y="12441"/>
                  <a:pt x="1278295" y="13996"/>
                  <a:pt x="1390262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8668139" y="1360647"/>
            <a:ext cx="1436914" cy="691161"/>
          </a:xfrm>
          <a:custGeom>
            <a:avLst/>
            <a:gdLst>
              <a:gd name="connsiteX0" fmla="*/ 0 w 1436914"/>
              <a:gd name="connsiteY0" fmla="*/ 10026 h 691161"/>
              <a:gd name="connsiteX1" fmla="*/ 914400 w 1436914"/>
              <a:gd name="connsiteY1" fmla="*/ 94002 h 691161"/>
              <a:gd name="connsiteX2" fmla="*/ 1436914 w 1436914"/>
              <a:gd name="connsiteY2" fmla="*/ 691161 h 69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691161">
                <a:moveTo>
                  <a:pt x="0" y="10026"/>
                </a:moveTo>
                <a:cubicBezTo>
                  <a:pt x="337457" y="-4748"/>
                  <a:pt x="674914" y="-19521"/>
                  <a:pt x="914400" y="94002"/>
                </a:cubicBezTo>
                <a:cubicBezTo>
                  <a:pt x="1153886" y="207525"/>
                  <a:pt x="1295400" y="449343"/>
                  <a:pt x="1436914" y="691161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00" y="6008915"/>
            <a:ext cx="433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Tom Stoessel, Senior Vice President &amp; Chief Strategy Officer, Penn State Health; Eric Strucko.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32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79"/>
            <a:ext cx="10515600" cy="74495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Movements Verifying the Strategy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27" y="5990254"/>
            <a:ext cx="1933109" cy="52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6" y="5680795"/>
            <a:ext cx="945543" cy="94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553" y="1146047"/>
            <a:ext cx="3340359" cy="2020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02" y="1255692"/>
            <a:ext cx="273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FTC &amp; Federal Courts halt PSH-Pinnacle merger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3" y="2196218"/>
            <a:ext cx="911659" cy="911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71" y="2288667"/>
            <a:ext cx="1468108" cy="734054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1695596" y="2528189"/>
            <a:ext cx="442907" cy="1842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0981" y="1129011"/>
            <a:ext cx="3045461" cy="20220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5261" y="1207529"/>
            <a:ext cx="273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Pinnacle buys 4 CHS hospitals in York/Lancaster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7" y="2554138"/>
            <a:ext cx="996028" cy="498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63" y="2483868"/>
            <a:ext cx="1639874" cy="457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12638" y="1120435"/>
            <a:ext cx="3054674" cy="20208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1364" y="1207529"/>
            <a:ext cx="273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PHS Acquires PAL, referral physicians in Lancaster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89" y="2157332"/>
            <a:ext cx="911659" cy="911659"/>
          </a:xfrm>
          <a:prstGeom prst="rect">
            <a:avLst/>
          </a:prstGeom>
        </p:spPr>
      </p:pic>
      <p:sp>
        <p:nvSpPr>
          <p:cNvPr id="18" name="Curved Left Arrow 17"/>
          <p:cNvSpPr/>
          <p:nvPr/>
        </p:nvSpPr>
        <p:spPr>
          <a:xfrm rot="15986695">
            <a:off x="5288800" y="2043527"/>
            <a:ext cx="289883" cy="62262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51" y="2151773"/>
            <a:ext cx="930815" cy="896967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8944956" y="2522003"/>
            <a:ext cx="533400" cy="162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222" y="3287120"/>
            <a:ext cx="3349691" cy="18922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184" y="3287121"/>
            <a:ext cx="3135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Pinnacle: capital pressure, no referral physicians in Lancaster, merges with UPMC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5" y="4496773"/>
            <a:ext cx="1193136" cy="596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r="35013"/>
          <a:stretch/>
        </p:blipFill>
        <p:spPr>
          <a:xfrm>
            <a:off x="2294459" y="4496773"/>
            <a:ext cx="1290056" cy="605385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1712171" y="4719361"/>
            <a:ext cx="533400" cy="162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42661" y="3287117"/>
            <a:ext cx="3041437" cy="1887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6856" y="3300335"/>
            <a:ext cx="273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UPMC: insurer–provider services to mid-PA, pushes  Highmark-PSH together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2" y="4700176"/>
            <a:ext cx="1386914" cy="2716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7" y="4245428"/>
            <a:ext cx="867861" cy="867861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20845097">
            <a:off x="5473454" y="4520689"/>
            <a:ext cx="346307" cy="161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9977172">
            <a:off x="5852064" y="4427265"/>
            <a:ext cx="346307" cy="161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7859034" y="3352800"/>
            <a:ext cx="2830743" cy="2238953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Highmark capital partner with PSH: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millions to PSH, 20% of Board seats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$25M to Cancer Institute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6" b="19610"/>
          <a:stretch/>
        </p:blipFill>
        <p:spPr>
          <a:xfrm>
            <a:off x="5722740" y="5682257"/>
            <a:ext cx="1419283" cy="8571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51051" y="5454205"/>
            <a:ext cx="563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providers in the market: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54"/>
            <a:ext cx="10515600" cy="87584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Health Network Strategy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8" y="1413506"/>
            <a:ext cx="8934920" cy="4724400"/>
          </a:xfrm>
          <a:ln w="3175">
            <a:solidFill>
              <a:schemeClr val="tx1"/>
            </a:solidFill>
          </a:ln>
        </p:spPr>
      </p:pic>
      <p:sp>
        <p:nvSpPr>
          <p:cNvPr id="5" name="Plus 4"/>
          <p:cNvSpPr/>
          <p:nvPr/>
        </p:nvSpPr>
        <p:spPr>
          <a:xfrm>
            <a:off x="5077404" y="3126900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1535" y="3834883"/>
            <a:ext cx="2800271" cy="10310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Legend</a:t>
            </a: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State Health Hospital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Current Ambulatory Sites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Potential Future Ambulatory Sites</a:t>
            </a:r>
          </a:p>
          <a:p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Bed Strategy Needed</a:t>
            </a:r>
          </a:p>
        </p:txBody>
      </p:sp>
      <p:sp>
        <p:nvSpPr>
          <p:cNvPr id="7" name="Plus 6"/>
          <p:cNvSpPr/>
          <p:nvPr/>
        </p:nvSpPr>
        <p:spPr>
          <a:xfrm>
            <a:off x="9504187" y="4313781"/>
            <a:ext cx="180627" cy="152400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C:\Users\bmendes\AppData\Local\Microsoft\Windows\Temporary Internet Files\Content.IE5\UU2XN57V\800px-Sign_hospita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05" y="4110825"/>
            <a:ext cx="216935" cy="180975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0" name="Plus 9"/>
          <p:cNvSpPr/>
          <p:nvPr/>
        </p:nvSpPr>
        <p:spPr>
          <a:xfrm>
            <a:off x="9503074" y="4472774"/>
            <a:ext cx="180627" cy="152400"/>
          </a:xfrm>
          <a:prstGeom prst="mathPlus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C:\Users\bmendes\AppData\Local\Microsoft\Windows\Temporary Internet Files\Content.IE5\UU2XN57V\800px-Sign_hospital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71" y="4632731"/>
            <a:ext cx="216935" cy="18097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2" name="Picture 2" descr="C:\Users\bmendes\AppData\Local\Microsoft\Windows\Temporary Internet Files\Content.IE5\UU2XN57V\800px-Sign_hospital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41" y="3884135"/>
            <a:ext cx="660763" cy="551232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3" name="Picture 2" descr="C:\Users\bmendes\AppData\Local\Microsoft\Windows\Temporary Internet Files\Content.IE5\UU2XN57V\800px-Sign_hospital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95" y="3416335"/>
            <a:ext cx="637425" cy="53176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4" name="TextBox 13"/>
          <p:cNvSpPr txBox="1"/>
          <p:nvPr/>
        </p:nvSpPr>
        <p:spPr>
          <a:xfrm>
            <a:off x="1020140" y="926844"/>
            <a:ext cx="95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Minutes to Primary Care | 20 Minutes to Specialty &amp; Ambulatory | 30 Minutes to Hospital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bmendes\AppData\Local\Microsoft\Windows\Temporary Internet Files\Content.IE5\UU2XN57V\800px-Sign_hospita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26" y="2612597"/>
            <a:ext cx="553673" cy="46189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6" name="Plus 15"/>
          <p:cNvSpPr/>
          <p:nvPr/>
        </p:nvSpPr>
        <p:spPr>
          <a:xfrm>
            <a:off x="8144536" y="3709034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8015221" y="3382954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7687418" y="3186270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7183280" y="2671920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Plus 19"/>
          <p:cNvSpPr/>
          <p:nvPr/>
        </p:nvSpPr>
        <p:spPr>
          <a:xfrm>
            <a:off x="6225536" y="4447811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5741869" y="4448333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6019201" y="3597896"/>
            <a:ext cx="412671" cy="350202"/>
          </a:xfrm>
          <a:prstGeom prst="mathPlus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7271651" y="3884647"/>
            <a:ext cx="456544" cy="442182"/>
          </a:xfrm>
          <a:prstGeom prst="mathPlus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6509651" y="4875247"/>
            <a:ext cx="456544" cy="442182"/>
          </a:xfrm>
          <a:prstGeom prst="mathPlus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2166251" y="4494247"/>
            <a:ext cx="456544" cy="442182"/>
          </a:xfrm>
          <a:prstGeom prst="mathPlus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8372058" y="2809609"/>
            <a:ext cx="456544" cy="442182"/>
          </a:xfrm>
          <a:prstGeom prst="mathPlus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7119251" y="3046447"/>
            <a:ext cx="456544" cy="442182"/>
          </a:xfrm>
          <a:prstGeom prst="mathPlus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4781" y="6166689"/>
            <a:ext cx="407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Tom Stoessel, Senior Vice President &amp; Chief Strategy Officer, Penn State Health.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104" r="13428" b="13788"/>
          <a:stretch/>
        </p:blipFill>
        <p:spPr>
          <a:xfrm>
            <a:off x="4300126" y="3115909"/>
            <a:ext cx="568410" cy="5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4" y="1311051"/>
            <a:ext cx="8839200" cy="4563879"/>
          </a:xfr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8621487" y="3332333"/>
            <a:ext cx="3447663" cy="1200329"/>
            <a:chOff x="9097593" y="5260063"/>
            <a:chExt cx="2939732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9097593" y="5260063"/>
              <a:ext cx="2939732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Legend</a:t>
              </a:r>
            </a:p>
            <a:p>
              <a:r>
                <a: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11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Core Community Competitive Market</a:t>
              </a:r>
            </a:p>
            <a:p>
              <a:endPara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1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Secondary Referral Competitive Market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0960" y="5578511"/>
              <a:ext cx="203200" cy="1260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52185" y="5928970"/>
              <a:ext cx="203200" cy="1260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70991" y="825760"/>
            <a:ext cx="939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Surrounding Ten-County Market – Hershey Medical Center Serves Region as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referred Hub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24815" y="103866"/>
            <a:ext cx="10515600" cy="87584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Health Network Strategy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4781" y="6166689"/>
            <a:ext cx="407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Tom Stoessel, Senior Vice President &amp; Chief Strategy Officer, Penn State Health.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2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693" y="234493"/>
            <a:ext cx="10515600" cy="88517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State Health </a:t>
            </a:r>
            <a:b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 Structure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322" y="3281905"/>
            <a:ext cx="1327911" cy="250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Hospitals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6234" y="3281906"/>
            <a:ext cx="1479590" cy="250527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Tertiary Quaternary Hospital</a:t>
            </a:r>
          </a:p>
          <a:p>
            <a:pPr algn="ctr"/>
            <a:endParaRPr lang="en-US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</a:p>
          <a:p>
            <a:pPr algn="ctr"/>
            <a:endParaRPr lang="en-US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Medical Group</a:t>
            </a:r>
            <a:endParaRPr lang="en-US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 clinical science departments)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b="19284"/>
          <a:stretch/>
        </p:blipFill>
        <p:spPr>
          <a:xfrm>
            <a:off x="6433038" y="493282"/>
            <a:ext cx="2666287" cy="9144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17655"/>
          <a:stretch/>
        </p:blipFill>
        <p:spPr>
          <a:xfrm>
            <a:off x="2137299" y="1852665"/>
            <a:ext cx="4514850" cy="104502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451467" y="3281906"/>
            <a:ext cx="1327910" cy="250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Plan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Highmark Inc.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(commercial insurance)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capital partner with Penn State Health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23437" y="3281906"/>
            <a:ext cx="1318134" cy="250527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Medical Group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Former private practice groups.  No faculty appointments.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20434" y="3272098"/>
            <a:ext cx="1318133" cy="2490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 Services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Finance, IT, HR, Revenue Cycle, etc.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 b="18357"/>
          <a:stretch/>
        </p:blipFill>
        <p:spPr>
          <a:xfrm>
            <a:off x="7170863" y="1847453"/>
            <a:ext cx="3782638" cy="1054359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9010170" y="3285016"/>
            <a:ext cx="1909640" cy="250216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Clinical Science Departments</a:t>
            </a:r>
          </a:p>
          <a:p>
            <a:pPr algn="ctr"/>
            <a:endParaRPr lang="en-US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Basic Science Departments</a:t>
            </a:r>
          </a:p>
          <a:p>
            <a:pPr algn="ctr"/>
            <a:endParaRPr lang="en-US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&amp; Teaching Centers &amp; Institutes</a:t>
            </a:r>
          </a:p>
          <a:p>
            <a:pPr algn="ctr"/>
            <a:endParaRPr lang="en-US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Administration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119531" y="3067304"/>
            <a:ext cx="6696498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23658" y="3067304"/>
            <a:ext cx="663" cy="2146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9" idx="0"/>
          </p:cNvCxnSpPr>
          <p:nvPr/>
        </p:nvCxnSpPr>
        <p:spPr>
          <a:xfrm>
            <a:off x="7816029" y="3059852"/>
            <a:ext cx="0" cy="2220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</p:cNvCxnSpPr>
          <p:nvPr/>
        </p:nvCxnSpPr>
        <p:spPr>
          <a:xfrm>
            <a:off x="4394724" y="2897693"/>
            <a:ext cx="0" cy="1696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1" idx="0"/>
          </p:cNvCxnSpPr>
          <p:nvPr/>
        </p:nvCxnSpPr>
        <p:spPr>
          <a:xfrm>
            <a:off x="9964990" y="2897693"/>
            <a:ext cx="0" cy="3873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91872" y="1572044"/>
            <a:ext cx="4670310" cy="1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30" idx="0"/>
          </p:cNvCxnSpPr>
          <p:nvPr/>
        </p:nvCxnSpPr>
        <p:spPr>
          <a:xfrm>
            <a:off x="9062182" y="1576868"/>
            <a:ext cx="0" cy="2705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6" idx="0"/>
          </p:cNvCxnSpPr>
          <p:nvPr/>
        </p:nvCxnSpPr>
        <p:spPr>
          <a:xfrm>
            <a:off x="4394724" y="1576868"/>
            <a:ext cx="0" cy="2757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3" idx="2"/>
          </p:cNvCxnSpPr>
          <p:nvPr/>
        </p:nvCxnSpPr>
        <p:spPr>
          <a:xfrm flipH="1">
            <a:off x="7766181" y="1407682"/>
            <a:ext cx="1" cy="1691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335119" y="6073895"/>
            <a:ext cx="284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health oriented.</a:t>
            </a:r>
            <a:endParaRPr lang="en-US" dirty="0"/>
          </a:p>
        </p:txBody>
      </p:sp>
      <p:sp>
        <p:nvSpPr>
          <p:cNvPr id="81" name="Right Brace 80"/>
          <p:cNvSpPr/>
          <p:nvPr/>
        </p:nvSpPr>
        <p:spPr>
          <a:xfrm rot="5400000">
            <a:off x="8835991" y="3990253"/>
            <a:ext cx="317862" cy="3903281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583263" y="6116737"/>
            <a:ext cx="283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Academic health oriented.</a:t>
            </a:r>
            <a:endParaRPr lang="en-US" dirty="0"/>
          </a:p>
        </p:txBody>
      </p:sp>
      <p:sp>
        <p:nvSpPr>
          <p:cNvPr id="42" name="Right Brace 41"/>
          <p:cNvSpPr/>
          <p:nvPr/>
        </p:nvSpPr>
        <p:spPr>
          <a:xfrm rot="5400000">
            <a:off x="2605369" y="3633176"/>
            <a:ext cx="317862" cy="4625667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758870" y="3063183"/>
            <a:ext cx="663" cy="2146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394080" y="3067298"/>
            <a:ext cx="663" cy="2146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086947" y="3054945"/>
            <a:ext cx="663" cy="2146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 Form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09143"/>
            <a:ext cx="7663249" cy="4410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Carnegie Foundation &amp; Johns Hopkins University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Abraham Flexner (1910):  </a:t>
            </a:r>
          </a:p>
          <a:p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…the </a:t>
            </a: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medical educational model involves the tripartite mission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instruction, &amp;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care… </a:t>
            </a:r>
          </a:p>
          <a:p>
            <a:pPr marL="0" indent="0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…universities &amp; the medical school need a hospital (ownership or access).</a:t>
            </a: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Image result for abraham flex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14" y="2583511"/>
            <a:ext cx="2700867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7154"/>
              </p:ext>
            </p:extLst>
          </p:nvPr>
        </p:nvGraphicFramePr>
        <p:xfrm>
          <a:off x="221739" y="1231970"/>
          <a:ext cx="4726779" cy="53644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36614"/>
                <a:gridCol w="995082"/>
                <a:gridCol w="995083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Penn State Health (PSH)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[$ in millions]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FY2016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FY2017</a:t>
                      </a:r>
                    </a:p>
                  </a:txBody>
                  <a:tcPr marL="51435" marR="51435" marT="0" marB="0" anchor="b"/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Revenue</a:t>
                      </a: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 patient service revenue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$1,873.4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$1,952.7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operating revenue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114.6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110.5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operating revenue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1,988.0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2,063.2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22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Expenses</a:t>
                      </a: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Salaries and benefits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(1,027.0)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(1,123.4)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Medical supplies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(329.5)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(334.1)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Depreciation &amp; amortization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(76.2)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(82.7)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1965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(348.5)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(311.0)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operating expenses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(1,781.2)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(1,851.2)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Operating income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206.8</a:t>
                      </a:r>
                      <a:endParaRPr lang="en-US" sz="1600" b="1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$212.0</a:t>
                      </a:r>
                      <a:endParaRPr lang="en-US" sz="1600" b="1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Operating</a:t>
                      </a:r>
                      <a:r>
                        <a:rPr lang="en-US" sz="1600" b="0" u="non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margin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10.4%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10.3%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Non-operating</a:t>
                      </a:r>
                      <a:r>
                        <a:rPr lang="en-US" sz="1600" b="0" u="non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activity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14.3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Academic</a:t>
                      </a:r>
                      <a:r>
                        <a:rPr lang="en-US" sz="1600" b="0" u="sng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support to College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(58.2)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(63.2)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Adjusted income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$154.1</a:t>
                      </a:r>
                      <a:endParaRPr lang="en-US" sz="1600" b="1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$147.9</a:t>
                      </a:r>
                      <a:endParaRPr lang="en-US" sz="1600" b="1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Adjusted margin 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7.8%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7.2%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1079"/>
              </p:ext>
            </p:extLst>
          </p:nvPr>
        </p:nvGraphicFramePr>
        <p:xfrm>
          <a:off x="5871863" y="1270957"/>
          <a:ext cx="5360895" cy="53644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579557"/>
                <a:gridCol w="894890"/>
                <a:gridCol w="886448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Penn State College of Medicine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[$ in millions]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FY2016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FY2017</a:t>
                      </a:r>
                    </a:p>
                  </a:txBody>
                  <a:tcPr marL="51435" marR="51435" marT="0" marB="0" anchor="b"/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Sources of funds</a:t>
                      </a: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Tuition &amp; fees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$42.0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$40.2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Grants &amp; contracts (spend &amp; indirect)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90.0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83.9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government &amp; university support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26.8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24.2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Gift spend funds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11.8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22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Endowment Income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16.3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17.6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Purchased</a:t>
                      </a:r>
                      <a:r>
                        <a:rPr lang="en-US" sz="1600" b="0" u="non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services from Penn State Health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19.8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26.5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gifts &amp; other income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29.4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22.5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Academic support from PSH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58.2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63.2</a:t>
                      </a:r>
                      <a:endParaRPr lang="en-US" sz="1600" b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1965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sources</a:t>
                      </a:r>
                      <a:r>
                        <a:rPr lang="en-US" sz="1600" b="0" u="non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funds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294.3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294.9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Uses of</a:t>
                      </a:r>
                      <a:r>
                        <a:rPr lang="en-US" sz="1600" b="0" u="non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funds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(285.3)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(287.2)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Surplus/(deficit)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$9.0</a:t>
                      </a:r>
                      <a:endParaRPr lang="en-US" sz="1600" b="1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$7.7</a:t>
                      </a:r>
                      <a:endParaRPr lang="en-US" sz="1600" b="1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Margin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3.1%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2.6%</a:t>
                      </a: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Up Arrow 5"/>
          <p:cNvSpPr/>
          <p:nvPr/>
        </p:nvSpPr>
        <p:spPr>
          <a:xfrm>
            <a:off x="5051597" y="5800164"/>
            <a:ext cx="331694" cy="295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1389649" y="4159624"/>
            <a:ext cx="331694" cy="295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5065044" y="2151489"/>
            <a:ext cx="331694" cy="295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rot="10800000">
            <a:off x="11389649" y="2151488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5065044" y="3316911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5051597" y="3612746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5051597" y="3908581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11389649" y="4885732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5065044" y="4823012"/>
            <a:ext cx="331694" cy="295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rot="10800000">
            <a:off x="11398609" y="2465258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 rot="10800000">
            <a:off x="11398609" y="2761103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141553"/>
            <a:ext cx="10515600" cy="74594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Trends: Penn State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Up Arrow 20"/>
          <p:cNvSpPr/>
          <p:nvPr/>
        </p:nvSpPr>
        <p:spPr>
          <a:xfrm rot="10800000">
            <a:off x="5046373" y="6122894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Up Arrow 21"/>
          <p:cNvSpPr/>
          <p:nvPr/>
        </p:nvSpPr>
        <p:spPr>
          <a:xfrm rot="10800000">
            <a:off x="11398609" y="5432589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>
            <a:off x="8883282" y="218692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9214976" y="243008"/>
            <a:ext cx="331694" cy="2958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9225364" y="615983"/>
            <a:ext cx="331694" cy="295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31177" y="19397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Concern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35293" y="61823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Positive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 Flow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17655"/>
          <a:stretch/>
        </p:blipFill>
        <p:spPr>
          <a:xfrm>
            <a:off x="838200" y="1490326"/>
            <a:ext cx="4514850" cy="104502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 b="18357"/>
          <a:stretch/>
        </p:blipFill>
        <p:spPr>
          <a:xfrm>
            <a:off x="6559410" y="1436910"/>
            <a:ext cx="3782638" cy="1054359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85464"/>
              </p:ext>
            </p:extLst>
          </p:nvPr>
        </p:nvGraphicFramePr>
        <p:xfrm>
          <a:off x="838200" y="2644564"/>
          <a:ext cx="451485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245"/>
                <a:gridCol w="1163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Penn State Health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[Clinical Operations]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FY2017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[$ in Millions]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Revenues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$2,063.2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u="sng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Expenses</a:t>
                      </a:r>
                      <a:endParaRPr lang="en-US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$1,851.2</a:t>
                      </a:r>
                      <a:endParaRPr lang="en-US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Margin of 10.3%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$212.0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39396"/>
              </p:ext>
            </p:extLst>
          </p:nvPr>
        </p:nvGraphicFramePr>
        <p:xfrm>
          <a:off x="838200" y="4499081"/>
          <a:ext cx="45148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237"/>
                <a:gridCol w="113561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Patient Care Operations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Capital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$100.0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Cash (6 days)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$24.0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Long-term Reserves</a:t>
                      </a:r>
                      <a:endParaRPr lang="en-US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$24.8</a:t>
                      </a:r>
                      <a:endParaRPr lang="en-US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$148.8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20929"/>
              </p:ext>
            </p:extLst>
          </p:nvPr>
        </p:nvGraphicFramePr>
        <p:xfrm>
          <a:off x="6559410" y="2683371"/>
          <a:ext cx="37826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494"/>
                <a:gridCol w="163914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The College of Medicine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$44.2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</a:t>
                      </a:r>
                      <a:endParaRPr lang="en-US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$19.0</a:t>
                      </a:r>
                      <a:endParaRPr lang="en-US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$63.2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Freeform 11"/>
          <p:cNvSpPr/>
          <p:nvPr/>
        </p:nvSpPr>
        <p:spPr>
          <a:xfrm>
            <a:off x="5327780" y="4142792"/>
            <a:ext cx="704560" cy="1996751"/>
          </a:xfrm>
          <a:custGeom>
            <a:avLst/>
            <a:gdLst>
              <a:gd name="connsiteX0" fmla="*/ 0 w 704560"/>
              <a:gd name="connsiteY0" fmla="*/ 0 h 1996751"/>
              <a:gd name="connsiteX1" fmla="*/ 559836 w 704560"/>
              <a:gd name="connsiteY1" fmla="*/ 690465 h 1996751"/>
              <a:gd name="connsiteX2" fmla="*/ 671804 w 704560"/>
              <a:gd name="connsiteY2" fmla="*/ 1642188 h 1996751"/>
              <a:gd name="connsiteX3" fmla="*/ 74644 w 704560"/>
              <a:gd name="connsiteY3" fmla="*/ 1996751 h 199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560" h="1996751">
                <a:moveTo>
                  <a:pt x="0" y="0"/>
                </a:moveTo>
                <a:cubicBezTo>
                  <a:pt x="223934" y="208383"/>
                  <a:pt x="447869" y="416767"/>
                  <a:pt x="559836" y="690465"/>
                </a:cubicBezTo>
                <a:cubicBezTo>
                  <a:pt x="671803" y="964163"/>
                  <a:pt x="752669" y="1424474"/>
                  <a:pt x="671804" y="1642188"/>
                </a:cubicBezTo>
                <a:cubicBezTo>
                  <a:pt x="590939" y="1859902"/>
                  <a:pt x="332791" y="1928326"/>
                  <a:pt x="74644" y="1996751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5337110" y="4142792"/>
            <a:ext cx="4273421" cy="634484"/>
          </a:xfrm>
          <a:custGeom>
            <a:avLst/>
            <a:gdLst>
              <a:gd name="connsiteX0" fmla="*/ 0 w 4273421"/>
              <a:gd name="connsiteY0" fmla="*/ 0 h 634484"/>
              <a:gd name="connsiteX1" fmla="*/ 2276670 w 4273421"/>
              <a:gd name="connsiteY1" fmla="*/ 634481 h 634484"/>
              <a:gd name="connsiteX2" fmla="*/ 4273421 w 4273421"/>
              <a:gd name="connsiteY2" fmla="*/ 9330 h 63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421" h="634484">
                <a:moveTo>
                  <a:pt x="0" y="0"/>
                </a:moveTo>
                <a:cubicBezTo>
                  <a:pt x="782216" y="316463"/>
                  <a:pt x="1564433" y="632926"/>
                  <a:pt x="2276670" y="634481"/>
                </a:cubicBezTo>
                <a:cubicBezTo>
                  <a:pt x="2988907" y="636036"/>
                  <a:pt x="3945295" y="121297"/>
                  <a:pt x="4273421" y="933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53943" y="5057189"/>
            <a:ext cx="4646646" cy="1477328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Methodology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Fixed commitment amount.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Growth: percentage of clinical revenue.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Shared risk/reward percent of margin.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Total investment &lt; 30% clinical cash margin.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413"/>
            <a:ext cx="1159887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of Academic Medical Center in the System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454" y="1614613"/>
            <a:ext cx="109151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118 years since Flexner, advance biomedical &amp; health science research &amp; education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 as the best &amp; largest classroom (residents, fellows, clerkships).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 as the location for health &amp; disease treatment innovations.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effective academic time to faculty physicians.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 strategies &amp; organizational structures to changing industry, market, &amp; regulatory conditions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high acuity care focus.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Accommodate &amp; support complementary population health initiatives &amp; operations (value/risk based reimbursements necessitate this).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 primary &amp; secondary care reach &amp; facilities (vertical integrations with physician practices, community hospitals &amp; health plans).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symbiotic financial frameworks between the clinical &amp; academic enterprises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 goals of growing funds flows to the medical school ($0.53 for every $1.00 of grant sponsorship).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 funds flows while keeping clinical enterprise operationally &amp; strategically viable (liquidity &amp; capital requirements).</a:t>
            </a:r>
          </a:p>
        </p:txBody>
      </p:sp>
    </p:spTree>
    <p:extLst>
      <p:ext uri="{BB962C8B-B14F-4D97-AF65-F5344CB8AC3E}">
        <p14:creationId xmlns:p14="http://schemas.microsoft.com/office/powerpoint/2010/main" val="39429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Research, Instruction, &amp; Clinical Care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11" y="1932462"/>
            <a:ext cx="6538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“…three different lines of endeavor that act synergistically to advance a unified purpose – that of a healthier future for all.” 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939" y="4520341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W. Rahn, MD.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Chancellor of the University of Arkansas for Medical Sciences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960" y="5969447"/>
            <a:ext cx="849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Rahn, Daniel W.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(2015).  Preface.  In Steven A. Wartman (Ed.),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transformation of academic health centers:  Meeting the challenges of healthcare’s changing landscape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(pp.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xv). 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London:  Academic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5977" r="13676" b="26112"/>
          <a:stretch/>
        </p:blipFill>
        <p:spPr>
          <a:xfrm>
            <a:off x="8384059" y="1594716"/>
            <a:ext cx="3080952" cy="3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7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Research, Instruction, &amp; Clinical Care: “Act(ing) Synergistically”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903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platform for advancing the three-part mission is the patient care enterprise, which is the largest classroom:</a:t>
            </a:r>
          </a:p>
          <a:p>
            <a:r>
              <a:rPr lang="en-US" dirty="0" smtClean="0"/>
              <a:t>Model the best in patient care for the next generation of providers.</a:t>
            </a:r>
          </a:p>
          <a:p>
            <a:r>
              <a:rPr lang="en-US" dirty="0" smtClean="0"/>
              <a:t>Point the way to innovations in how to approach health &amp; disease.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Patients: </a:t>
            </a:r>
          </a:p>
          <a:p>
            <a:r>
              <a:rPr lang="en-US" dirty="0" smtClean="0"/>
              <a:t>Receive state of the art care.</a:t>
            </a:r>
          </a:p>
          <a:p>
            <a:r>
              <a:rPr lang="en-US" dirty="0" smtClean="0"/>
              <a:t>Partners in education &amp; research.</a:t>
            </a:r>
          </a:p>
          <a:p>
            <a:pPr marL="0" indent="0" algn="r">
              <a:buNone/>
            </a:pPr>
            <a:r>
              <a:rPr lang="en-US" dirty="0" smtClean="0"/>
              <a:t>Rahn (2015).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Research, Instruction, &amp; Clinical Care: the University Business Model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3" y="1825624"/>
            <a:ext cx="11013989" cy="4668481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 among the 3 mission areas &amp; the sources &amp; uses of funds.</a:t>
            </a:r>
          </a:p>
          <a:p>
            <a:endParaRPr lang="en-US" sz="800" dirty="0" smtClean="0"/>
          </a:p>
          <a:p>
            <a:r>
              <a:rPr lang="en-US" dirty="0" smtClean="0"/>
              <a:t>Vigilance in research &amp; instruction dependent on continuous patient care enterprise growth &amp; the associated patient care revenue.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Biomedical &amp; health science research capital intensive.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Physician-faculty research exceeds salary caps.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Cost of medical education high.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Grants, contracts, tuition, gifts, &amp; endowments require supplemental clinical funding.</a:t>
            </a:r>
          </a:p>
          <a:p>
            <a:endParaRPr lang="en-US" sz="800" dirty="0"/>
          </a:p>
          <a:p>
            <a:r>
              <a:rPr lang="en-US" dirty="0" smtClean="0"/>
              <a:t>Growing </a:t>
            </a:r>
            <a:r>
              <a:rPr lang="en-US" dirty="0"/>
              <a:t>the patient care enterprise relies on biomedical &amp; health science research, &amp; the clinical expertise honed through teaching.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Argument for Integration: the Virtuous Cycle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3469" y="6081067"/>
            <a:ext cx="866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Wartman, Steven A. (2015).  Preface.  In Steven A. Wartman (Ed.),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transformation of academic health centers:  Meeting the challenges of healthcare’s changing landscape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(pp. xix).  London:  Academic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3730376" y="1584244"/>
            <a:ext cx="4131042" cy="4215194"/>
          </a:xfrm>
          <a:prstGeom prst="circularArrow">
            <a:avLst>
              <a:gd name="adj1" fmla="val 4668"/>
              <a:gd name="adj2" fmla="val 272909"/>
              <a:gd name="adj3" fmla="val 13086116"/>
              <a:gd name="adj4" fmla="val 17859697"/>
              <a:gd name="adj5" fmla="val 484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4472623" y="1418254"/>
            <a:ext cx="27586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AHS Hospitals &amp; physician practices invest in research &amp; instruction.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90151" y="3049559"/>
            <a:ext cx="27586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 transfer, new protocols, instructional excellence.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31546" y="4870580"/>
            <a:ext cx="27586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Stature, reputation, &amp; brand value for hospitals &amp; physician practices.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43038" y="3049559"/>
            <a:ext cx="27586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Growth in patient referrals, demand for care, &amp; revenues.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06187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for Integration: Traditional AHS Corporate Structures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Left-Right Arrow 37"/>
          <p:cNvSpPr/>
          <p:nvPr/>
        </p:nvSpPr>
        <p:spPr>
          <a:xfrm>
            <a:off x="553996" y="1528007"/>
            <a:ext cx="11170510" cy="609600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Loose Affiliation                                                                                                        Full Integration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2067" y="2417807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University/Medical School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454390" y="3154930"/>
            <a:ext cx="1371600" cy="753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Hospital(s)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7205" y="3637012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/Physician Group Practice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2" name="Straight Connector 41"/>
          <p:cNvCxnSpPr>
            <a:stCxn id="39" idx="5"/>
            <a:endCxn id="40" idx="2"/>
          </p:cNvCxnSpPr>
          <p:nvPr/>
        </p:nvCxnSpPr>
        <p:spPr>
          <a:xfrm flipH="1">
            <a:off x="1454390" y="3068215"/>
            <a:ext cx="18411" cy="46348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0"/>
            <a:endCxn id="40" idx="2"/>
          </p:cNvCxnSpPr>
          <p:nvPr/>
        </p:nvCxnSpPr>
        <p:spPr>
          <a:xfrm flipV="1">
            <a:off x="893005" y="3531697"/>
            <a:ext cx="561385" cy="1053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5"/>
            <a:endCxn id="41" idx="0"/>
          </p:cNvCxnSpPr>
          <p:nvPr/>
        </p:nvCxnSpPr>
        <p:spPr>
          <a:xfrm flipH="1">
            <a:off x="893005" y="3068215"/>
            <a:ext cx="579796" cy="56879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8" descr="Image result for university of colorado school of medicin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1" y="4578379"/>
            <a:ext cx="1409700" cy="4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/>
          <p:cNvSpPr/>
          <p:nvPr/>
        </p:nvSpPr>
        <p:spPr>
          <a:xfrm>
            <a:off x="5282071" y="2413078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University/Medical School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08771" y="4262752"/>
            <a:ext cx="1371600" cy="753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Hospital(s)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99185" y="3203935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/Physician Group Practice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Straight Connector 49"/>
          <p:cNvCxnSpPr>
            <a:stCxn id="87" idx="4"/>
            <a:endCxn id="47" idx="0"/>
          </p:cNvCxnSpPr>
          <p:nvPr/>
        </p:nvCxnSpPr>
        <p:spPr>
          <a:xfrm>
            <a:off x="5894571" y="4064222"/>
            <a:ext cx="0" cy="198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61" y="5229889"/>
            <a:ext cx="1442306" cy="33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51"/>
          <p:cNvSpPr/>
          <p:nvPr/>
        </p:nvSpPr>
        <p:spPr>
          <a:xfrm>
            <a:off x="3142309" y="2417042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University/Medical School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74870" y="3214929"/>
            <a:ext cx="1371600" cy="753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Hospital(s)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027101" y="4296911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/Physician Group Practice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 rot="797261">
            <a:off x="2863656" y="2331780"/>
            <a:ext cx="2114727" cy="1771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/>
          <p:cNvCxnSpPr>
            <a:stCxn id="55" idx="4"/>
            <a:endCxn id="54" idx="0"/>
          </p:cNvCxnSpPr>
          <p:nvPr/>
        </p:nvCxnSpPr>
        <p:spPr>
          <a:xfrm flipH="1">
            <a:off x="3712901" y="4079775"/>
            <a:ext cx="4513" cy="217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36" y="5174233"/>
            <a:ext cx="11906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7"/>
          <p:cNvSpPr/>
          <p:nvPr/>
        </p:nvSpPr>
        <p:spPr>
          <a:xfrm>
            <a:off x="7394560" y="4278338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University/Medical School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79161" y="3208847"/>
            <a:ext cx="1371600" cy="753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Hospital(s)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42235" y="2390861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/Physician Group Practice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2" name="Straight Connector 61"/>
          <p:cNvCxnSpPr>
            <a:stCxn id="58" idx="0"/>
            <a:endCxn id="96" idx="4"/>
          </p:cNvCxnSpPr>
          <p:nvPr/>
        </p:nvCxnSpPr>
        <p:spPr>
          <a:xfrm flipV="1">
            <a:off x="8080360" y="4067327"/>
            <a:ext cx="10024" cy="211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90" y="5265667"/>
            <a:ext cx="1061612" cy="2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9569140" y="3054901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University/Medical School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0259610" y="2334919"/>
            <a:ext cx="1371600" cy="753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Hospital(s)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0179326" y="3826419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/Physician Group Practice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498615" y="2244980"/>
            <a:ext cx="2621850" cy="2395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00" y="4761736"/>
            <a:ext cx="840441" cy="65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Oval 86"/>
          <p:cNvSpPr/>
          <p:nvPr/>
        </p:nvSpPr>
        <p:spPr>
          <a:xfrm rot="797261">
            <a:off x="5040813" y="2316227"/>
            <a:ext cx="2114727" cy="1771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 rot="797261">
            <a:off x="7236626" y="2319332"/>
            <a:ext cx="2114727" cy="1771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130934" y="6128938"/>
            <a:ext cx="11597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Barrett, Douglas J. (2008).  The evolving organizational structure of academic health centers:  The case of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University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Florida. 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Medicine, 83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(9), 804-808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Jay K. Levine, ECG Management Consultants to AAMC, August 2001.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846"/>
            <a:ext cx="12192000" cy="8291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Faculty/Physician Effort Across Three Missions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308821"/>
              </p:ext>
            </p:extLst>
          </p:nvPr>
        </p:nvGraphicFramePr>
        <p:xfrm>
          <a:off x="520959" y="1110343"/>
          <a:ext cx="5282681" cy="461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99169"/>
              </p:ext>
            </p:extLst>
          </p:nvPr>
        </p:nvGraphicFramePr>
        <p:xfrm>
          <a:off x="6253064" y="1110343"/>
          <a:ext cx="5282681" cy="461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20959" y="5850396"/>
            <a:ext cx="1101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Decreased ability for clinical earnings to cross-subsidize research </a:t>
            </a:r>
            <a:r>
              <a:rPr lang="en-US" dirty="0" smtClean="0"/>
              <a:t>&amp; </a:t>
            </a:r>
            <a:r>
              <a:rPr lang="en-US" dirty="0"/>
              <a:t>instruction at a time that funding for academics is </a:t>
            </a:r>
            <a:r>
              <a:rPr lang="en-US" dirty="0" smtClean="0"/>
              <a:t>shrinking (Rahn, 2015).  Triple threat faculty now dual threat or pure clinicians or researchers?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Changes Require Academic Health System Organizational &amp; Effort Adaptations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3" y="1744826"/>
            <a:ext cx="11013989" cy="488924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Curriculum changes</a:t>
            </a:r>
            <a:r>
              <a:rPr lang="en-US" dirty="0" smtClean="0"/>
              <a:t>: patient/family centered team based care models; integration of health information systems into routine practice; longitudinal clerkships &amp; training.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b="1" dirty="0" smtClean="0"/>
              <a:t>Research changes</a:t>
            </a:r>
            <a:r>
              <a:rPr lang="en-US" dirty="0" smtClean="0"/>
              <a:t>: multiple PI interdisciplinary, emphasis on translation, greater reliance on internal institutional support ($0.52 for every $1.00 in grants, AAMC, 2015), increased competition for public sponsorship.</a:t>
            </a:r>
          </a:p>
          <a:p>
            <a:endParaRPr lang="en-US" sz="800" dirty="0" smtClean="0"/>
          </a:p>
          <a:p>
            <a:r>
              <a:rPr lang="en-US" b="1" dirty="0" smtClean="0"/>
              <a:t>Practice changes</a:t>
            </a:r>
            <a:r>
              <a:rPr lang="en-US" dirty="0" smtClean="0"/>
              <a:t>: population health, movement away from only high impact interventions for patients with serious disease, provider consolidation, payer consolidation, provider-payer integrations, value-based &amp; shared risk reimbursements.</a:t>
            </a:r>
          </a:p>
          <a:p>
            <a:pPr marL="0" indent="0" algn="r">
              <a:buNone/>
            </a:pPr>
            <a:r>
              <a:rPr lang="en-US" dirty="0" smtClean="0"/>
              <a:t>Rahn (2015).</a:t>
            </a:r>
          </a:p>
        </p:txBody>
      </p:sp>
    </p:spTree>
    <p:extLst>
      <p:ext uri="{BB962C8B-B14F-4D97-AF65-F5344CB8AC3E}">
        <p14:creationId xmlns:p14="http://schemas.microsoft.com/office/powerpoint/2010/main" val="40628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1794</Words>
  <Application>Microsoft Office PowerPoint</Application>
  <PresentationFormat>Widescreen</PresentationFormat>
  <Paragraphs>329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Academic Medical Centers:  Role in a Health System</vt:lpstr>
      <vt:lpstr>Ideal Form</vt:lpstr>
      <vt:lpstr>Research, Instruction, &amp; Clinical Care</vt:lpstr>
      <vt:lpstr>Research, Instruction, &amp; Clinical Care: “Act(ing) Synergistically”</vt:lpstr>
      <vt:lpstr>Research, Instruction, &amp; Clinical Care: the University Business Model</vt:lpstr>
      <vt:lpstr>Economic Argument for Integration: the Virtuous Cycle</vt:lpstr>
      <vt:lpstr>Models for Integration: Traditional AHS Corporate Structures</vt:lpstr>
      <vt:lpstr>Faculty/Physician Effort Across Three Missions</vt:lpstr>
      <vt:lpstr>Industry Changes Require Academic Health System Organizational &amp; Effort Adaptations</vt:lpstr>
      <vt:lpstr>Maintain Clinical Margins: Evolving Strategies</vt:lpstr>
      <vt:lpstr>Maintain Clinical Margins: Various Structures</vt:lpstr>
      <vt:lpstr>Penn State Health</vt:lpstr>
      <vt:lpstr>Penn State Health</vt:lpstr>
      <vt:lpstr>Market Competition: 2016-2017</vt:lpstr>
      <vt:lpstr>Penn State Health Strategy Reorientation</vt:lpstr>
      <vt:lpstr>Market Movements Verifying the Strategy</vt:lpstr>
      <vt:lpstr>Community Health Network Strategy</vt:lpstr>
      <vt:lpstr>Community Health Network Strategy</vt:lpstr>
      <vt:lpstr>Penn State Health  Corporate Structure</vt:lpstr>
      <vt:lpstr>Financial Trends: Penn State</vt:lpstr>
      <vt:lpstr>Funds Flow</vt:lpstr>
      <vt:lpstr>Role of Academic Medical Center in the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Health Care &amp; Medicine</dc:title>
  <dc:creator>Estrucko</dc:creator>
  <cp:lastModifiedBy>Estrucko</cp:lastModifiedBy>
  <cp:revision>61</cp:revision>
  <cp:lastPrinted>2018-05-19T14:05:27Z</cp:lastPrinted>
  <dcterms:created xsi:type="dcterms:W3CDTF">2018-05-06T13:37:01Z</dcterms:created>
  <dcterms:modified xsi:type="dcterms:W3CDTF">2018-05-20T16:36:43Z</dcterms:modified>
</cp:coreProperties>
</file>