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notesMasterIdLst>
    <p:notesMasterId r:id="rId15"/>
  </p:notesMasterIdLst>
  <p:sldIdLst>
    <p:sldId id="256" r:id="rId2"/>
    <p:sldId id="302" r:id="rId3"/>
    <p:sldId id="301" r:id="rId4"/>
    <p:sldId id="329" r:id="rId5"/>
    <p:sldId id="1378" r:id="rId6"/>
    <p:sldId id="1377" r:id="rId7"/>
    <p:sldId id="332" r:id="rId8"/>
    <p:sldId id="331" r:id="rId9"/>
    <p:sldId id="271" r:id="rId10"/>
    <p:sldId id="287" r:id="rId11"/>
    <p:sldId id="267" r:id="rId12"/>
    <p:sldId id="330" r:id="rId13"/>
    <p:sldId id="29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62061"/>
  </p:normalViewPr>
  <p:slideViewPr>
    <p:cSldViewPr snapToGrid="0" snapToObjects="1">
      <p:cViewPr varScale="1">
        <p:scale>
          <a:sx n="87" d="100"/>
          <a:sy n="87" d="100"/>
        </p:scale>
        <p:origin x="856"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0F866A-008D-DB40-BC46-A855E1FEE292}" type="datetimeFigureOut">
              <a:rPr lang="en-US" smtClean="0"/>
              <a:t>5/19/19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A4A2C6-2656-EF43-98F3-AEFF856847B3}" type="slidenum">
              <a:rPr lang="en-US" smtClean="0"/>
              <a:t>‹#›</a:t>
            </a:fld>
            <a:endParaRPr lang="en-US" dirty="0"/>
          </a:p>
        </p:txBody>
      </p:sp>
    </p:spTree>
    <p:extLst>
      <p:ext uri="{BB962C8B-B14F-4D97-AF65-F5344CB8AC3E}">
        <p14:creationId xmlns:p14="http://schemas.microsoft.com/office/powerpoint/2010/main" val="3742440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a:solidFill>
                  <a:srgbClr val="333333"/>
                </a:solidFill>
                <a:effectLst/>
                <a:latin typeface="+mj-lt"/>
                <a:ea typeface="+mn-ea"/>
                <a:cs typeface="+mn-cs"/>
              </a:rPr>
              <a:t>It is a great honor and privilege to introduce the recipient of the Distinguished Service Award of the Society of Neurological Surgeons, Dr. Arthur L. Day. </a:t>
            </a:r>
            <a:endParaRPr lang="en-US" sz="2000" dirty="0">
              <a:solidFill>
                <a:srgbClr val="333333"/>
              </a:solidFill>
              <a:latin typeface="+mj-lt"/>
            </a:endParaRPr>
          </a:p>
        </p:txBody>
      </p:sp>
      <p:sp>
        <p:nvSpPr>
          <p:cNvPr id="4" name="Slide Number Placeholder 3"/>
          <p:cNvSpPr>
            <a:spLocks noGrp="1"/>
          </p:cNvSpPr>
          <p:nvPr>
            <p:ph type="sldNum" sz="quarter" idx="10"/>
          </p:nvPr>
        </p:nvSpPr>
        <p:spPr/>
        <p:txBody>
          <a:bodyPr/>
          <a:lstStyle/>
          <a:p>
            <a:fld id="{AFA4A2C6-2656-EF43-98F3-AEFF856847B3}" type="slidenum">
              <a:rPr lang="en-US" smtClean="0"/>
              <a:t>1</a:t>
            </a:fld>
            <a:endParaRPr lang="en-US" dirty="0"/>
          </a:p>
        </p:txBody>
      </p:sp>
    </p:spTree>
    <p:extLst>
      <p:ext uri="{BB962C8B-B14F-4D97-AF65-F5344CB8AC3E}">
        <p14:creationId xmlns:p14="http://schemas.microsoft.com/office/powerpoint/2010/main" val="108968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Perhaps the greatest and most unsung accomplishments have been Art Day’s contributions to education.  As Program Director at the University of Florida, he devised an educational program to encourage knowledge and a scholarly atmosphere.  Once in place, board scores uniformly soared and reached the highest levels for all residents.  He taught a weekly cerebrovascular conference which was attended by all the neurosurgery residents along with multiple students, residents and faculty from neurology, orthopedics and anesthesia.  He lectured to first-year medical students on cerebrovascular anatomy, to the second-year class on brain tumors and the third and fourth year students on stroke and its surgical treatment.  </a:t>
            </a:r>
          </a:p>
          <a:p>
            <a:r>
              <a:rPr lang="en-US" sz="2000" kern="1200" dirty="0">
                <a:solidFill>
                  <a:schemeClr val="tx1"/>
                </a:solidFill>
                <a:effectLst/>
                <a:latin typeface="+mn-lt"/>
                <a:ea typeface="+mn-ea"/>
                <a:cs typeface="+mn-cs"/>
              </a:rPr>
              <a:t>At Brigham &amp; Women’s, he served as the Program Director for 8 years.  At Brigham, Art found an institution with a grand history but with an educational program that was in dire need of leadership.  He made major educational changes and during his tenure his residents board scores soared to the highest percentile nationally, and grant funding dramatically improved.  </a:t>
            </a:r>
          </a:p>
          <a:p>
            <a:r>
              <a:rPr lang="en-US" sz="2000" kern="1200" dirty="0">
                <a:solidFill>
                  <a:schemeClr val="tx1"/>
                </a:solidFill>
                <a:effectLst/>
                <a:latin typeface="+mn-lt"/>
                <a:ea typeface="+mn-ea"/>
                <a:cs typeface="+mn-cs"/>
              </a:rPr>
              <a:t>He again worked his magic and has been instrumental in leading the development of a new residency program at the University of Texas with Dong Kim. </a:t>
            </a:r>
            <a:endParaRPr lang="en-US" sz="2000" dirty="0"/>
          </a:p>
        </p:txBody>
      </p:sp>
      <p:sp>
        <p:nvSpPr>
          <p:cNvPr id="4" name="Slide Number Placeholder 3"/>
          <p:cNvSpPr>
            <a:spLocks noGrp="1"/>
          </p:cNvSpPr>
          <p:nvPr>
            <p:ph type="sldNum" sz="quarter" idx="10"/>
          </p:nvPr>
        </p:nvSpPr>
        <p:spPr/>
        <p:txBody>
          <a:bodyPr/>
          <a:lstStyle/>
          <a:p>
            <a:fld id="{AFA4A2C6-2656-EF43-98F3-AEFF856847B3}" type="slidenum">
              <a:rPr lang="en-US" smtClean="0"/>
              <a:t>10</a:t>
            </a:fld>
            <a:endParaRPr lang="en-US" dirty="0"/>
          </a:p>
        </p:txBody>
      </p:sp>
    </p:spTree>
    <p:extLst>
      <p:ext uri="{BB962C8B-B14F-4D97-AF65-F5344CB8AC3E}">
        <p14:creationId xmlns:p14="http://schemas.microsoft.com/office/powerpoint/2010/main" val="3682588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Art Day has held major positions in every important neurosurgical organization.  In each of these positions he has provided wisdom, leadership, and demonstrated a unique ability to resolve conflict.  All of these organizations and those individuals with whom he collaborated have benefited immensely from his sage advice and calm demeanor in dealing with challenging issues and problems.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 Member of the SNS since 1993</a:t>
            </a:r>
          </a:p>
        </p:txBody>
      </p:sp>
      <p:sp>
        <p:nvSpPr>
          <p:cNvPr id="4" name="Slide Number Placeholder 3"/>
          <p:cNvSpPr>
            <a:spLocks noGrp="1"/>
          </p:cNvSpPr>
          <p:nvPr>
            <p:ph type="sldNum" sz="quarter" idx="10"/>
          </p:nvPr>
        </p:nvSpPr>
        <p:spPr/>
        <p:txBody>
          <a:bodyPr/>
          <a:lstStyle/>
          <a:p>
            <a:fld id="{AFA4A2C6-2656-EF43-98F3-AEFF856847B3}" type="slidenum">
              <a:rPr lang="en-US" smtClean="0"/>
              <a:t>11</a:t>
            </a:fld>
            <a:endParaRPr lang="en-US" dirty="0"/>
          </a:p>
        </p:txBody>
      </p:sp>
    </p:spTree>
    <p:extLst>
      <p:ext uri="{BB962C8B-B14F-4D97-AF65-F5344CB8AC3E}">
        <p14:creationId xmlns:p14="http://schemas.microsoft.com/office/powerpoint/2010/main" val="165550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Art Day is a unique individual who has unconsciously created an enviable legacy. He is a paragon of patience, compassion, tolerance and charity; characteristics that have earned him an assembly of close friends. He has a zeal for athletics, both on the field and in his pioneering developments for the care of injured athletes.  Most importantly, his epitaph will one day assert that he was a man of great integrity and honesty who did the right thing even when it was unpopular.  </a:t>
            </a:r>
          </a:p>
          <a:p>
            <a:endParaRPr lang="en-US" sz="2000" dirty="0"/>
          </a:p>
        </p:txBody>
      </p:sp>
      <p:sp>
        <p:nvSpPr>
          <p:cNvPr id="4" name="Slide Number Placeholder 3"/>
          <p:cNvSpPr>
            <a:spLocks noGrp="1"/>
          </p:cNvSpPr>
          <p:nvPr>
            <p:ph type="sldNum" sz="quarter" idx="10"/>
          </p:nvPr>
        </p:nvSpPr>
        <p:spPr/>
        <p:txBody>
          <a:bodyPr/>
          <a:lstStyle/>
          <a:p>
            <a:fld id="{AFA4A2C6-2656-EF43-98F3-AEFF856847B3}" type="slidenum">
              <a:rPr lang="en-US" smtClean="0"/>
              <a:t>2</a:t>
            </a:fld>
            <a:endParaRPr lang="en-US" dirty="0"/>
          </a:p>
        </p:txBody>
      </p:sp>
    </p:spTree>
    <p:extLst>
      <p:ext uri="{BB962C8B-B14F-4D97-AF65-F5344CB8AC3E}">
        <p14:creationId xmlns:p14="http://schemas.microsoft.com/office/powerpoint/2010/main" val="147345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What is the essence of Art Day?  As with most legacies it has been the combined influence of family, friends and role models who have molded his life… and education, the great equalizer.  But one of the major factors strengthening Art Day’s legacy is his ability to learn from all experiences, from the agreeable to the inauspicious, to carefully analyze what went well and what went sour and use those experiences to help himself as well as those fortunate enough to know him.  From</a:t>
            </a:r>
            <a:r>
              <a:rPr lang="en-US" sz="2000" kern="1200" baseline="0" dirty="0">
                <a:solidFill>
                  <a:schemeClr val="tx1"/>
                </a:solidFill>
                <a:effectLst/>
                <a:latin typeface="+mn-lt"/>
                <a:ea typeface="+mn-ea"/>
                <a:cs typeface="+mn-cs"/>
              </a:rPr>
              <a:t> his unpromising beginnings to this very day, Art has continuously matured to make the most out of his every frustration as well as his opportunities. </a:t>
            </a:r>
            <a:endParaRPr lang="en-US" sz="2000" dirty="0"/>
          </a:p>
        </p:txBody>
      </p:sp>
      <p:sp>
        <p:nvSpPr>
          <p:cNvPr id="4" name="Slide Number Placeholder 3"/>
          <p:cNvSpPr>
            <a:spLocks noGrp="1"/>
          </p:cNvSpPr>
          <p:nvPr>
            <p:ph type="sldNum" sz="quarter" idx="10"/>
          </p:nvPr>
        </p:nvSpPr>
        <p:spPr/>
        <p:txBody>
          <a:bodyPr/>
          <a:lstStyle/>
          <a:p>
            <a:fld id="{AFA4A2C6-2656-EF43-98F3-AEFF856847B3}" type="slidenum">
              <a:rPr lang="en-US" smtClean="0"/>
              <a:t>3</a:t>
            </a:fld>
            <a:endParaRPr lang="en-US" dirty="0"/>
          </a:p>
        </p:txBody>
      </p:sp>
    </p:spTree>
    <p:extLst>
      <p:ext uri="{BB962C8B-B14F-4D97-AF65-F5344CB8AC3E}">
        <p14:creationId xmlns:p14="http://schemas.microsoft.com/office/powerpoint/2010/main" val="3788757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Art Day is a master clinician, gifted technical neurosurgeon, and compassionate physician.</a:t>
            </a:r>
          </a:p>
          <a:p>
            <a:r>
              <a:rPr lang="en-US" sz="2000" dirty="0"/>
              <a:t>Practicing near Art’s former institution just south of me, I have had the opportunity over the years to see many of Art’s former patients.  I recently saw one who could still walk and talk.  Art had not operated on him.  He had a fusiform aneurysm of the vertebrobasilar system.</a:t>
            </a:r>
          </a:p>
        </p:txBody>
      </p:sp>
      <p:sp>
        <p:nvSpPr>
          <p:cNvPr id="4" name="Slide Number Placeholder 3"/>
          <p:cNvSpPr>
            <a:spLocks noGrp="1"/>
          </p:cNvSpPr>
          <p:nvPr>
            <p:ph type="sldNum" sz="quarter" idx="10"/>
          </p:nvPr>
        </p:nvSpPr>
        <p:spPr/>
        <p:txBody>
          <a:bodyPr/>
          <a:lstStyle/>
          <a:p>
            <a:fld id="{AFA4A2C6-2656-EF43-98F3-AEFF856847B3}" type="slidenum">
              <a:rPr lang="en-US" smtClean="0"/>
              <a:t>4</a:t>
            </a:fld>
            <a:endParaRPr lang="en-US" dirty="0"/>
          </a:p>
        </p:txBody>
      </p:sp>
    </p:spTree>
    <p:extLst>
      <p:ext uri="{BB962C8B-B14F-4D97-AF65-F5344CB8AC3E}">
        <p14:creationId xmlns:p14="http://schemas.microsoft.com/office/powerpoint/2010/main" val="2582633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30 </a:t>
            </a:r>
            <a:r>
              <a:rPr lang="en-US"/>
              <a:t>years earlier</a:t>
            </a:r>
          </a:p>
        </p:txBody>
      </p:sp>
      <p:sp>
        <p:nvSpPr>
          <p:cNvPr id="4" name="Slide Number Placeholder 3"/>
          <p:cNvSpPr>
            <a:spLocks noGrp="1"/>
          </p:cNvSpPr>
          <p:nvPr>
            <p:ph type="sldNum" sz="quarter" idx="5"/>
          </p:nvPr>
        </p:nvSpPr>
        <p:spPr/>
        <p:txBody>
          <a:bodyPr/>
          <a:lstStyle/>
          <a:p>
            <a:fld id="{AFA4A2C6-2656-EF43-98F3-AEFF856847B3}" type="slidenum">
              <a:rPr lang="en-US" smtClean="0"/>
              <a:t>5</a:t>
            </a:fld>
            <a:endParaRPr lang="en-US" dirty="0"/>
          </a:p>
        </p:txBody>
      </p:sp>
    </p:spTree>
    <p:extLst>
      <p:ext uri="{BB962C8B-B14F-4D97-AF65-F5344CB8AC3E}">
        <p14:creationId xmlns:p14="http://schemas.microsoft.com/office/powerpoint/2010/main" val="1222505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4A2C6-2656-EF43-98F3-AEFF856847B3}" type="slidenum">
              <a:rPr lang="en-US" smtClean="0"/>
              <a:t>6</a:t>
            </a:fld>
            <a:endParaRPr lang="en-US" dirty="0"/>
          </a:p>
        </p:txBody>
      </p:sp>
    </p:spTree>
    <p:extLst>
      <p:ext uri="{BB962C8B-B14F-4D97-AF65-F5344CB8AC3E}">
        <p14:creationId xmlns:p14="http://schemas.microsoft.com/office/powerpoint/2010/main" val="3958895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He is the ideal colleague… selfless, collegial, and entertaining.</a:t>
            </a:r>
          </a:p>
        </p:txBody>
      </p:sp>
      <p:sp>
        <p:nvSpPr>
          <p:cNvPr id="4" name="Slide Number Placeholder 3"/>
          <p:cNvSpPr>
            <a:spLocks noGrp="1"/>
          </p:cNvSpPr>
          <p:nvPr>
            <p:ph type="sldNum" sz="quarter" idx="10"/>
          </p:nvPr>
        </p:nvSpPr>
        <p:spPr/>
        <p:txBody>
          <a:bodyPr/>
          <a:lstStyle/>
          <a:p>
            <a:fld id="{AFA4A2C6-2656-EF43-98F3-AEFF856847B3}" type="slidenum">
              <a:rPr lang="en-US" smtClean="0"/>
              <a:t>7</a:t>
            </a:fld>
            <a:endParaRPr lang="en-US" dirty="0"/>
          </a:p>
        </p:txBody>
      </p:sp>
    </p:spTree>
    <p:extLst>
      <p:ext uri="{BB962C8B-B14F-4D97-AF65-F5344CB8AC3E}">
        <p14:creationId xmlns:p14="http://schemas.microsoft.com/office/powerpoint/2010/main" val="2732200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effectLst/>
                <a:latin typeface="+mn-lt"/>
                <a:ea typeface="+mn-ea"/>
                <a:cs typeface="+mn-cs"/>
              </a:rPr>
              <a:t>Despite his demanding clinical service, Art also found time to devote his energy to basic research where he investigated the neuroprotective effect of estrogens against focal and global cerebral ischemia as well as  programmed cell death in animal models.</a:t>
            </a:r>
            <a:endParaRPr lang="en-US" sz="2000" dirty="0"/>
          </a:p>
        </p:txBody>
      </p:sp>
      <p:sp>
        <p:nvSpPr>
          <p:cNvPr id="4" name="Slide Number Placeholder 3"/>
          <p:cNvSpPr>
            <a:spLocks noGrp="1"/>
          </p:cNvSpPr>
          <p:nvPr>
            <p:ph type="sldNum" sz="quarter" idx="10"/>
          </p:nvPr>
        </p:nvSpPr>
        <p:spPr/>
        <p:txBody>
          <a:bodyPr/>
          <a:lstStyle/>
          <a:p>
            <a:fld id="{AFA4A2C6-2656-EF43-98F3-AEFF856847B3}" type="slidenum">
              <a:rPr lang="en-US" smtClean="0"/>
              <a:t>8</a:t>
            </a:fld>
            <a:endParaRPr lang="en-US" dirty="0"/>
          </a:p>
        </p:txBody>
      </p:sp>
    </p:spTree>
    <p:extLst>
      <p:ext uri="{BB962C8B-B14F-4D97-AF65-F5344CB8AC3E}">
        <p14:creationId xmlns:p14="http://schemas.microsoft.com/office/powerpoint/2010/main" val="3206099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kern="1200" dirty="0">
                <a:solidFill>
                  <a:schemeClr val="tx1"/>
                </a:solidFill>
                <a:effectLst/>
                <a:latin typeface="+mn-lt"/>
                <a:ea typeface="+mn-ea"/>
                <a:cs typeface="+mn-cs"/>
              </a:rPr>
              <a:t>His seminal work on the anatomy of the proximal carotid artery provided a clearer understanding of the anatomy of the clinoidal segment of the internal carotid artery and the complex bony and dural anatomy surrounding this small but important anatomical region.  </a:t>
            </a:r>
            <a:endParaRPr lang="en-US" sz="2000" dirty="0"/>
          </a:p>
        </p:txBody>
      </p:sp>
      <p:sp>
        <p:nvSpPr>
          <p:cNvPr id="4" name="Slide Number Placeholder 3"/>
          <p:cNvSpPr>
            <a:spLocks noGrp="1"/>
          </p:cNvSpPr>
          <p:nvPr>
            <p:ph type="sldNum" sz="quarter" idx="10"/>
          </p:nvPr>
        </p:nvSpPr>
        <p:spPr/>
        <p:txBody>
          <a:bodyPr/>
          <a:lstStyle/>
          <a:p>
            <a:fld id="{AFA4A2C6-2656-EF43-98F3-AEFF856847B3}" type="slidenum">
              <a:rPr lang="en-US" smtClean="0"/>
              <a:t>9</a:t>
            </a:fld>
            <a:endParaRPr lang="en-US" dirty="0"/>
          </a:p>
        </p:txBody>
      </p:sp>
    </p:spTree>
    <p:extLst>
      <p:ext uri="{BB962C8B-B14F-4D97-AF65-F5344CB8AC3E}">
        <p14:creationId xmlns:p14="http://schemas.microsoft.com/office/powerpoint/2010/main" val="1964763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051423-2B53-BF43-93F7-C9962B11AA23}" type="datetimeFigureOut">
              <a:rPr lang="en-US" smtClean="0"/>
              <a:t>5/19/19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57B0AA-AC8E-4463-ADAC-E87D09B82E4F}" type="slidenum">
              <a:rPr lang="en-US" smtClean="0"/>
              <a:t>‹#›</a:t>
            </a:fld>
            <a:endParaRPr lang="en-US" dirty="0"/>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051423-2B53-BF43-93F7-C9962B11AA23}" type="datetimeFigureOut">
              <a:rPr lang="en-US" smtClean="0"/>
              <a:t>5/19/19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051423-2B53-BF43-93F7-C9962B11AA23}" type="datetimeFigureOut">
              <a:rPr lang="en-US" smtClean="0"/>
              <a:t>5/19/19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051423-2B53-BF43-93F7-C9962B11AA23}" type="datetimeFigureOut">
              <a:rPr lang="en-US" smtClean="0"/>
              <a:t>5/19/19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051423-2B53-BF43-93F7-C9962B11AA23}" type="datetimeFigureOut">
              <a:rPr lang="en-US" smtClean="0"/>
              <a:t>5/19/19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051423-2B53-BF43-93F7-C9962B11AA23}" type="datetimeFigureOut">
              <a:rPr lang="en-US" smtClean="0"/>
              <a:t>5/19/19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051423-2B53-BF43-93F7-C9962B11AA23}" type="datetimeFigureOut">
              <a:rPr lang="en-US" smtClean="0"/>
              <a:t>5/19/19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051423-2B53-BF43-93F7-C9962B11AA23}" type="datetimeFigureOut">
              <a:rPr lang="en-US" smtClean="0"/>
              <a:t>5/19/19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051423-2B53-BF43-93F7-C9962B11AA23}" type="datetimeFigureOut">
              <a:rPr lang="en-US" smtClean="0"/>
              <a:t>5/19/19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051423-2B53-BF43-93F7-C9962B11AA23}" type="datetimeFigureOut">
              <a:rPr lang="en-US" smtClean="0"/>
              <a:t>5/19/19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dirty="0"/>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051423-2B53-BF43-93F7-C9962B11AA23}" type="datetimeFigureOut">
              <a:rPr lang="en-US" smtClean="0"/>
              <a:t>5/19/19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E2A87C-BA7D-0E45-9A38-FDA6BF52FC4B}" type="slidenum">
              <a:rPr lang="en-US" smtClean="0"/>
              <a:t>‹#›</a:t>
            </a:fld>
            <a:endParaRPr lang="en-US" dirty="0"/>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51423-2B53-BF43-93F7-C9962B11AA23}" type="datetimeFigureOut">
              <a:rPr lang="en-US" smtClean="0"/>
              <a:t>5/19/19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2A87C-BA7D-0E45-9A38-FDA6BF52FC4B}" type="slidenum">
              <a:rPr lang="en-US" smtClean="0"/>
              <a:t>‹#›</a:t>
            </a:fld>
            <a:endParaRPr lang="en-US"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0638"/>
            <a:ext cx="7772400" cy="1470025"/>
          </a:xfrm>
        </p:spPr>
        <p:txBody>
          <a:bodyPr/>
          <a:lstStyle/>
          <a:p>
            <a:r>
              <a:rPr lang="en-US" b="1" dirty="0">
                <a:solidFill>
                  <a:srgbClr val="FF0000"/>
                </a:solidFill>
                <a:latin typeface="Arial" panose="020B0604020202020204" pitchFamily="34" charset="0"/>
                <a:cs typeface="Arial" panose="020B0604020202020204" pitchFamily="34" charset="0"/>
              </a:rPr>
              <a:t>Arthur L. Day, M.D.</a:t>
            </a:r>
          </a:p>
        </p:txBody>
      </p:sp>
      <p:sp>
        <p:nvSpPr>
          <p:cNvPr id="3" name="Subtitle 2"/>
          <p:cNvSpPr>
            <a:spLocks noGrp="1"/>
          </p:cNvSpPr>
          <p:nvPr>
            <p:ph type="subTitle" idx="1"/>
          </p:nvPr>
        </p:nvSpPr>
        <p:spPr>
          <a:xfrm>
            <a:off x="0" y="5665005"/>
            <a:ext cx="9144000" cy="1752600"/>
          </a:xfrm>
        </p:spPr>
        <p:txBody>
          <a:bodyPr>
            <a:normAutofit/>
          </a:bodyPr>
          <a:lstStyle/>
          <a:p>
            <a:r>
              <a:rPr lang="en-US" sz="3200" dirty="0">
                <a:solidFill>
                  <a:srgbClr val="FF0000"/>
                </a:solidFill>
                <a:latin typeface="Arial" panose="020B0604020202020204" pitchFamily="34" charset="0"/>
                <a:cs typeface="Arial" panose="020B0604020202020204" pitchFamily="34" charset="0"/>
              </a:rPr>
              <a:t>Distinguished Service Award</a:t>
            </a:r>
          </a:p>
          <a:p>
            <a:r>
              <a:rPr lang="en-US" sz="3200" dirty="0">
                <a:solidFill>
                  <a:srgbClr val="FF0000"/>
                </a:solidFill>
                <a:latin typeface="Arial" panose="020B0604020202020204" pitchFamily="34" charset="0"/>
                <a:cs typeface="Arial" panose="020B0604020202020204" pitchFamily="34" charset="0"/>
              </a:rPr>
              <a:t>Society of Neurological Surgeons</a:t>
            </a:r>
          </a:p>
        </p:txBody>
      </p:sp>
      <p:pic>
        <p:nvPicPr>
          <p:cNvPr id="6" name="Picture 5">
            <a:extLst>
              <a:ext uri="{FF2B5EF4-FFF2-40B4-BE49-F238E27FC236}">
                <a16:creationId xmlns:a16="http://schemas.microsoft.com/office/drawing/2014/main" id="{C550C534-D822-3F4B-B4FA-71955E621648}"/>
              </a:ext>
            </a:extLst>
          </p:cNvPr>
          <p:cNvPicPr>
            <a:picLocks noChangeAspect="1"/>
          </p:cNvPicPr>
          <p:nvPr/>
        </p:nvPicPr>
        <p:blipFill>
          <a:blip r:embed="rId3"/>
          <a:stretch>
            <a:fillRect/>
          </a:stretch>
        </p:blipFill>
        <p:spPr>
          <a:xfrm>
            <a:off x="2883310" y="1109387"/>
            <a:ext cx="3377380" cy="4204494"/>
          </a:xfrm>
          <a:prstGeom prst="rect">
            <a:avLst/>
          </a:prstGeom>
        </p:spPr>
      </p:pic>
    </p:spTree>
    <p:extLst>
      <p:ext uri="{BB962C8B-B14F-4D97-AF65-F5344CB8AC3E}">
        <p14:creationId xmlns:p14="http://schemas.microsoft.com/office/powerpoint/2010/main" val="400896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Educator</a:t>
            </a:r>
          </a:p>
        </p:txBody>
      </p:sp>
      <p:pic>
        <p:nvPicPr>
          <p:cNvPr id="5" name="Picture 4" descr="009.jpg"/>
          <p:cNvPicPr>
            <a:picLocks noChangeAspect="1"/>
          </p:cNvPicPr>
          <p:nvPr/>
        </p:nvPicPr>
        <p:blipFill rotWithShape="1">
          <a:blip r:embed="rId3">
            <a:extLst>
              <a:ext uri="{28A0092B-C50C-407E-A947-70E740481C1C}">
                <a14:useLocalDpi xmlns:a14="http://schemas.microsoft.com/office/drawing/2010/main" val="0"/>
              </a:ext>
            </a:extLst>
          </a:blip>
          <a:srcRect t="10615"/>
          <a:stretch/>
        </p:blipFill>
        <p:spPr>
          <a:xfrm>
            <a:off x="6754086" y="4135271"/>
            <a:ext cx="2389914" cy="2748697"/>
          </a:xfrm>
          <a:prstGeom prst="rect">
            <a:avLst/>
          </a:prstGeom>
        </p:spPr>
      </p:pic>
      <p:pic>
        <p:nvPicPr>
          <p:cNvPr id="7" name="Picture 6" descr="IMG_00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181738" cy="3166491"/>
          </a:xfrm>
          <a:prstGeom prst="rect">
            <a:avLst/>
          </a:prstGeom>
        </p:spPr>
      </p:pic>
      <p:pic>
        <p:nvPicPr>
          <p:cNvPr id="9" name="Picture 8" descr="DSC001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21026"/>
            <a:ext cx="3283924" cy="2462943"/>
          </a:xfrm>
          <a:prstGeom prst="rect">
            <a:avLst/>
          </a:prstGeom>
        </p:spPr>
      </p:pic>
      <p:pic>
        <p:nvPicPr>
          <p:cNvPr id="4" name="Picture 3">
            <a:extLst>
              <a:ext uri="{FF2B5EF4-FFF2-40B4-BE49-F238E27FC236}">
                <a16:creationId xmlns:a16="http://schemas.microsoft.com/office/drawing/2014/main" id="{4CC29820-4D71-784F-B90B-4A7BF8A9D0F1}"/>
              </a:ext>
            </a:extLst>
          </p:cNvPr>
          <p:cNvPicPr>
            <a:picLocks noChangeAspect="1"/>
          </p:cNvPicPr>
          <p:nvPr/>
        </p:nvPicPr>
        <p:blipFill>
          <a:blip r:embed="rId6"/>
          <a:stretch>
            <a:fillRect/>
          </a:stretch>
        </p:blipFill>
        <p:spPr>
          <a:xfrm>
            <a:off x="2853170" y="1143000"/>
            <a:ext cx="4830520" cy="2898312"/>
          </a:xfrm>
          <a:prstGeom prst="rect">
            <a:avLst/>
          </a:prstGeom>
        </p:spPr>
      </p:pic>
    </p:spTree>
    <p:extLst>
      <p:ext uri="{BB962C8B-B14F-4D97-AF65-F5344CB8AC3E}">
        <p14:creationId xmlns:p14="http://schemas.microsoft.com/office/powerpoint/2010/main" val="10296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6576" y="0"/>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Leader</a:t>
            </a:r>
          </a:p>
        </p:txBody>
      </p:sp>
      <p:sp>
        <p:nvSpPr>
          <p:cNvPr id="3" name="Content Placeholder 2"/>
          <p:cNvSpPr>
            <a:spLocks noGrp="1"/>
          </p:cNvSpPr>
          <p:nvPr>
            <p:ph sz="half" idx="1"/>
          </p:nvPr>
        </p:nvSpPr>
        <p:spPr>
          <a:xfrm>
            <a:off x="0" y="1479270"/>
            <a:ext cx="5095875" cy="4297363"/>
          </a:xfrm>
        </p:spPr>
        <p:txBody>
          <a:bodyPr>
            <a:noAutofit/>
          </a:bodyPr>
          <a:lstStyle/>
          <a:p>
            <a:r>
              <a:rPr lang="en-US" sz="1800" dirty="0">
                <a:solidFill>
                  <a:srgbClr val="FFFF00"/>
                </a:solidFill>
                <a:latin typeface="Arial" panose="020B0604020202020204" pitchFamily="34" charset="0"/>
                <a:cs typeface="Arial" panose="020B0604020202020204" pitchFamily="34" charset="0"/>
              </a:rPr>
              <a:t>Alachua County Medical Society</a:t>
            </a:r>
          </a:p>
          <a:p>
            <a:pPr lvl="1"/>
            <a:r>
              <a:rPr lang="en-US" sz="1600" dirty="0">
                <a:solidFill>
                  <a:srgbClr val="FFFF00"/>
                </a:solidFill>
                <a:latin typeface="Arial" panose="020B0604020202020204" pitchFamily="34" charset="0"/>
                <a:cs typeface="Arial" panose="020B0604020202020204" pitchFamily="34" charset="0"/>
              </a:rPr>
              <a:t>President</a:t>
            </a:r>
          </a:p>
          <a:p>
            <a:r>
              <a:rPr lang="en-US" sz="1800" dirty="0">
                <a:solidFill>
                  <a:srgbClr val="FFFF00"/>
                </a:solidFill>
                <a:latin typeface="Arial" panose="020B0604020202020204" pitchFamily="34" charset="0"/>
                <a:cs typeface="Arial" panose="020B0604020202020204" pitchFamily="34" charset="0"/>
              </a:rPr>
              <a:t>American Association of Neurological Surgeons</a:t>
            </a:r>
          </a:p>
          <a:p>
            <a:pPr lvl="1"/>
            <a:r>
              <a:rPr lang="en-US" sz="1600" dirty="0">
                <a:solidFill>
                  <a:srgbClr val="FFFF00"/>
                </a:solidFill>
                <a:latin typeface="Arial" panose="020B0604020202020204" pitchFamily="34" charset="0"/>
                <a:cs typeface="Arial" panose="020B0604020202020204" pitchFamily="34" charset="0"/>
              </a:rPr>
              <a:t>Annual Meeting Chairman</a:t>
            </a:r>
          </a:p>
          <a:p>
            <a:pPr lvl="1"/>
            <a:r>
              <a:rPr lang="en-US" sz="1600" dirty="0">
                <a:solidFill>
                  <a:srgbClr val="FFFF00"/>
                </a:solidFill>
                <a:latin typeface="Arial" panose="020B0604020202020204" pitchFamily="34" charset="0"/>
                <a:cs typeface="Arial" panose="020B0604020202020204" pitchFamily="34" charset="0"/>
              </a:rPr>
              <a:t>Treasurer</a:t>
            </a:r>
          </a:p>
          <a:p>
            <a:pPr lvl="1"/>
            <a:r>
              <a:rPr lang="en-US" sz="1600" dirty="0">
                <a:solidFill>
                  <a:srgbClr val="FFFF00"/>
                </a:solidFill>
                <a:latin typeface="Arial" panose="020B0604020202020204" pitchFamily="34" charset="0"/>
                <a:cs typeface="Arial" panose="020B0604020202020204" pitchFamily="34" charset="0"/>
              </a:rPr>
              <a:t>Vice President</a:t>
            </a:r>
          </a:p>
          <a:p>
            <a:pPr lvl="1"/>
            <a:r>
              <a:rPr lang="en-US" sz="1600" dirty="0">
                <a:solidFill>
                  <a:srgbClr val="FFFF00"/>
                </a:solidFill>
                <a:latin typeface="Arial" panose="020B0604020202020204" pitchFamily="34" charset="0"/>
                <a:cs typeface="Arial" panose="020B0604020202020204" pitchFamily="34" charset="0"/>
              </a:rPr>
              <a:t>President-Elect</a:t>
            </a:r>
          </a:p>
          <a:p>
            <a:r>
              <a:rPr lang="en-US" sz="1800" dirty="0">
                <a:solidFill>
                  <a:srgbClr val="FFFF00"/>
                </a:solidFill>
                <a:latin typeface="Arial" panose="020B0604020202020204" pitchFamily="34" charset="0"/>
                <a:cs typeface="Arial" panose="020B0604020202020204" pitchFamily="34" charset="0"/>
              </a:rPr>
              <a:t>American Academy of Neurological Surgery</a:t>
            </a:r>
          </a:p>
          <a:p>
            <a:pPr lvl="1"/>
            <a:r>
              <a:rPr lang="en-US" sz="1400" dirty="0">
                <a:solidFill>
                  <a:srgbClr val="FFFF00"/>
                </a:solidFill>
                <a:latin typeface="Arial" panose="020B0604020202020204" pitchFamily="34" charset="0"/>
                <a:cs typeface="Arial" panose="020B0604020202020204" pitchFamily="34" charset="0"/>
              </a:rPr>
              <a:t>Vice President</a:t>
            </a:r>
          </a:p>
          <a:p>
            <a:r>
              <a:rPr lang="en-US" sz="1800" dirty="0">
                <a:solidFill>
                  <a:srgbClr val="FFFF00"/>
                </a:solidFill>
                <a:latin typeface="Arial" panose="020B0604020202020204" pitchFamily="34" charset="0"/>
                <a:cs typeface="Arial" panose="020B0604020202020204" pitchFamily="34" charset="0"/>
              </a:rPr>
              <a:t>American Board of Neurological Surgery</a:t>
            </a:r>
          </a:p>
          <a:p>
            <a:pPr lvl="1"/>
            <a:r>
              <a:rPr lang="en-US" sz="1600" dirty="0">
                <a:solidFill>
                  <a:srgbClr val="FFFF00"/>
                </a:solidFill>
                <a:latin typeface="Arial" panose="020B0604020202020204" pitchFamily="34" charset="0"/>
                <a:cs typeface="Arial" panose="020B0604020202020204" pitchFamily="34" charset="0"/>
              </a:rPr>
              <a:t>Director</a:t>
            </a:r>
          </a:p>
          <a:p>
            <a:pPr lvl="1"/>
            <a:r>
              <a:rPr lang="en-US" sz="1600" dirty="0">
                <a:solidFill>
                  <a:srgbClr val="FFFF00"/>
                </a:solidFill>
                <a:latin typeface="Arial" panose="020B0604020202020204" pitchFamily="34" charset="0"/>
                <a:cs typeface="Arial" panose="020B0604020202020204" pitchFamily="34" charset="0"/>
              </a:rPr>
              <a:t>Treasurer</a:t>
            </a:r>
          </a:p>
          <a:p>
            <a:pPr lvl="1"/>
            <a:r>
              <a:rPr lang="en-US" sz="1600" dirty="0">
                <a:solidFill>
                  <a:srgbClr val="FFFF00"/>
                </a:solidFill>
                <a:latin typeface="Arial" panose="020B0604020202020204" pitchFamily="34" charset="0"/>
                <a:cs typeface="Arial" panose="020B0604020202020204" pitchFamily="34" charset="0"/>
              </a:rPr>
              <a:t>Chairman</a:t>
            </a:r>
          </a:p>
          <a:p>
            <a:r>
              <a:rPr lang="en-US" sz="1800" dirty="0">
                <a:solidFill>
                  <a:srgbClr val="FFFF00"/>
                </a:solidFill>
                <a:latin typeface="Arial" panose="020B0604020202020204" pitchFamily="34" charset="0"/>
                <a:cs typeface="Arial" panose="020B0604020202020204" pitchFamily="34" charset="0"/>
              </a:rPr>
              <a:t>American College of Surgery</a:t>
            </a:r>
          </a:p>
          <a:p>
            <a:pPr lvl="1"/>
            <a:r>
              <a:rPr lang="en-US" sz="1600" dirty="0">
                <a:solidFill>
                  <a:srgbClr val="FFFF00"/>
                </a:solidFill>
                <a:latin typeface="Arial" panose="020B0604020202020204" pitchFamily="34" charset="0"/>
                <a:cs typeface="Arial" panose="020B0604020202020204" pitchFamily="34" charset="0"/>
              </a:rPr>
              <a:t>Governor</a:t>
            </a:r>
          </a:p>
          <a:p>
            <a:pPr lvl="1"/>
            <a:endParaRPr lang="en-US" sz="1600" dirty="0"/>
          </a:p>
        </p:txBody>
      </p:sp>
      <p:sp>
        <p:nvSpPr>
          <p:cNvPr id="4" name="Content Placeholder 3"/>
          <p:cNvSpPr>
            <a:spLocks noGrp="1"/>
          </p:cNvSpPr>
          <p:nvPr>
            <p:ph sz="half" idx="2"/>
          </p:nvPr>
        </p:nvSpPr>
        <p:spPr>
          <a:xfrm>
            <a:off x="4651376" y="1479270"/>
            <a:ext cx="4492624" cy="4297363"/>
          </a:xfrm>
        </p:spPr>
        <p:txBody>
          <a:bodyPr>
            <a:noAutofit/>
          </a:bodyPr>
          <a:lstStyle/>
          <a:p>
            <a:r>
              <a:rPr lang="en-US" sz="1800" dirty="0">
                <a:solidFill>
                  <a:srgbClr val="FFFF00"/>
                </a:solidFill>
                <a:latin typeface="Arial" panose="020B0604020202020204" pitchFamily="34" charset="0"/>
                <a:cs typeface="Arial" panose="020B0604020202020204" pitchFamily="34" charset="0"/>
              </a:rPr>
              <a:t>Congress of Neurological Surgeons</a:t>
            </a:r>
          </a:p>
          <a:p>
            <a:pPr lvl="1"/>
            <a:r>
              <a:rPr lang="en-US" sz="1600" dirty="0">
                <a:solidFill>
                  <a:srgbClr val="FFFF00"/>
                </a:solidFill>
                <a:latin typeface="Arial" panose="020B0604020202020204" pitchFamily="34" charset="0"/>
                <a:cs typeface="Arial" panose="020B0604020202020204" pitchFamily="34" charset="0"/>
              </a:rPr>
              <a:t>Scientific Program Chairman</a:t>
            </a:r>
          </a:p>
          <a:p>
            <a:pPr lvl="1"/>
            <a:r>
              <a:rPr lang="en-US" sz="1600" dirty="0">
                <a:solidFill>
                  <a:srgbClr val="FFFF00"/>
                </a:solidFill>
                <a:latin typeface="Arial" panose="020B0604020202020204" pitchFamily="34" charset="0"/>
                <a:cs typeface="Arial" panose="020B0604020202020204" pitchFamily="34" charset="0"/>
              </a:rPr>
              <a:t>Annual Meeting Chairman</a:t>
            </a:r>
          </a:p>
          <a:p>
            <a:pPr lvl="1"/>
            <a:r>
              <a:rPr lang="en-US" sz="1600" dirty="0">
                <a:solidFill>
                  <a:srgbClr val="FFFF00"/>
                </a:solidFill>
                <a:latin typeface="Arial" panose="020B0604020202020204" pitchFamily="34" charset="0"/>
                <a:cs typeface="Arial" panose="020B0604020202020204" pitchFamily="34" charset="0"/>
              </a:rPr>
              <a:t>Treasurer</a:t>
            </a:r>
          </a:p>
          <a:p>
            <a:pPr lvl="1"/>
            <a:r>
              <a:rPr lang="en-US" sz="1600" dirty="0">
                <a:solidFill>
                  <a:srgbClr val="FFFF00"/>
                </a:solidFill>
                <a:latin typeface="Arial" panose="020B0604020202020204" pitchFamily="34" charset="0"/>
                <a:cs typeface="Arial" panose="020B0604020202020204" pitchFamily="34" charset="0"/>
              </a:rPr>
              <a:t>President</a:t>
            </a:r>
          </a:p>
          <a:p>
            <a:pPr lvl="1"/>
            <a:r>
              <a:rPr lang="en-US" sz="1600" dirty="0">
                <a:solidFill>
                  <a:srgbClr val="FFFF00"/>
                </a:solidFill>
                <a:latin typeface="Arial" panose="020B0604020202020204" pitchFamily="34" charset="0"/>
                <a:cs typeface="Arial" panose="020B0604020202020204" pitchFamily="34" charset="0"/>
              </a:rPr>
              <a:t>Founder’s Laurel</a:t>
            </a:r>
          </a:p>
          <a:p>
            <a:r>
              <a:rPr lang="en-US" sz="1800" dirty="0">
                <a:solidFill>
                  <a:srgbClr val="FFFF00"/>
                </a:solidFill>
                <a:latin typeface="Arial" panose="020B0604020202020204" pitchFamily="34" charset="0"/>
                <a:cs typeface="Arial" panose="020B0604020202020204" pitchFamily="34" charset="0"/>
              </a:rPr>
              <a:t>AANS/CNS Joint Sections</a:t>
            </a:r>
          </a:p>
          <a:p>
            <a:pPr lvl="1"/>
            <a:r>
              <a:rPr lang="en-US" sz="1600" dirty="0">
                <a:solidFill>
                  <a:srgbClr val="FFFF00"/>
                </a:solidFill>
                <a:latin typeface="Arial" panose="020B0604020202020204" pitchFamily="34" charset="0"/>
                <a:cs typeface="Arial" panose="020B0604020202020204" pitchFamily="34" charset="0"/>
              </a:rPr>
              <a:t>President CV Section</a:t>
            </a:r>
          </a:p>
          <a:p>
            <a:pPr lvl="1"/>
            <a:r>
              <a:rPr lang="en-US" sz="1600" dirty="0">
                <a:solidFill>
                  <a:srgbClr val="FFFF00"/>
                </a:solidFill>
                <a:latin typeface="Arial" panose="020B0604020202020204" pitchFamily="34" charset="0"/>
                <a:cs typeface="Arial" panose="020B0604020202020204" pitchFamily="34" charset="0"/>
              </a:rPr>
              <a:t>President Sports Medicine Section</a:t>
            </a:r>
          </a:p>
          <a:p>
            <a:r>
              <a:rPr lang="en-US" sz="1800" dirty="0">
                <a:solidFill>
                  <a:srgbClr val="FFFF00"/>
                </a:solidFill>
                <a:latin typeface="Arial" panose="020B0604020202020204" pitchFamily="34" charset="0"/>
                <a:cs typeface="Arial" panose="020B0604020202020204" pitchFamily="34" charset="0"/>
              </a:rPr>
              <a:t>Florida Neurosurgical Society</a:t>
            </a:r>
          </a:p>
          <a:p>
            <a:pPr lvl="1"/>
            <a:r>
              <a:rPr lang="en-US" sz="1600" dirty="0">
                <a:solidFill>
                  <a:srgbClr val="FFFF00"/>
                </a:solidFill>
                <a:latin typeface="Arial" panose="020B0604020202020204" pitchFamily="34" charset="0"/>
                <a:cs typeface="Arial" panose="020B0604020202020204" pitchFamily="34" charset="0"/>
              </a:rPr>
              <a:t>President</a:t>
            </a:r>
          </a:p>
          <a:p>
            <a:r>
              <a:rPr lang="en-US" sz="1800" dirty="0">
                <a:solidFill>
                  <a:srgbClr val="FFFF00"/>
                </a:solidFill>
                <a:latin typeface="Arial" panose="020B0604020202020204" pitchFamily="34" charset="0"/>
                <a:cs typeface="Arial" panose="020B0604020202020204" pitchFamily="34" charset="0"/>
              </a:rPr>
              <a:t>Residency Review Committee</a:t>
            </a:r>
          </a:p>
          <a:p>
            <a:r>
              <a:rPr lang="en-US" sz="1800" dirty="0">
                <a:solidFill>
                  <a:srgbClr val="FFFF00"/>
                </a:solidFill>
                <a:latin typeface="Arial" panose="020B0604020202020204" pitchFamily="34" charset="0"/>
                <a:cs typeface="Arial" panose="020B0604020202020204" pitchFamily="34" charset="0"/>
              </a:rPr>
              <a:t>Society of Neurological Surgeons</a:t>
            </a:r>
          </a:p>
          <a:p>
            <a:pPr lvl="1"/>
            <a:r>
              <a:rPr lang="en-US" sz="1600" dirty="0">
                <a:solidFill>
                  <a:srgbClr val="FFFF00"/>
                </a:solidFill>
                <a:latin typeface="Arial" panose="020B0604020202020204" pitchFamily="34" charset="0"/>
                <a:cs typeface="Arial" panose="020B0604020202020204" pitchFamily="34" charset="0"/>
              </a:rPr>
              <a:t>Treasurer</a:t>
            </a:r>
          </a:p>
          <a:p>
            <a:pPr lvl="1"/>
            <a:r>
              <a:rPr lang="en-US" sz="1600" dirty="0">
                <a:solidFill>
                  <a:srgbClr val="FFFF00"/>
                </a:solidFill>
                <a:latin typeface="Arial" panose="020B0604020202020204" pitchFamily="34" charset="0"/>
                <a:cs typeface="Arial" panose="020B0604020202020204" pitchFamily="34" charset="0"/>
              </a:rPr>
              <a:t>President</a:t>
            </a:r>
          </a:p>
          <a:p>
            <a:pPr lvl="1"/>
            <a:r>
              <a:rPr lang="en-US" sz="1600" dirty="0">
                <a:solidFill>
                  <a:srgbClr val="FFFF00"/>
                </a:solidFill>
                <a:latin typeface="Arial" panose="020B0604020202020204" pitchFamily="34" charset="0"/>
                <a:cs typeface="Arial" panose="020B0604020202020204" pitchFamily="34" charset="0"/>
              </a:rPr>
              <a:t>Chairman CAST</a:t>
            </a:r>
          </a:p>
          <a:p>
            <a:r>
              <a:rPr lang="en-US" sz="1800" dirty="0">
                <a:solidFill>
                  <a:srgbClr val="FFFF00"/>
                </a:solidFill>
                <a:latin typeface="Arial" panose="020B0604020202020204" pitchFamily="34" charset="0"/>
                <a:cs typeface="Arial" panose="020B0604020202020204" pitchFamily="34" charset="0"/>
              </a:rPr>
              <a:t>Medal of Honor NSA</a:t>
            </a:r>
          </a:p>
          <a:p>
            <a:endParaRPr lang="en-US" sz="1600" dirty="0"/>
          </a:p>
        </p:txBody>
      </p:sp>
      <p:sp>
        <p:nvSpPr>
          <p:cNvPr id="5" name="Donut 4">
            <a:extLst>
              <a:ext uri="{FF2B5EF4-FFF2-40B4-BE49-F238E27FC236}">
                <a16:creationId xmlns:a16="http://schemas.microsoft.com/office/drawing/2014/main" id="{6711B507-066C-FB4A-9B03-6660736BFCF0}"/>
              </a:ext>
            </a:extLst>
          </p:cNvPr>
          <p:cNvSpPr/>
          <p:nvPr/>
        </p:nvSpPr>
        <p:spPr>
          <a:xfrm>
            <a:off x="4080680" y="4776717"/>
            <a:ext cx="4885900" cy="1733265"/>
          </a:xfrm>
          <a:prstGeom prst="donut">
            <a:avLst>
              <a:gd name="adj" fmla="val 855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7216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77FB83-B16E-B64E-B5CD-087EA62A0600}"/>
              </a:ext>
            </a:extLst>
          </p:cNvPr>
          <p:cNvPicPr>
            <a:picLocks noChangeAspect="1"/>
          </p:cNvPicPr>
          <p:nvPr/>
        </p:nvPicPr>
        <p:blipFill>
          <a:blip r:embed="rId2"/>
          <a:stretch>
            <a:fillRect/>
          </a:stretch>
        </p:blipFill>
        <p:spPr>
          <a:xfrm>
            <a:off x="2507226" y="785728"/>
            <a:ext cx="4173793" cy="5195946"/>
          </a:xfrm>
          <a:prstGeom prst="rect">
            <a:avLst/>
          </a:prstGeom>
        </p:spPr>
      </p:pic>
    </p:spTree>
    <p:extLst>
      <p:ext uri="{BB962C8B-B14F-4D97-AF65-F5344CB8AC3E}">
        <p14:creationId xmlns:p14="http://schemas.microsoft.com/office/powerpoint/2010/main" val="4799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Tree>
    <p:extLst>
      <p:ext uri="{BB962C8B-B14F-4D97-AF65-F5344CB8AC3E}">
        <p14:creationId xmlns:p14="http://schemas.microsoft.com/office/powerpoint/2010/main" val="206893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MG_0003.jpg"/>
          <p:cNvPicPr>
            <a:picLocks noChangeAspect="1"/>
          </p:cNvPicPr>
          <p:nvPr/>
        </p:nvPicPr>
        <p:blipFill rotWithShape="1">
          <a:blip r:embed="rId3">
            <a:extLst>
              <a:ext uri="{28A0092B-C50C-407E-A947-70E740481C1C}">
                <a14:useLocalDpi xmlns:a14="http://schemas.microsoft.com/office/drawing/2010/main" val="0"/>
              </a:ext>
            </a:extLst>
          </a:blip>
          <a:srcRect l="17105" t="7701"/>
          <a:stretch/>
        </p:blipFill>
        <p:spPr>
          <a:xfrm>
            <a:off x="0" y="0"/>
            <a:ext cx="3205571" cy="2459228"/>
          </a:xfrm>
          <a:prstGeom prst="rect">
            <a:avLst/>
          </a:prstGeom>
        </p:spPr>
      </p:pic>
      <p:pic>
        <p:nvPicPr>
          <p:cNvPr id="6" name="Picture 5" descr="003.jpg"/>
          <p:cNvPicPr>
            <a:picLocks noChangeAspect="1"/>
          </p:cNvPicPr>
          <p:nvPr/>
        </p:nvPicPr>
        <p:blipFill rotWithShape="1">
          <a:blip r:embed="rId4">
            <a:extLst>
              <a:ext uri="{28A0092B-C50C-407E-A947-70E740481C1C}">
                <a14:useLocalDpi xmlns:a14="http://schemas.microsoft.com/office/drawing/2010/main" val="0"/>
              </a:ext>
            </a:extLst>
          </a:blip>
          <a:srcRect l="67478" t="20371" r="2094" b="29398"/>
          <a:stretch/>
        </p:blipFill>
        <p:spPr>
          <a:xfrm>
            <a:off x="6629916" y="3413125"/>
            <a:ext cx="2349500" cy="3444875"/>
          </a:xfrm>
          <a:prstGeom prst="rect">
            <a:avLst/>
          </a:prstGeom>
        </p:spPr>
      </p:pic>
      <p:pic>
        <p:nvPicPr>
          <p:cNvPr id="10" name="Content Placeholder 3" descr="IMG.jpg"/>
          <p:cNvPicPr>
            <a:picLocks noChangeAspect="1"/>
          </p:cNvPicPr>
          <p:nvPr/>
        </p:nvPicPr>
        <p:blipFill rotWithShape="1">
          <a:blip r:embed="rId5">
            <a:extLst>
              <a:ext uri="{28A0092B-C50C-407E-A947-70E740481C1C}">
                <a14:useLocalDpi xmlns:a14="http://schemas.microsoft.com/office/drawing/2010/main" val="0"/>
              </a:ext>
            </a:extLst>
          </a:blip>
          <a:srcRect l="12307" t="17458" r="23052" b="19909"/>
          <a:stretch/>
        </p:blipFill>
        <p:spPr>
          <a:xfrm>
            <a:off x="5693291" y="0"/>
            <a:ext cx="3444875" cy="2397126"/>
          </a:xfrm>
          <a:prstGeom prst="rect">
            <a:avLst/>
          </a:prstGeom>
        </p:spPr>
      </p:pic>
      <p:pic>
        <p:nvPicPr>
          <p:cNvPr id="3" name="Picture 2" descr="DSC0013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453823"/>
            <a:ext cx="3205571" cy="2404178"/>
          </a:xfrm>
          <a:prstGeom prst="rect">
            <a:avLst/>
          </a:prstGeom>
        </p:spPr>
      </p:pic>
      <p:pic>
        <p:nvPicPr>
          <p:cNvPr id="9" name="Picture 8" descr="DSC0016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6880" y="1967103"/>
            <a:ext cx="3856059" cy="2892044"/>
          </a:xfrm>
          <a:prstGeom prst="rect">
            <a:avLst/>
          </a:prstGeom>
        </p:spPr>
      </p:pic>
      <p:pic>
        <p:nvPicPr>
          <p:cNvPr id="7" name="Picture 6" descr="Untitled_009 copy.JPG"/>
          <p:cNvPicPr>
            <a:picLocks noChangeAspect="1"/>
          </p:cNvPicPr>
          <p:nvPr/>
        </p:nvPicPr>
        <p:blipFill rotWithShape="1">
          <a:blip r:embed="rId8">
            <a:extLst>
              <a:ext uri="{28A0092B-C50C-407E-A947-70E740481C1C}">
                <a14:useLocalDpi xmlns:a14="http://schemas.microsoft.com/office/drawing/2010/main" val="0"/>
              </a:ext>
            </a:extLst>
          </a:blip>
          <a:srcRect l="35879" t="28768" b="2714"/>
          <a:stretch/>
        </p:blipFill>
        <p:spPr>
          <a:xfrm>
            <a:off x="3074761" y="203839"/>
            <a:ext cx="2414610" cy="1722890"/>
          </a:xfrm>
          <a:prstGeom prst="rect">
            <a:avLst/>
          </a:prstGeom>
        </p:spPr>
      </p:pic>
      <p:pic>
        <p:nvPicPr>
          <p:cNvPr id="8" name="Picture 7" descr="D1_Untitled_002a.jpg"/>
          <p:cNvPicPr>
            <a:picLocks noChangeAspect="1"/>
          </p:cNvPicPr>
          <p:nvPr/>
        </p:nvPicPr>
        <p:blipFill rotWithShape="1">
          <a:blip r:embed="rId9">
            <a:extLst>
              <a:ext uri="{28A0092B-C50C-407E-A947-70E740481C1C}">
                <a14:useLocalDpi xmlns:a14="http://schemas.microsoft.com/office/drawing/2010/main" val="0"/>
              </a:ext>
            </a:extLst>
          </a:blip>
          <a:srcRect l="32027" t="17270" r="27359"/>
          <a:stretch/>
        </p:blipFill>
        <p:spPr>
          <a:xfrm>
            <a:off x="801748" y="2397126"/>
            <a:ext cx="1377448" cy="1873885"/>
          </a:xfrm>
          <a:prstGeom prst="rect">
            <a:avLst/>
          </a:prstGeom>
        </p:spPr>
      </p:pic>
      <p:pic>
        <p:nvPicPr>
          <p:cNvPr id="11" name="Picture 10" descr="Golf.JPG"/>
          <p:cNvPicPr>
            <a:picLocks noChangeAspect="1"/>
          </p:cNvPicPr>
          <p:nvPr/>
        </p:nvPicPr>
        <p:blipFill rotWithShape="1">
          <a:blip r:embed="rId10">
            <a:extLst>
              <a:ext uri="{28A0092B-C50C-407E-A947-70E740481C1C}">
                <a14:useLocalDpi xmlns:a14="http://schemas.microsoft.com/office/drawing/2010/main" val="0"/>
              </a:ext>
            </a:extLst>
          </a:blip>
          <a:srcRect l="13307" t="15776" r="15380" b="15633"/>
          <a:stretch/>
        </p:blipFill>
        <p:spPr>
          <a:xfrm>
            <a:off x="4098550" y="4882333"/>
            <a:ext cx="1534217" cy="1975668"/>
          </a:xfrm>
          <a:prstGeom prst="rect">
            <a:avLst/>
          </a:prstGeom>
        </p:spPr>
      </p:pic>
    </p:spTree>
    <p:extLst>
      <p:ext uri="{BB962C8B-B14F-4D97-AF65-F5344CB8AC3E}">
        <p14:creationId xmlns:p14="http://schemas.microsoft.com/office/powerpoint/2010/main" val="65414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DSC00167.JPG"/>
          <p:cNvPicPr>
            <a:picLocks noChangeAspect="1"/>
          </p:cNvPicPr>
          <p:nvPr/>
        </p:nvPicPr>
        <p:blipFill rotWithShape="1">
          <a:blip r:embed="rId3">
            <a:extLst>
              <a:ext uri="{28A0092B-C50C-407E-A947-70E740481C1C}">
                <a14:useLocalDpi xmlns:a14="http://schemas.microsoft.com/office/drawing/2010/main" val="0"/>
              </a:ext>
            </a:extLst>
          </a:blip>
          <a:srcRect t="7407"/>
          <a:stretch/>
        </p:blipFill>
        <p:spPr>
          <a:xfrm>
            <a:off x="3260955" y="2666782"/>
            <a:ext cx="2283180" cy="2818741"/>
          </a:xfrm>
          <a:prstGeom prst="rect">
            <a:avLst/>
          </a:prstGeom>
        </p:spPr>
      </p:pic>
      <p:pic>
        <p:nvPicPr>
          <p:cNvPr id="4" name="Picture 3" descr="IMG_002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705" y="4703972"/>
            <a:ext cx="2940295" cy="2115441"/>
          </a:xfrm>
          <a:prstGeom prst="rect">
            <a:avLst/>
          </a:prstGeom>
        </p:spPr>
      </p:pic>
      <p:pic>
        <p:nvPicPr>
          <p:cNvPr id="5" name="Picture 4" descr="IMG_00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837115"/>
            <a:ext cx="2950489" cy="2020883"/>
          </a:xfrm>
          <a:prstGeom prst="rect">
            <a:avLst/>
          </a:prstGeom>
        </p:spPr>
      </p:pic>
      <p:pic>
        <p:nvPicPr>
          <p:cNvPr id="14" name="Picture 13" descr="DSC0018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579" y="2509983"/>
            <a:ext cx="2567910" cy="1925933"/>
          </a:xfrm>
          <a:prstGeom prst="rect">
            <a:avLst/>
          </a:prstGeom>
        </p:spPr>
      </p:pic>
      <p:pic>
        <p:nvPicPr>
          <p:cNvPr id="15" name="Picture 14" descr="IMG_0013 copy.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2466" y="0"/>
            <a:ext cx="3191534" cy="2149254"/>
          </a:xfrm>
          <a:prstGeom prst="rect">
            <a:avLst/>
          </a:prstGeom>
        </p:spPr>
      </p:pic>
      <p:pic>
        <p:nvPicPr>
          <p:cNvPr id="16" name="Picture 15" descr="00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5078" y="2149254"/>
            <a:ext cx="1923690" cy="2475214"/>
          </a:xfrm>
          <a:prstGeom prst="rect">
            <a:avLst/>
          </a:prstGeom>
        </p:spPr>
      </p:pic>
      <p:pic>
        <p:nvPicPr>
          <p:cNvPr id="17" name="Picture 16" descr="IMG_0026.jpg"/>
          <p:cNvPicPr>
            <a:picLocks noChangeAspect="1"/>
          </p:cNvPicPr>
          <p:nvPr/>
        </p:nvPicPr>
        <p:blipFill rotWithShape="1">
          <a:blip r:embed="rId9">
            <a:extLst>
              <a:ext uri="{28A0092B-C50C-407E-A947-70E740481C1C}">
                <a14:useLocalDpi xmlns:a14="http://schemas.microsoft.com/office/drawing/2010/main" val="0"/>
              </a:ext>
            </a:extLst>
          </a:blip>
          <a:srcRect l="7444" t="2682" r="7958" b="5003"/>
          <a:stretch/>
        </p:blipFill>
        <p:spPr>
          <a:xfrm>
            <a:off x="3104178" y="0"/>
            <a:ext cx="2564836" cy="2149254"/>
          </a:xfrm>
          <a:prstGeom prst="rect">
            <a:avLst/>
          </a:prstGeom>
        </p:spPr>
      </p:pic>
      <p:pic>
        <p:nvPicPr>
          <p:cNvPr id="18" name="Picture 17" descr="DSC0013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125440"/>
            <a:ext cx="2698418" cy="2023814"/>
          </a:xfrm>
          <a:prstGeom prst="rect">
            <a:avLst/>
          </a:prstGeom>
        </p:spPr>
      </p:pic>
    </p:spTree>
    <p:extLst>
      <p:ext uri="{BB962C8B-B14F-4D97-AF65-F5344CB8AC3E}">
        <p14:creationId xmlns:p14="http://schemas.microsoft.com/office/powerpoint/2010/main" val="28791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595" y="-272688"/>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Master Clinician </a:t>
            </a:r>
          </a:p>
        </p:txBody>
      </p:sp>
      <p:pic>
        <p:nvPicPr>
          <p:cNvPr id="4" name="Picture 3">
            <a:extLst>
              <a:ext uri="{FF2B5EF4-FFF2-40B4-BE49-F238E27FC236}">
                <a16:creationId xmlns:a16="http://schemas.microsoft.com/office/drawing/2014/main" id="{AFF9E9F3-DFF3-404F-8C5A-3E8CD0086877}"/>
              </a:ext>
            </a:extLst>
          </p:cNvPr>
          <p:cNvPicPr>
            <a:picLocks noChangeAspect="1"/>
          </p:cNvPicPr>
          <p:nvPr/>
        </p:nvPicPr>
        <p:blipFill>
          <a:blip r:embed="rId3"/>
          <a:stretch>
            <a:fillRect/>
          </a:stretch>
        </p:blipFill>
        <p:spPr>
          <a:xfrm>
            <a:off x="0" y="1032029"/>
            <a:ext cx="9144000" cy="4793942"/>
          </a:xfrm>
          <a:prstGeom prst="rect">
            <a:avLst/>
          </a:prstGeom>
        </p:spPr>
      </p:pic>
    </p:spTree>
    <p:extLst>
      <p:ext uri="{BB962C8B-B14F-4D97-AF65-F5344CB8AC3E}">
        <p14:creationId xmlns:p14="http://schemas.microsoft.com/office/powerpoint/2010/main" val="243444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9594" y="1306492"/>
            <a:ext cx="5575136" cy="41813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49700" y="1308100"/>
            <a:ext cx="5588000" cy="4191000"/>
          </a:xfrm>
          <a:prstGeom prst="rect">
            <a:avLst/>
          </a:prstGeom>
        </p:spPr>
      </p:pic>
    </p:spTree>
    <p:extLst>
      <p:ext uri="{BB962C8B-B14F-4D97-AF65-F5344CB8AC3E}">
        <p14:creationId xmlns:p14="http://schemas.microsoft.com/office/powerpoint/2010/main" val="119092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032000" y="1320800"/>
            <a:ext cx="5689600" cy="4267200"/>
          </a:xfrm>
          <a:prstGeom prst="rect">
            <a:avLst/>
          </a:prstGeom>
        </p:spPr>
      </p:pic>
      <p:sp>
        <p:nvSpPr>
          <p:cNvPr id="6" name="Donut 5"/>
          <p:cNvSpPr/>
          <p:nvPr/>
        </p:nvSpPr>
        <p:spPr>
          <a:xfrm>
            <a:off x="3505200" y="4522849"/>
            <a:ext cx="2133600" cy="1752600"/>
          </a:xfrm>
          <a:prstGeom prst="donut">
            <a:avLst>
              <a:gd name="adj" fmla="val 17984"/>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6196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Colleague</a:t>
            </a:r>
          </a:p>
        </p:txBody>
      </p:sp>
      <p:pic>
        <p:nvPicPr>
          <p:cNvPr id="6" name="Picture 5">
            <a:extLst>
              <a:ext uri="{FF2B5EF4-FFF2-40B4-BE49-F238E27FC236}">
                <a16:creationId xmlns:a16="http://schemas.microsoft.com/office/drawing/2014/main" id="{5C3EDAF1-5DBD-8441-BF3F-5AA7AC8CF456}"/>
              </a:ext>
            </a:extLst>
          </p:cNvPr>
          <p:cNvPicPr>
            <a:picLocks noChangeAspect="1"/>
          </p:cNvPicPr>
          <p:nvPr/>
        </p:nvPicPr>
        <p:blipFill rotWithShape="1">
          <a:blip r:embed="rId3"/>
          <a:srcRect l="13071" r="13275"/>
          <a:stretch/>
        </p:blipFill>
        <p:spPr>
          <a:xfrm>
            <a:off x="1467134" y="1419366"/>
            <a:ext cx="6209732" cy="5058543"/>
          </a:xfrm>
          <a:prstGeom prst="rect">
            <a:avLst/>
          </a:prstGeom>
        </p:spPr>
      </p:pic>
    </p:spTree>
    <p:extLst>
      <p:ext uri="{BB962C8B-B14F-4D97-AF65-F5344CB8AC3E}">
        <p14:creationId xmlns:p14="http://schemas.microsoft.com/office/powerpoint/2010/main" val="268419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595" y="-272688"/>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Scientist</a:t>
            </a:r>
          </a:p>
        </p:txBody>
      </p:sp>
      <p:pic>
        <p:nvPicPr>
          <p:cNvPr id="9" name="Picture 8" descr="9590920f7.jpg">
            <a:extLst>
              <a:ext uri="{FF2B5EF4-FFF2-40B4-BE49-F238E27FC236}">
                <a16:creationId xmlns:a16="http://schemas.microsoft.com/office/drawing/2014/main" id="{B90B8F6D-AD77-9F40-A53F-30710A925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72356"/>
            <a:ext cx="4343400" cy="3332988"/>
          </a:xfrm>
          <a:prstGeom prst="rect">
            <a:avLst/>
          </a:prstGeom>
        </p:spPr>
      </p:pic>
      <p:pic>
        <p:nvPicPr>
          <p:cNvPr id="10" name="Picture 9" descr="9590920f8.jpg">
            <a:extLst>
              <a:ext uri="{FF2B5EF4-FFF2-40B4-BE49-F238E27FC236}">
                <a16:creationId xmlns:a16="http://schemas.microsoft.com/office/drawing/2014/main" id="{CDCE4327-A46D-D149-9304-9AD07A35D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75" y="941070"/>
            <a:ext cx="2729484" cy="2766060"/>
          </a:xfrm>
          <a:prstGeom prst="rect">
            <a:avLst/>
          </a:prstGeom>
        </p:spPr>
      </p:pic>
      <p:pic>
        <p:nvPicPr>
          <p:cNvPr id="11" name="Picture 10" descr="images.jpg">
            <a:extLst>
              <a:ext uri="{FF2B5EF4-FFF2-40B4-BE49-F238E27FC236}">
                <a16:creationId xmlns:a16="http://schemas.microsoft.com/office/drawing/2014/main" id="{EB7219A9-3809-2F41-B4AA-4F86194D7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3075" y="4372356"/>
            <a:ext cx="3429000" cy="2374900"/>
          </a:xfrm>
          <a:prstGeom prst="rect">
            <a:avLst/>
          </a:prstGeom>
        </p:spPr>
      </p:pic>
      <p:pic>
        <p:nvPicPr>
          <p:cNvPr id="12" name="Picture 11" descr="Preconditioned-brain_1-300x204.jpg">
            <a:extLst>
              <a:ext uri="{FF2B5EF4-FFF2-40B4-BE49-F238E27FC236}">
                <a16:creationId xmlns:a16="http://schemas.microsoft.com/office/drawing/2014/main" id="{77FF6A44-1764-094C-B5A1-D81F8B524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075" y="941070"/>
            <a:ext cx="3810000" cy="2590800"/>
          </a:xfrm>
          <a:prstGeom prst="rect">
            <a:avLst/>
          </a:prstGeom>
        </p:spPr>
      </p:pic>
    </p:spTree>
    <p:extLst>
      <p:ext uri="{BB962C8B-B14F-4D97-AF65-F5344CB8AC3E}">
        <p14:creationId xmlns:p14="http://schemas.microsoft.com/office/powerpoint/2010/main" val="50970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1112"/>
            <a:ext cx="8229600" cy="1143000"/>
          </a:xfrm>
        </p:spPr>
        <p:txBody>
          <a:bodyPr/>
          <a:lstStyle/>
          <a:p>
            <a:r>
              <a:rPr lang="en-US" b="1" dirty="0">
                <a:solidFill>
                  <a:srgbClr val="FF0000"/>
                </a:solidFill>
                <a:latin typeface="Arial" panose="020B0604020202020204" pitchFamily="34" charset="0"/>
                <a:cs typeface="Arial" panose="020B0604020202020204" pitchFamily="34" charset="0"/>
              </a:rPr>
              <a:t>Anatomist</a:t>
            </a:r>
          </a:p>
        </p:txBody>
      </p:sp>
      <p:pic>
        <p:nvPicPr>
          <p:cNvPr id="5" name="Picture 4" descr="cartoon of clinoid remov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937" y="1888494"/>
            <a:ext cx="2387372" cy="3076942"/>
          </a:xfrm>
          <a:prstGeom prst="rect">
            <a:avLst/>
          </a:prstGeom>
        </p:spPr>
      </p:pic>
      <p:pic>
        <p:nvPicPr>
          <p:cNvPr id="6" name="Picture 5" descr="cartoon of OA clippin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874" y="4783991"/>
            <a:ext cx="2654152" cy="2074009"/>
          </a:xfrm>
          <a:prstGeom prst="rect">
            <a:avLst/>
          </a:prstGeom>
        </p:spPr>
      </p:pic>
      <p:pic>
        <p:nvPicPr>
          <p:cNvPr id="8" name="Picture 7" descr="cartoon of sup hypoph aneurys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064" y="2422144"/>
            <a:ext cx="2607962" cy="2071168"/>
          </a:xfrm>
          <a:prstGeom prst="rect">
            <a:avLst/>
          </a:prstGeom>
        </p:spPr>
      </p:pic>
      <p:pic>
        <p:nvPicPr>
          <p:cNvPr id="7" name="Picture 6" descr="Cadaver clinoid removal.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8839" y="4783991"/>
            <a:ext cx="3065160" cy="2074009"/>
          </a:xfrm>
          <a:prstGeom prst="rect">
            <a:avLst/>
          </a:prstGeom>
        </p:spPr>
      </p:pic>
      <p:pic>
        <p:nvPicPr>
          <p:cNvPr id="9" name="Picture 8" descr="Cadaver clinoidal segment.14.jpg"/>
          <p:cNvPicPr>
            <a:picLocks noChangeAspect="1"/>
          </p:cNvPicPr>
          <p:nvPr/>
        </p:nvPicPr>
        <p:blipFill rotWithShape="1">
          <a:blip r:embed="rId7">
            <a:extLst>
              <a:ext uri="{28A0092B-C50C-407E-A947-70E740481C1C}">
                <a14:useLocalDpi xmlns:a14="http://schemas.microsoft.com/office/drawing/2010/main" val="0"/>
              </a:ext>
            </a:extLst>
          </a:blip>
          <a:srcRect l="3460" t="4671" r="3471" b="4962"/>
          <a:stretch/>
        </p:blipFill>
        <p:spPr>
          <a:xfrm>
            <a:off x="6078838" y="98561"/>
            <a:ext cx="3036975" cy="2138556"/>
          </a:xfrm>
          <a:prstGeom prst="rect">
            <a:avLst/>
          </a:prstGeom>
        </p:spPr>
      </p:pic>
      <p:pic>
        <p:nvPicPr>
          <p:cNvPr id="10" name="Picture 9" descr="Cadaver clinoid removal.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8837" y="2425359"/>
            <a:ext cx="3036977" cy="2067953"/>
          </a:xfrm>
          <a:prstGeom prst="rect">
            <a:avLst/>
          </a:prstGeom>
        </p:spPr>
      </p:pic>
      <p:pic>
        <p:nvPicPr>
          <p:cNvPr id="11" name="Picture 10" descr="Cadaver of dural rings.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0"/>
            <a:ext cx="3136312" cy="2138556"/>
          </a:xfrm>
          <a:prstGeom prst="rect">
            <a:avLst/>
          </a:prstGeom>
        </p:spPr>
      </p:pic>
    </p:spTree>
    <p:extLst>
      <p:ext uri="{BB962C8B-B14F-4D97-AF65-F5344CB8AC3E}">
        <p14:creationId xmlns:p14="http://schemas.microsoft.com/office/powerpoint/2010/main" val="360469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915</TotalTime>
  <Words>801</Words>
  <Application>Microsoft Macintosh PowerPoint</Application>
  <PresentationFormat>On-screen Show (4:3)</PresentationFormat>
  <Paragraphs>68</Paragraphs>
  <Slides>13</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Black</vt:lpstr>
      <vt:lpstr>Arthur L. Day, M.D.</vt:lpstr>
      <vt:lpstr>PowerPoint Presentation</vt:lpstr>
      <vt:lpstr>PowerPoint Presentation</vt:lpstr>
      <vt:lpstr>Master Clinician </vt:lpstr>
      <vt:lpstr>PowerPoint Presentation</vt:lpstr>
      <vt:lpstr>PowerPoint Presentation</vt:lpstr>
      <vt:lpstr>Colleague</vt:lpstr>
      <vt:lpstr>Scientist</vt:lpstr>
      <vt:lpstr>Anatomist</vt:lpstr>
      <vt:lpstr>Educator</vt:lpstr>
      <vt:lpstr>Leader</vt:lpstr>
      <vt:lpstr>PowerPoint Presentation</vt:lpstr>
      <vt:lpstr>End</vt:lpstr>
    </vt:vector>
  </TitlesOfParts>
  <Company>Emory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Arthur L. Day, M.D.</dc:title>
  <dc:creator>Daniel  Barrow</dc:creator>
  <cp:lastModifiedBy>Daniel Barrow</cp:lastModifiedBy>
  <cp:revision>139</cp:revision>
  <dcterms:created xsi:type="dcterms:W3CDTF">2012-02-28T20:31:31Z</dcterms:created>
  <dcterms:modified xsi:type="dcterms:W3CDTF">2019-05-19T17:42:47Z</dcterms:modified>
</cp:coreProperties>
</file>