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19"/>
  </p:notesMasterIdLst>
  <p:handoutMasterIdLst>
    <p:handoutMasterId r:id="rId20"/>
  </p:handoutMasterIdLst>
  <p:sldIdLst>
    <p:sldId id="258" r:id="rId2"/>
    <p:sldId id="278" r:id="rId3"/>
    <p:sldId id="259" r:id="rId4"/>
    <p:sldId id="261" r:id="rId5"/>
    <p:sldId id="263" r:id="rId6"/>
    <p:sldId id="264" r:id="rId7"/>
    <p:sldId id="266" r:id="rId8"/>
    <p:sldId id="268" r:id="rId9"/>
    <p:sldId id="269" r:id="rId10"/>
    <p:sldId id="270" r:id="rId11"/>
    <p:sldId id="271"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7"/>
    <p:restoredTop sz="94676"/>
  </p:normalViewPr>
  <p:slideViewPr>
    <p:cSldViewPr snapToGrid="0" snapToObjects="1" showGuides="1">
      <p:cViewPr>
        <p:scale>
          <a:sx n="100" d="100"/>
          <a:sy n="100" d="100"/>
        </p:scale>
        <p:origin x="144" y="15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E6902F-0759-C042-9454-97A7FAA0D7BA}" type="datetimeFigureOut">
              <a:rPr lang="en-US" smtClean="0"/>
              <a:t>5/18/18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F92ABA-9044-8B4C-875A-61278E5084EF}" type="slidenum">
              <a:rPr lang="en-US" smtClean="0"/>
              <a:t>‹#›</a:t>
            </a:fld>
            <a:endParaRPr lang="en-US"/>
          </a:p>
        </p:txBody>
      </p:sp>
    </p:spTree>
    <p:extLst>
      <p:ext uri="{BB962C8B-B14F-4D97-AF65-F5344CB8AC3E}">
        <p14:creationId xmlns:p14="http://schemas.microsoft.com/office/powerpoint/2010/main" val="110832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68E63-F7B8-644E-9A4E-CB23CE74548F}" type="datetimeFigureOut">
              <a:rPr lang="en-US" smtClean="0"/>
              <a:t>5/18/18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904D1-A1D8-DA48-BFAD-5C8FC2F5432B}" type="slidenum">
              <a:rPr lang="en-US" smtClean="0"/>
              <a:t>‹#›</a:t>
            </a:fld>
            <a:endParaRPr lang="en-US"/>
          </a:p>
        </p:txBody>
      </p:sp>
    </p:spTree>
    <p:extLst>
      <p:ext uri="{BB962C8B-B14F-4D97-AF65-F5344CB8AC3E}">
        <p14:creationId xmlns:p14="http://schemas.microsoft.com/office/powerpoint/2010/main" val="40801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out pages of paperwork, conflict of interest</a:t>
            </a:r>
            <a:r>
              <a:rPr lang="en-US" baseline="0" dirty="0" smtClean="0"/>
              <a:t> with yourself, family distant relatives, whether or not you colluded with anyone – so I never know what to say</a:t>
            </a:r>
            <a:endParaRPr lang="en-US" dirty="0"/>
          </a:p>
        </p:txBody>
      </p:sp>
      <p:sp>
        <p:nvSpPr>
          <p:cNvPr id="4" name="Slide Number Placeholder 3"/>
          <p:cNvSpPr>
            <a:spLocks noGrp="1"/>
          </p:cNvSpPr>
          <p:nvPr>
            <p:ph type="sldNum" sz="quarter" idx="10"/>
          </p:nvPr>
        </p:nvSpPr>
        <p:spPr/>
        <p:txBody>
          <a:bodyPr/>
          <a:lstStyle/>
          <a:p>
            <a:pPr>
              <a:defRPr/>
            </a:pPr>
            <a:fld id="{C8D3CEF5-1F6F-8C44-8CE1-7E8259285B55}" type="slidenum">
              <a:rPr lang="en-US" smtClean="0"/>
              <a:pPr>
                <a:defRPr/>
              </a:pPr>
              <a:t>1</a:t>
            </a:fld>
            <a:endParaRPr lang="en-US" dirty="0"/>
          </a:p>
        </p:txBody>
      </p:sp>
    </p:spTree>
    <p:extLst>
      <p:ext uri="{BB962C8B-B14F-4D97-AF65-F5344CB8AC3E}">
        <p14:creationId xmlns:p14="http://schemas.microsoft.com/office/powerpoint/2010/main" val="100161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6980C-ABCA-466C-92DB-7829F76F0FA6}" type="slidenum">
              <a:rPr lang="en-US" smtClean="0"/>
              <a:t>3</a:t>
            </a:fld>
            <a:endParaRPr lang="en-US" dirty="0"/>
          </a:p>
        </p:txBody>
      </p:sp>
    </p:spTree>
    <p:extLst>
      <p:ext uri="{BB962C8B-B14F-4D97-AF65-F5344CB8AC3E}">
        <p14:creationId xmlns:p14="http://schemas.microsoft.com/office/powerpoint/2010/main" val="144993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98251" indent="-361708" defTabSz="465887">
              <a:defRPr sz="1800"/>
            </a:pPr>
            <a:endParaRPr lang="en-US" dirty="0"/>
          </a:p>
        </p:txBody>
      </p:sp>
      <p:sp>
        <p:nvSpPr>
          <p:cNvPr id="4" name="Slide Number Placeholder 3"/>
          <p:cNvSpPr>
            <a:spLocks noGrp="1"/>
          </p:cNvSpPr>
          <p:nvPr>
            <p:ph type="sldNum" sz="quarter" idx="10"/>
          </p:nvPr>
        </p:nvSpPr>
        <p:spPr/>
        <p:txBody>
          <a:bodyPr/>
          <a:lstStyle/>
          <a:p>
            <a:fld id="{0AD6980C-ABCA-466C-92DB-7829F76F0FA6}" type="slidenum">
              <a:rPr lang="en-US" smtClean="0"/>
              <a:t>4</a:t>
            </a:fld>
            <a:endParaRPr lang="en-US" dirty="0"/>
          </a:p>
        </p:txBody>
      </p:sp>
    </p:spTree>
    <p:extLst>
      <p:ext uri="{BB962C8B-B14F-4D97-AF65-F5344CB8AC3E}">
        <p14:creationId xmlns:p14="http://schemas.microsoft.com/office/powerpoint/2010/main" val="151744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Benefits:</a:t>
            </a:r>
          </a:p>
          <a:p>
            <a:pPr marL="465887" indent="-465887">
              <a:buFont typeface="Wingdings" panose="05000000000000000000" pitchFamily="2" charset="2"/>
              <a:buChar char="v"/>
            </a:pPr>
            <a:r>
              <a:rPr lang="en-US" dirty="0">
                <a:solidFill>
                  <a:srgbClr val="FFFFFF"/>
                </a:solidFill>
              </a:rPr>
              <a:t>Access to AANS faculty member liaison</a:t>
            </a:r>
          </a:p>
          <a:p>
            <a:pPr marL="465887" indent="-465887">
              <a:buFont typeface="Wingdings" panose="05000000000000000000" pitchFamily="2" charset="2"/>
              <a:buChar char="v"/>
            </a:pPr>
            <a:r>
              <a:rPr lang="en-US" dirty="0">
                <a:solidFill>
                  <a:srgbClr val="FFFFFF"/>
                </a:solidFill>
              </a:rPr>
              <a:t>Access to AANS educational and career guidance resources</a:t>
            </a:r>
          </a:p>
          <a:p>
            <a:pPr marL="465887" indent="-465887">
              <a:buFont typeface="Wingdings" panose="05000000000000000000" pitchFamily="2" charset="2"/>
              <a:buChar char="v"/>
            </a:pPr>
            <a:r>
              <a:rPr lang="en-US" dirty="0">
                <a:solidFill>
                  <a:srgbClr val="FFFFFF"/>
                </a:solidFill>
              </a:rPr>
              <a:t>Ability to promote neurosurgery to medical school, community, and patients</a:t>
            </a:r>
          </a:p>
          <a:p>
            <a:pPr marL="465887" indent="-465887">
              <a:buFont typeface="Wingdings" panose="05000000000000000000" pitchFamily="2" charset="2"/>
              <a:buChar char="v"/>
            </a:pPr>
            <a:r>
              <a:rPr lang="en-US" dirty="0">
                <a:solidFill>
                  <a:srgbClr val="FFFFFF"/>
                </a:solidFill>
              </a:rPr>
              <a:t>Access to AANS YNC newsletter and twitter to promote your group’s events</a:t>
            </a:r>
          </a:p>
          <a:p>
            <a:pPr marL="465887" indent="-465887">
              <a:buFont typeface="Wingdings" panose="05000000000000000000" pitchFamily="2" charset="2"/>
              <a:buChar char="v"/>
            </a:pPr>
            <a:r>
              <a:rPr lang="en-US" dirty="0">
                <a:solidFill>
                  <a:srgbClr val="FFFFFF"/>
                </a:solidFill>
              </a:rPr>
              <a:t>Early involvement in AANS Young Neurosurgeons Committee leadership opportunities, meetings and projects</a:t>
            </a:r>
          </a:p>
          <a:p>
            <a:pPr marL="465887" indent="-465887">
              <a:buFont typeface="Wingdings" panose="05000000000000000000" pitchFamily="2" charset="2"/>
              <a:buChar char="v"/>
            </a:pPr>
            <a:r>
              <a:rPr lang="en-US" dirty="0">
                <a:solidFill>
                  <a:srgbClr val="FFFFFF"/>
                </a:solidFill>
              </a:rPr>
              <a:t>Access to other medical student chapter programs and events</a:t>
            </a:r>
          </a:p>
          <a:p>
            <a:pPr marL="465887" indent="-465887">
              <a:buFont typeface="Wingdings" panose="05000000000000000000" pitchFamily="2" charset="2"/>
              <a:buChar char="v"/>
            </a:pPr>
            <a:r>
              <a:rPr lang="en-US" dirty="0">
                <a:solidFill>
                  <a:srgbClr val="FFFFFF"/>
                </a:solidFill>
              </a:rPr>
              <a:t>Grants will be available for educational programs</a:t>
            </a:r>
          </a:p>
          <a:p>
            <a:pPr marL="465887" indent="-465887">
              <a:buFont typeface="Wingdings" panose="05000000000000000000" pitchFamily="2" charset="2"/>
              <a:buChar char="v"/>
            </a:pPr>
            <a:r>
              <a:rPr lang="en-US" dirty="0">
                <a:solidFill>
                  <a:srgbClr val="FFFFFF"/>
                </a:solidFill>
              </a:rPr>
              <a:t>All student chapter members will receive automatic AANS student membership status</a:t>
            </a:r>
          </a:p>
          <a:p>
            <a:endParaRPr lang="en-US" dirty="0"/>
          </a:p>
        </p:txBody>
      </p:sp>
      <p:sp>
        <p:nvSpPr>
          <p:cNvPr id="4" name="Slide Number Placeholder 3"/>
          <p:cNvSpPr>
            <a:spLocks noGrp="1"/>
          </p:cNvSpPr>
          <p:nvPr>
            <p:ph type="sldNum" sz="quarter" idx="10"/>
          </p:nvPr>
        </p:nvSpPr>
        <p:spPr/>
        <p:txBody>
          <a:bodyPr/>
          <a:lstStyle/>
          <a:p>
            <a:fld id="{0AD6980C-ABCA-466C-92DB-7829F76F0FA6}" type="slidenum">
              <a:rPr lang="en-US" smtClean="0"/>
              <a:t>5</a:t>
            </a:fld>
            <a:endParaRPr lang="en-US" dirty="0"/>
          </a:p>
        </p:txBody>
      </p:sp>
    </p:spTree>
    <p:extLst>
      <p:ext uri="{BB962C8B-B14F-4D97-AF65-F5344CB8AC3E}">
        <p14:creationId xmlns:p14="http://schemas.microsoft.com/office/powerpoint/2010/main" val="134829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98251" indent="-361708" defTabSz="465887">
              <a:defRPr sz="1800"/>
            </a:pPr>
            <a:r>
              <a:rPr lang="en-US" dirty="0"/>
              <a:t>Joining Medical Student Chapter automatically enrolls you as a medical student member. </a:t>
            </a:r>
          </a:p>
          <a:p>
            <a:pPr marL="1598251" indent="-361708" defTabSz="465887">
              <a:defRPr sz="1800"/>
            </a:pPr>
            <a:r>
              <a:rPr lang="en-US" dirty="0"/>
              <a:t>But if you do not have chapter at your institution you can still be a member.</a:t>
            </a:r>
          </a:p>
          <a:p>
            <a:pPr marL="1598251" indent="-361708" defTabSz="465887">
              <a:defRPr sz="1800"/>
            </a:pPr>
            <a:r>
              <a:rPr lang="en-US" dirty="0"/>
              <a:t>Membership eligibility in AANS Medical Student Chapters will be limited to student sat accredited allopathic medical schools in the United States, Mexico and Canada. </a:t>
            </a:r>
          </a:p>
          <a:p>
            <a:pPr marL="1598251" indent="-361708" defTabSz="465887">
              <a:defRPr sz="1800"/>
            </a:pPr>
            <a:endParaRPr lang="en-US" dirty="0"/>
          </a:p>
        </p:txBody>
      </p:sp>
      <p:sp>
        <p:nvSpPr>
          <p:cNvPr id="4" name="Slide Number Placeholder 3"/>
          <p:cNvSpPr>
            <a:spLocks noGrp="1"/>
          </p:cNvSpPr>
          <p:nvPr>
            <p:ph type="sldNum" sz="quarter" idx="10"/>
          </p:nvPr>
        </p:nvSpPr>
        <p:spPr/>
        <p:txBody>
          <a:bodyPr/>
          <a:lstStyle/>
          <a:p>
            <a:fld id="{0AD6980C-ABCA-466C-92DB-7829F76F0FA6}" type="slidenum">
              <a:rPr lang="en-US" smtClean="0"/>
              <a:t>6</a:t>
            </a:fld>
            <a:endParaRPr lang="en-US" dirty="0"/>
          </a:p>
        </p:txBody>
      </p:sp>
    </p:spTree>
    <p:extLst>
      <p:ext uri="{BB962C8B-B14F-4D97-AF65-F5344CB8AC3E}">
        <p14:creationId xmlns:p14="http://schemas.microsoft.com/office/powerpoint/2010/main" val="17915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rPr>
              <a:t>Member Benefits:</a:t>
            </a:r>
          </a:p>
          <a:p>
            <a:pPr marL="465887" indent="-465887">
              <a:buFont typeface="Wingdings" panose="05000000000000000000" pitchFamily="2" charset="2"/>
              <a:buChar char="v"/>
            </a:pPr>
            <a:r>
              <a:rPr lang="en-US" dirty="0" smtClean="0">
                <a:solidFill>
                  <a:srgbClr val="FFFFFF"/>
                </a:solidFill>
              </a:rPr>
              <a:t>Access to AANS opportunities, events and AANS Medical Student membership for chapter members</a:t>
            </a:r>
          </a:p>
          <a:p>
            <a:pPr marL="465887" indent="-465887">
              <a:buFont typeface="Wingdings" panose="05000000000000000000" pitchFamily="2" charset="2"/>
              <a:buChar char="v"/>
            </a:pPr>
            <a:r>
              <a:rPr lang="en-US" dirty="0" smtClean="0">
                <a:solidFill>
                  <a:srgbClr val="FFFFFF"/>
                </a:solidFill>
              </a:rPr>
              <a:t>Access to AANS educational and career guidance resources</a:t>
            </a:r>
          </a:p>
          <a:p>
            <a:pPr marL="465887" indent="-465887">
              <a:buFont typeface="Wingdings" panose="05000000000000000000" pitchFamily="2" charset="2"/>
              <a:buChar char="v"/>
            </a:pPr>
            <a:r>
              <a:rPr lang="en-US" dirty="0" smtClean="0">
                <a:solidFill>
                  <a:srgbClr val="FFFFFF"/>
                </a:solidFill>
              </a:rPr>
              <a:t>Free registration to Annual AANS Meeting</a:t>
            </a:r>
          </a:p>
          <a:p>
            <a:pPr marL="465887" indent="-465887">
              <a:buFont typeface="Wingdings" panose="05000000000000000000" pitchFamily="2" charset="2"/>
              <a:buChar char="v"/>
            </a:pPr>
            <a:r>
              <a:rPr lang="en-US" dirty="0" smtClean="0">
                <a:solidFill>
                  <a:srgbClr val="FFFFFF"/>
                </a:solidFill>
              </a:rPr>
              <a:t>Assistance in developing relationships with local AANS members</a:t>
            </a:r>
          </a:p>
          <a:p>
            <a:pPr marL="465887" indent="-465887">
              <a:buFont typeface="Wingdings" panose="05000000000000000000" pitchFamily="2" charset="2"/>
              <a:buChar char="v"/>
            </a:pPr>
            <a:r>
              <a:rPr lang="en-US" dirty="0" smtClean="0">
                <a:solidFill>
                  <a:srgbClr val="FFFFFF"/>
                </a:solidFill>
              </a:rPr>
              <a:t>Early involvement in the AANS Mentorship program and invitation to the mentorship sessions and social events at the annual meeting</a:t>
            </a:r>
          </a:p>
          <a:p>
            <a:pPr marL="465887" indent="-465887">
              <a:buFont typeface="Wingdings" panose="05000000000000000000" pitchFamily="2" charset="2"/>
              <a:buChar char="v"/>
            </a:pPr>
            <a:r>
              <a:rPr lang="en-US" dirty="0" smtClean="0">
                <a:solidFill>
                  <a:srgbClr val="FFFFFF"/>
                </a:solidFill>
              </a:rPr>
              <a:t>Early involvement in AANS Young Neurosurgeons Committee leadership opportunities, meetings and projects</a:t>
            </a:r>
          </a:p>
          <a:p>
            <a:pPr marL="465887" indent="-465887">
              <a:buFont typeface="Wingdings" panose="05000000000000000000" pitchFamily="2" charset="2"/>
              <a:buChar char="v"/>
            </a:pPr>
            <a:r>
              <a:rPr lang="en-US" dirty="0" smtClean="0">
                <a:solidFill>
                  <a:srgbClr val="FFFFFF"/>
                </a:solidFill>
              </a:rPr>
              <a:t>Availability of AANS-sponsored information pertaining to neurosurgery as a career, residency training programs, research opportunities, awards, etc.</a:t>
            </a:r>
          </a:p>
          <a:p>
            <a:pPr marL="465887" indent="-465887">
              <a:buFont typeface="Wingdings" panose="05000000000000000000" pitchFamily="2" charset="2"/>
              <a:buChar char="v"/>
            </a:pPr>
            <a:r>
              <a:rPr lang="en-US" dirty="0" smtClean="0">
                <a:solidFill>
                  <a:srgbClr val="FFFFFF"/>
                </a:solidFill>
              </a:rPr>
              <a:t>Grants will be available for educational programs</a:t>
            </a:r>
          </a:p>
          <a:p>
            <a:pPr marL="465887" indent="-465887">
              <a:buFont typeface="Wingdings" panose="05000000000000000000" pitchFamily="2" charset="2"/>
              <a:buChar char="v"/>
            </a:pPr>
            <a:r>
              <a:rPr lang="en-US" dirty="0" smtClean="0">
                <a:solidFill>
                  <a:srgbClr val="FFFFFF"/>
                </a:solidFill>
              </a:rPr>
              <a:t>Free online subscription to </a:t>
            </a:r>
            <a:r>
              <a:rPr lang="en-US" i="1" dirty="0" smtClean="0">
                <a:solidFill>
                  <a:srgbClr val="FFFFFF"/>
                </a:solidFill>
              </a:rPr>
              <a:t>Journal of Neurosurgery </a:t>
            </a:r>
            <a:r>
              <a:rPr lang="en-US" dirty="0" smtClean="0">
                <a:solidFill>
                  <a:srgbClr val="FFFFFF"/>
                </a:solidFill>
              </a:rPr>
              <a:t>(including Spine and Pediatrics)</a:t>
            </a:r>
          </a:p>
          <a:p>
            <a:pPr marL="465887" indent="-465887">
              <a:buFont typeface="Wingdings" panose="05000000000000000000" pitchFamily="2" charset="2"/>
              <a:buChar char="v"/>
            </a:pPr>
            <a:r>
              <a:rPr lang="en-US" dirty="0" smtClean="0">
                <a:solidFill>
                  <a:srgbClr val="FFFFFF"/>
                </a:solidFill>
              </a:rPr>
              <a:t>Member discount on AANS publication purchases</a:t>
            </a:r>
          </a:p>
          <a:p>
            <a:pPr marL="1598251" indent="-361708" defTabSz="465887">
              <a:defRPr sz="1800"/>
            </a:pPr>
            <a:endParaRPr lang="en-US" dirty="0"/>
          </a:p>
        </p:txBody>
      </p:sp>
      <p:sp>
        <p:nvSpPr>
          <p:cNvPr id="4" name="Slide Number Placeholder 3"/>
          <p:cNvSpPr>
            <a:spLocks noGrp="1"/>
          </p:cNvSpPr>
          <p:nvPr>
            <p:ph type="sldNum" sz="quarter" idx="10"/>
          </p:nvPr>
        </p:nvSpPr>
        <p:spPr/>
        <p:txBody>
          <a:bodyPr/>
          <a:lstStyle/>
          <a:p>
            <a:fld id="{0AD6980C-ABCA-466C-92DB-7829F76F0FA6}" type="slidenum">
              <a:rPr lang="en-US" smtClean="0"/>
              <a:t>7</a:t>
            </a:fld>
            <a:endParaRPr lang="en-US" dirty="0"/>
          </a:p>
        </p:txBody>
      </p:sp>
    </p:spTree>
    <p:extLst>
      <p:ext uri="{BB962C8B-B14F-4D97-AF65-F5344CB8AC3E}">
        <p14:creationId xmlns:p14="http://schemas.microsoft.com/office/powerpoint/2010/main" val="206777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YNC website</a:t>
            </a:r>
            <a:r>
              <a:rPr lang="en-US" baseline="0" dirty="0" smtClean="0"/>
              <a:t> on AANS allows access to medicals to see where their colleagues have matched as well as where prior students have matched.  </a:t>
            </a:r>
            <a:endParaRPr lang="en-US" dirty="0"/>
          </a:p>
        </p:txBody>
      </p:sp>
      <p:sp>
        <p:nvSpPr>
          <p:cNvPr id="4" name="Slide Number Placeholder 3"/>
          <p:cNvSpPr>
            <a:spLocks noGrp="1"/>
          </p:cNvSpPr>
          <p:nvPr>
            <p:ph type="sldNum" sz="quarter" idx="10"/>
          </p:nvPr>
        </p:nvSpPr>
        <p:spPr/>
        <p:txBody>
          <a:bodyPr/>
          <a:lstStyle/>
          <a:p>
            <a:fld id="{0AD6980C-ABCA-466C-92DB-7829F76F0FA6}" type="slidenum">
              <a:rPr lang="en-US" smtClean="0"/>
              <a:t>8</a:t>
            </a:fld>
            <a:endParaRPr lang="en-US" dirty="0"/>
          </a:p>
        </p:txBody>
      </p:sp>
    </p:spTree>
    <p:extLst>
      <p:ext uri="{BB962C8B-B14F-4D97-AF65-F5344CB8AC3E}">
        <p14:creationId xmlns:p14="http://schemas.microsoft.com/office/powerpoint/2010/main" val="164825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Neurosurgery continues to be a</a:t>
            </a:r>
            <a:r>
              <a:rPr lang="en-US" baseline="0" dirty="0" smtClean="0"/>
              <a:t> difficult specialty to apply, however recent numbers have shown that medical students applying have an 82% chance of matching.  </a:t>
            </a:r>
          </a:p>
        </p:txBody>
      </p:sp>
      <p:sp>
        <p:nvSpPr>
          <p:cNvPr id="4" name="Slide Number Placeholder 3"/>
          <p:cNvSpPr>
            <a:spLocks noGrp="1"/>
          </p:cNvSpPr>
          <p:nvPr>
            <p:ph type="sldNum" sz="quarter" idx="10"/>
          </p:nvPr>
        </p:nvSpPr>
        <p:spPr/>
        <p:txBody>
          <a:bodyPr/>
          <a:lstStyle/>
          <a:p>
            <a:fld id="{0AD6980C-ABCA-466C-92DB-7829F76F0FA6}" type="slidenum">
              <a:rPr lang="en-US" smtClean="0"/>
              <a:t>9</a:t>
            </a:fld>
            <a:endParaRPr lang="en-US" dirty="0"/>
          </a:p>
        </p:txBody>
      </p:sp>
    </p:spTree>
    <p:extLst>
      <p:ext uri="{BB962C8B-B14F-4D97-AF65-F5344CB8AC3E}">
        <p14:creationId xmlns:p14="http://schemas.microsoft.com/office/powerpoint/2010/main" val="22749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assist with applying, career guidance and preparedness we are beginning a medical student mentoring program. </a:t>
            </a:r>
          </a:p>
          <a:p>
            <a:pPr defTabSz="931774">
              <a:defRPr sz="1800"/>
            </a:pPr>
            <a:endParaRPr lang="en-US" dirty="0">
              <a:ea typeface="Calibri"/>
              <a:cs typeface="Calibri"/>
              <a:sym typeface="Calibri"/>
            </a:endParaRPr>
          </a:p>
          <a:p>
            <a:pPr defTabSz="931774">
              <a:defRPr sz="1800"/>
            </a:pPr>
            <a:r>
              <a:rPr lang="en-US" dirty="0">
                <a:ea typeface="Calibri"/>
                <a:cs typeface="Calibri"/>
                <a:sym typeface="Calibri"/>
              </a:rPr>
              <a:t>This will expand our already present Resident Mentoring Program. This program now has had more than 650 mentors and nearly 200 residents participate. This unique program allows residents access to neurosurgeons practicing in the field, helping them better understand the specialty and guiding them as they explore new areas and subspecialties. </a:t>
            </a:r>
          </a:p>
          <a:p>
            <a:pPr defTabSz="931774">
              <a:defRPr sz="1800"/>
            </a:pPr>
            <a:endParaRPr lang="en-US" dirty="0">
              <a:ea typeface="Calibri"/>
              <a:cs typeface="Calibri"/>
              <a:sym typeface="Calibri"/>
            </a:endParaRPr>
          </a:p>
          <a:p>
            <a:pPr defTabSz="931774">
              <a:defRPr sz="1800"/>
            </a:pPr>
            <a:r>
              <a:rPr lang="en-US" dirty="0">
                <a:ea typeface="Calibri"/>
                <a:cs typeface="Calibri"/>
                <a:sym typeface="Calibri"/>
              </a:rPr>
              <a:t> The AANS is working on an automated matching program that will help this program reach medical students</a:t>
            </a:r>
          </a:p>
          <a:p>
            <a:endParaRPr lang="en-US" baseline="0" dirty="0" smtClean="0"/>
          </a:p>
        </p:txBody>
      </p:sp>
      <p:sp>
        <p:nvSpPr>
          <p:cNvPr id="4" name="Slide Number Placeholder 3"/>
          <p:cNvSpPr>
            <a:spLocks noGrp="1"/>
          </p:cNvSpPr>
          <p:nvPr>
            <p:ph type="sldNum" sz="quarter" idx="10"/>
          </p:nvPr>
        </p:nvSpPr>
        <p:spPr/>
        <p:txBody>
          <a:bodyPr/>
          <a:lstStyle/>
          <a:p>
            <a:fld id="{0AD6980C-ABCA-466C-92DB-7829F76F0FA6}" type="slidenum">
              <a:rPr lang="en-US" smtClean="0"/>
              <a:t>10</a:t>
            </a:fld>
            <a:endParaRPr lang="en-US" dirty="0"/>
          </a:p>
        </p:txBody>
      </p:sp>
    </p:spTree>
    <p:extLst>
      <p:ext uri="{BB962C8B-B14F-4D97-AF65-F5344CB8AC3E}">
        <p14:creationId xmlns:p14="http://schemas.microsoft.com/office/powerpoint/2010/main" val="190034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2706A-3B90-0844-852A-C0BC94D004B5}"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2706A-3B90-0844-852A-C0BC94D004B5}"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2706A-3B90-0844-852A-C0BC94D004B5}"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2706A-3B90-0844-852A-C0BC94D004B5}"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2706A-3B90-0844-852A-C0BC94D004B5}"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2706A-3B90-0844-852A-C0BC94D004B5}"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92706A-3B90-0844-852A-C0BC94D004B5}" type="datetimeFigureOut">
              <a:rPr lang="en-US" smtClean="0"/>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92706A-3B90-0844-852A-C0BC94D004B5}" type="datetimeFigureOut">
              <a:rPr lang="en-US" smtClean="0"/>
              <a:t>5/18/18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2706A-3B90-0844-852A-C0BC94D004B5}" type="datetimeFigureOut">
              <a:rPr lang="en-US" smtClean="0"/>
              <a:t>5/18/18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2706A-3B90-0844-852A-C0BC94D004B5}"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2706A-3B90-0844-852A-C0BC94D004B5}" type="datetimeFigureOut">
              <a:rPr lang="en-US" smtClean="0"/>
              <a:t>5/18/18</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1DF30214-F18D-9049-A68F-BF82B63999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2706A-3B90-0844-852A-C0BC94D004B5}" type="datetimeFigureOut">
              <a:rPr lang="en-US" smtClean="0"/>
              <a:t>5/18/18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30214-F18D-9049-A68F-BF82B6399967}" type="slidenum">
              <a:rPr lang="en-US" smtClean="0"/>
              <a:t>‹#›</a:t>
            </a:fld>
            <a:endParaRPr lang="en-US"/>
          </a:p>
        </p:txBody>
      </p:sp>
    </p:spTree>
    <p:extLst>
      <p:ext uri="{BB962C8B-B14F-4D97-AF65-F5344CB8AC3E}">
        <p14:creationId xmlns:p14="http://schemas.microsoft.com/office/powerpoint/2010/main" val="94668229"/>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4" Type="http://schemas.openxmlformats.org/officeDocument/2006/relationships/image" Target="../media/image2.jp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0671" y="1600200"/>
            <a:ext cx="9150661" cy="5165696"/>
          </a:xfrm>
          <a:prstGeom prst="rect">
            <a:avLst/>
          </a:prstGeom>
        </p:spPr>
      </p:pic>
      <p:sp>
        <p:nvSpPr>
          <p:cNvPr id="2" name="TextBox 1"/>
          <p:cNvSpPr txBox="1"/>
          <p:nvPr/>
        </p:nvSpPr>
        <p:spPr>
          <a:xfrm>
            <a:off x="4321797" y="1600201"/>
            <a:ext cx="3548407" cy="1200329"/>
          </a:xfrm>
          <a:prstGeom prst="rect">
            <a:avLst/>
          </a:prstGeom>
          <a:noFill/>
        </p:spPr>
        <p:txBody>
          <a:bodyPr wrap="none" rtlCol="0">
            <a:spAutoFit/>
          </a:bodyPr>
          <a:lstStyle/>
          <a:p>
            <a:pPr algn="ctr"/>
            <a:r>
              <a:rPr lang="en-US" dirty="0">
                <a:solidFill>
                  <a:srgbClr val="7030A0"/>
                </a:solidFill>
              </a:rPr>
              <a:t>Jeffrey Bruce, MD</a:t>
            </a:r>
          </a:p>
          <a:p>
            <a:pPr algn="ctr"/>
            <a:r>
              <a:rPr lang="en-US" dirty="0">
                <a:solidFill>
                  <a:srgbClr val="7030A0"/>
                </a:solidFill>
              </a:rPr>
              <a:t>Dept. Neurosurgery</a:t>
            </a:r>
          </a:p>
          <a:p>
            <a:pPr algn="ctr"/>
            <a:r>
              <a:rPr lang="en-US" dirty="0">
                <a:solidFill>
                  <a:srgbClr val="7030A0"/>
                </a:solidFill>
              </a:rPr>
              <a:t>Columbia University Medical Center</a:t>
            </a:r>
          </a:p>
          <a:p>
            <a:pPr algn="ctr"/>
            <a:r>
              <a:rPr lang="en-US" dirty="0">
                <a:solidFill>
                  <a:srgbClr val="7030A0"/>
                </a:solidFill>
              </a:rPr>
              <a:t>New York, NY</a:t>
            </a:r>
          </a:p>
        </p:txBody>
      </p:sp>
      <p:sp>
        <p:nvSpPr>
          <p:cNvPr id="3" name="TextBox 2"/>
          <p:cNvSpPr txBox="1"/>
          <p:nvPr/>
        </p:nvSpPr>
        <p:spPr>
          <a:xfrm>
            <a:off x="1287247" y="221365"/>
            <a:ext cx="9617506" cy="1200329"/>
          </a:xfrm>
          <a:prstGeom prst="rect">
            <a:avLst/>
          </a:prstGeom>
          <a:noFill/>
          <a:ln>
            <a:noFill/>
          </a:ln>
        </p:spPr>
        <p:txBody>
          <a:bodyPr wrap="none" rtlCol="0">
            <a:spAutoFit/>
          </a:bodyPr>
          <a:lstStyle/>
          <a:p>
            <a:pPr algn="ctr"/>
            <a:r>
              <a:rPr lang="en-US" sz="3600" i="1" dirty="0">
                <a:solidFill>
                  <a:srgbClr val="FFFF00"/>
                </a:solidFill>
              </a:rPr>
              <a:t>Medical Student Mentorship for the </a:t>
            </a:r>
            <a:r>
              <a:rPr lang="en-US" sz="3600" i="1" dirty="0" smtClean="0">
                <a:solidFill>
                  <a:srgbClr val="FFFF00"/>
                </a:solidFill>
              </a:rPr>
              <a:t>Neurosciences</a:t>
            </a:r>
          </a:p>
          <a:p>
            <a:pPr algn="ctr"/>
            <a:r>
              <a:rPr lang="en-US" sz="3600" i="1" dirty="0" smtClean="0">
                <a:solidFill>
                  <a:srgbClr val="FFFF00"/>
                </a:solidFill>
              </a:rPr>
              <a:t> </a:t>
            </a:r>
            <a:r>
              <a:rPr lang="en-US" sz="3600" i="1" dirty="0">
                <a:solidFill>
                  <a:srgbClr val="FFFF00"/>
                </a:solidFill>
              </a:rPr>
              <a:t>through Focused Interest Groups</a:t>
            </a:r>
            <a:r>
              <a:rPr lang="en-US" sz="3600" i="1" dirty="0"/>
              <a:t> </a:t>
            </a:r>
            <a:endParaRPr lang="en-US" sz="3600" dirty="0"/>
          </a:p>
        </p:txBody>
      </p:sp>
    </p:spTree>
    <p:extLst>
      <p:ext uri="{BB962C8B-B14F-4D97-AF65-F5344CB8AC3E}">
        <p14:creationId xmlns:p14="http://schemas.microsoft.com/office/powerpoint/2010/main" val="53070156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2650" y="36512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CC00"/>
                </a:solidFill>
              </a:rPr>
              <a:t>Medical Student Mentoring</a:t>
            </a:r>
          </a:p>
        </p:txBody>
      </p:sp>
      <p:pic>
        <p:nvPicPr>
          <p:cNvPr id="3" name="Picture 2"/>
          <p:cNvPicPr>
            <a:picLocks noChangeAspect="1"/>
          </p:cNvPicPr>
          <p:nvPr/>
        </p:nvPicPr>
        <p:blipFill>
          <a:blip r:embed="rId3"/>
          <a:stretch>
            <a:fillRect/>
          </a:stretch>
        </p:blipFill>
        <p:spPr>
          <a:xfrm>
            <a:off x="6164586" y="1715152"/>
            <a:ext cx="5829242" cy="3456638"/>
          </a:xfrm>
          <a:prstGeom prst="rect">
            <a:avLst/>
          </a:prstGeom>
        </p:spPr>
      </p:pic>
      <p:sp>
        <p:nvSpPr>
          <p:cNvPr id="6" name="Rectangle 5"/>
          <p:cNvSpPr/>
          <p:nvPr/>
        </p:nvSpPr>
        <p:spPr>
          <a:xfrm>
            <a:off x="381000" y="1243786"/>
            <a:ext cx="5552163" cy="4370427"/>
          </a:xfrm>
          <a:prstGeom prst="rect">
            <a:avLst/>
          </a:prstGeom>
        </p:spPr>
        <p:txBody>
          <a:bodyPr wrap="square">
            <a:spAutoFit/>
          </a:bodyPr>
          <a:lstStyle/>
          <a:p>
            <a:pPr marL="285750" indent="-285750">
              <a:buFont typeface="Arial"/>
              <a:buChar char="•"/>
            </a:pPr>
            <a:endParaRPr lang="en-US" dirty="0">
              <a:solidFill>
                <a:srgbClr val="FFFFFF"/>
              </a:solidFill>
            </a:endParaRPr>
          </a:p>
          <a:p>
            <a:pPr marL="285750" indent="-285750">
              <a:buFont typeface="Arial"/>
              <a:buChar char="•"/>
            </a:pPr>
            <a:r>
              <a:rPr lang="en-US" sz="2400" dirty="0">
                <a:solidFill>
                  <a:srgbClr val="FFFFFF"/>
                </a:solidFill>
              </a:rPr>
              <a:t>How do I prepare for residency?</a:t>
            </a:r>
          </a:p>
          <a:p>
            <a:pPr marL="285750" indent="-285750">
              <a:buFont typeface="Arial"/>
              <a:buChar char="•"/>
            </a:pPr>
            <a:r>
              <a:rPr lang="en-US" sz="2400" dirty="0">
                <a:solidFill>
                  <a:srgbClr val="FFFFFF"/>
                </a:solidFill>
              </a:rPr>
              <a:t>How do I balance my personal life with the demands of a career in neurosurgery?</a:t>
            </a:r>
          </a:p>
          <a:p>
            <a:pPr marL="285750" indent="-285750">
              <a:buFont typeface="Arial"/>
              <a:buChar char="•"/>
            </a:pPr>
            <a:r>
              <a:rPr lang="en-US" sz="2400" dirty="0">
                <a:solidFill>
                  <a:srgbClr val="FFFFFF"/>
                </a:solidFill>
              </a:rPr>
              <a:t>What are the pros and cons of academic versus private practice?</a:t>
            </a:r>
          </a:p>
          <a:p>
            <a:pPr marL="285750" indent="-285750">
              <a:buFont typeface="Arial"/>
              <a:buChar char="•"/>
            </a:pPr>
            <a:r>
              <a:rPr lang="en-US" sz="2400" dirty="0">
                <a:solidFill>
                  <a:srgbClr val="FFFFFF"/>
                </a:solidFill>
              </a:rPr>
              <a:t>What are effective ways to network before and during residency?</a:t>
            </a:r>
          </a:p>
          <a:p>
            <a:pPr marL="285750" indent="-285750">
              <a:buFont typeface="Arial"/>
              <a:buChar char="•"/>
            </a:pPr>
            <a:endParaRPr lang="en-US" sz="2000" dirty="0">
              <a:solidFill>
                <a:srgbClr val="FFFFFF"/>
              </a:solidFill>
            </a:endParaRPr>
          </a:p>
          <a:p>
            <a:r>
              <a:rPr lang="en-US" sz="2400" dirty="0">
                <a:solidFill>
                  <a:srgbClr val="FFFFFF"/>
                </a:solidFill>
              </a:rPr>
              <a:t>Go to MyAANS.org and log in.</a:t>
            </a:r>
          </a:p>
          <a:p>
            <a:r>
              <a:rPr lang="en-US" sz="2400" dirty="0">
                <a:solidFill>
                  <a:srgbClr val="FFFFFF"/>
                </a:solidFill>
              </a:rPr>
              <a:t>Select My Applications / Mentor Program</a:t>
            </a:r>
          </a:p>
        </p:txBody>
      </p:sp>
    </p:spTree>
    <p:extLst>
      <p:ext uri="{BB962C8B-B14F-4D97-AF65-F5344CB8AC3E}">
        <p14:creationId xmlns:p14="http://schemas.microsoft.com/office/powerpoint/2010/main" val="886219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700" y="0"/>
            <a:ext cx="5029819" cy="6858000"/>
          </a:xfrm>
          <a:prstGeom prst="rect">
            <a:avLst/>
          </a:prstGeom>
        </p:spPr>
      </p:pic>
    </p:spTree>
    <p:extLst>
      <p:ext uri="{BB962C8B-B14F-4D97-AF65-F5344CB8AC3E}">
        <p14:creationId xmlns:p14="http://schemas.microsoft.com/office/powerpoint/2010/main" val="175881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125"/>
            <a:ext cx="11455400" cy="1325563"/>
          </a:xfrm>
        </p:spPr>
        <p:txBody>
          <a:bodyPr/>
          <a:lstStyle/>
          <a:p>
            <a:r>
              <a:rPr lang="en-US" dirty="0" smtClean="0">
                <a:solidFill>
                  <a:srgbClr val="FFFF00"/>
                </a:solidFill>
              </a:rPr>
              <a:t>Columbia Neurosurgery Interest Group Activities</a:t>
            </a:r>
            <a:endParaRPr lang="en-US" dirty="0">
              <a:solidFill>
                <a:srgbClr val="FFFF00"/>
              </a:solidFill>
            </a:endParaRPr>
          </a:p>
        </p:txBody>
      </p:sp>
      <p:sp>
        <p:nvSpPr>
          <p:cNvPr id="3" name="Content Placeholder 2"/>
          <p:cNvSpPr>
            <a:spLocks noGrp="1"/>
          </p:cNvSpPr>
          <p:nvPr>
            <p:ph idx="1"/>
          </p:nvPr>
        </p:nvSpPr>
        <p:spPr>
          <a:xfrm>
            <a:off x="838200" y="1825625"/>
            <a:ext cx="10756900" cy="4351338"/>
          </a:xfrm>
        </p:spPr>
        <p:txBody>
          <a:bodyPr>
            <a:normAutofit fontScale="92500" lnSpcReduction="20000"/>
          </a:bodyPr>
          <a:lstStyle/>
          <a:p>
            <a:r>
              <a:rPr lang="en-US" dirty="0" smtClean="0"/>
              <a:t>Facilitate attendance at all Neurosurgery teaching events</a:t>
            </a:r>
          </a:p>
          <a:p>
            <a:r>
              <a:rPr lang="en-US" dirty="0" smtClean="0"/>
              <a:t>Monthly dinner talks</a:t>
            </a:r>
          </a:p>
          <a:p>
            <a:pPr lvl="1"/>
            <a:r>
              <a:rPr lang="en-US" dirty="0" smtClean="0"/>
              <a:t>Variety of clinical topics</a:t>
            </a:r>
          </a:p>
          <a:p>
            <a:pPr lvl="1"/>
            <a:r>
              <a:rPr lang="en-US" dirty="0" smtClean="0"/>
              <a:t>Informal setting</a:t>
            </a:r>
          </a:p>
          <a:p>
            <a:r>
              <a:rPr lang="en-US" dirty="0" smtClean="0"/>
              <a:t>Weekly case conferences – with resident or 4</a:t>
            </a:r>
            <a:r>
              <a:rPr lang="en-US" baseline="30000" dirty="0" smtClean="0"/>
              <a:t>th</a:t>
            </a:r>
            <a:r>
              <a:rPr lang="en-US" dirty="0" smtClean="0"/>
              <a:t> </a:t>
            </a:r>
            <a:r>
              <a:rPr lang="en-US" dirty="0" err="1" smtClean="0"/>
              <a:t>yr</a:t>
            </a:r>
            <a:r>
              <a:rPr lang="en-US" dirty="0" smtClean="0"/>
              <a:t> medical student</a:t>
            </a:r>
          </a:p>
          <a:p>
            <a:pPr lvl="1"/>
            <a:r>
              <a:rPr lang="en-US" dirty="0" smtClean="0"/>
              <a:t>Basic fundamentals – imaging, path anatomy</a:t>
            </a:r>
          </a:p>
          <a:p>
            <a:r>
              <a:rPr lang="en-US" dirty="0" smtClean="0"/>
              <a:t>4</a:t>
            </a:r>
            <a:r>
              <a:rPr lang="en-US" baseline="30000" dirty="0" smtClean="0"/>
              <a:t>th</a:t>
            </a:r>
            <a:r>
              <a:rPr lang="en-US" dirty="0" smtClean="0"/>
              <a:t>  year medical students important for residency information (most knowledgeable because just through process)</a:t>
            </a:r>
          </a:p>
          <a:p>
            <a:pPr lvl="1"/>
            <a:r>
              <a:rPr lang="en-US" dirty="0" smtClean="0"/>
              <a:t>Strong mandate to pay it forward</a:t>
            </a:r>
          </a:p>
          <a:p>
            <a:r>
              <a:rPr lang="en-US" dirty="0" smtClean="0"/>
              <a:t>Find mentors</a:t>
            </a:r>
          </a:p>
          <a:p>
            <a:r>
              <a:rPr lang="en-US" dirty="0" smtClean="0"/>
              <a:t>Members:  MS1–40; MS2-42; MS3-16; MS4-9</a:t>
            </a:r>
          </a:p>
          <a:p>
            <a:r>
              <a:rPr lang="en-US" dirty="0" smtClean="0"/>
              <a:t>Financed by Dept. of Neurosurgery</a:t>
            </a:r>
            <a:endParaRPr lang="en-US" dirty="0"/>
          </a:p>
        </p:txBody>
      </p:sp>
    </p:spTree>
    <p:extLst>
      <p:ext uri="{BB962C8B-B14F-4D97-AF65-F5344CB8AC3E}">
        <p14:creationId xmlns:p14="http://schemas.microsoft.com/office/powerpoint/2010/main" val="21915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a:t>
            </a:r>
            <a:endParaRPr lang="en-US" dirty="0"/>
          </a:p>
        </p:txBody>
      </p:sp>
      <p:sp>
        <p:nvSpPr>
          <p:cNvPr id="3" name="Content Placeholder 2"/>
          <p:cNvSpPr>
            <a:spLocks noGrp="1"/>
          </p:cNvSpPr>
          <p:nvPr>
            <p:ph idx="1"/>
          </p:nvPr>
        </p:nvSpPr>
        <p:spPr>
          <a:xfrm>
            <a:off x="838200" y="1825625"/>
            <a:ext cx="10795000" cy="4351338"/>
          </a:xfrm>
        </p:spPr>
        <p:txBody>
          <a:bodyPr>
            <a:normAutofit/>
          </a:bodyPr>
          <a:lstStyle/>
          <a:p>
            <a:r>
              <a:rPr lang="en-US" dirty="0" smtClean="0"/>
              <a:t>Every practicing neurosurgeon at one point in time had a mentor and very likely, still does</a:t>
            </a:r>
          </a:p>
          <a:p>
            <a:r>
              <a:rPr lang="en-US" dirty="0" smtClean="0"/>
              <a:t>You can go to them with questions about research, the match process, sub-I’s, your application, lifestyle, etc.</a:t>
            </a:r>
          </a:p>
          <a:p>
            <a:r>
              <a:rPr lang="en-US" dirty="0" smtClean="0"/>
              <a:t>Ideally, you get to know mentors in both the clinic and research setting</a:t>
            </a:r>
          </a:p>
          <a:p>
            <a:r>
              <a:rPr lang="en-US" dirty="0" smtClean="0"/>
              <a:t>Will write your letters of recommendation</a:t>
            </a:r>
          </a:p>
          <a:p>
            <a:r>
              <a:rPr lang="en-US" dirty="0" smtClean="0"/>
              <a:t>Consider: AANS Mentoring Program if none at your institution</a:t>
            </a:r>
            <a:endParaRPr lang="en-US" dirty="0"/>
          </a:p>
        </p:txBody>
      </p:sp>
    </p:spTree>
    <p:extLst>
      <p:ext uri="{BB962C8B-B14F-4D97-AF65-F5344CB8AC3E}">
        <p14:creationId xmlns:p14="http://schemas.microsoft.com/office/powerpoint/2010/main" val="1254590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Interest Group</a:t>
            </a:r>
            <a:br>
              <a:rPr lang="en-US" dirty="0" smtClean="0"/>
            </a:br>
            <a:r>
              <a:rPr lang="en-US" dirty="0" smtClean="0"/>
              <a:t>Advantages for Medical Students</a:t>
            </a:r>
            <a:endParaRPr lang="en-US" dirty="0"/>
          </a:p>
        </p:txBody>
      </p:sp>
      <p:sp>
        <p:nvSpPr>
          <p:cNvPr id="3" name="Content Placeholder 2"/>
          <p:cNvSpPr>
            <a:spLocks noGrp="1"/>
          </p:cNvSpPr>
          <p:nvPr>
            <p:ph idx="1"/>
          </p:nvPr>
        </p:nvSpPr>
        <p:spPr/>
        <p:txBody>
          <a:bodyPr>
            <a:normAutofit/>
          </a:bodyPr>
          <a:lstStyle/>
          <a:p>
            <a:r>
              <a:rPr lang="en-US" dirty="0" smtClean="0"/>
              <a:t>Immersion in field of neurosurgery</a:t>
            </a:r>
          </a:p>
          <a:p>
            <a:r>
              <a:rPr lang="en-US" dirty="0" smtClean="0"/>
              <a:t>Information on residency application</a:t>
            </a:r>
          </a:p>
          <a:p>
            <a:r>
              <a:rPr lang="en-US" dirty="0" smtClean="0"/>
              <a:t>Insight into life as a neurosurgeon</a:t>
            </a:r>
          </a:p>
          <a:p>
            <a:pPr lvl="1"/>
            <a:r>
              <a:rPr lang="en-US" dirty="0" smtClean="0"/>
              <a:t>Could decide it’s not for you</a:t>
            </a:r>
          </a:p>
          <a:p>
            <a:r>
              <a:rPr lang="en-US" dirty="0" smtClean="0"/>
              <a:t>Establish formal and informal contacts</a:t>
            </a:r>
          </a:p>
          <a:p>
            <a:r>
              <a:rPr lang="en-US" dirty="0" smtClean="0"/>
              <a:t>Bonding with other medical students interested in neurosurgery</a:t>
            </a:r>
          </a:p>
          <a:p>
            <a:r>
              <a:rPr lang="en-US" dirty="0" smtClean="0"/>
              <a:t>Navigate neurosurgical politics</a:t>
            </a:r>
          </a:p>
          <a:p>
            <a:r>
              <a:rPr lang="en-US" dirty="0" smtClean="0"/>
              <a:t>Establish leadership skills</a:t>
            </a:r>
          </a:p>
          <a:p>
            <a:endParaRPr lang="en-US" dirty="0"/>
          </a:p>
        </p:txBody>
      </p:sp>
    </p:spTree>
    <p:extLst>
      <p:ext uri="{BB962C8B-B14F-4D97-AF65-F5344CB8AC3E}">
        <p14:creationId xmlns:p14="http://schemas.microsoft.com/office/powerpoint/2010/main" val="49182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Interest Group </a:t>
            </a:r>
            <a:r>
              <a:rPr lang="en-US" dirty="0" smtClean="0"/>
              <a:t/>
            </a:r>
            <a:br>
              <a:rPr lang="en-US" dirty="0" smtClean="0"/>
            </a:br>
            <a:r>
              <a:rPr lang="en-US" dirty="0" smtClean="0"/>
              <a:t>Advantages for Program Directors</a:t>
            </a:r>
            <a:endParaRPr lang="en-US" dirty="0"/>
          </a:p>
        </p:txBody>
      </p:sp>
      <p:sp>
        <p:nvSpPr>
          <p:cNvPr id="3" name="Content Placeholder 2"/>
          <p:cNvSpPr>
            <a:spLocks noGrp="1"/>
          </p:cNvSpPr>
          <p:nvPr>
            <p:ph idx="1"/>
          </p:nvPr>
        </p:nvSpPr>
        <p:spPr/>
        <p:txBody>
          <a:bodyPr>
            <a:normAutofit/>
          </a:bodyPr>
          <a:lstStyle/>
          <a:p>
            <a:r>
              <a:rPr lang="en-US" dirty="0" smtClean="0"/>
              <a:t>Informational conduit for future neurosurgeons</a:t>
            </a:r>
          </a:p>
          <a:p>
            <a:r>
              <a:rPr lang="en-US" dirty="0" smtClean="0"/>
              <a:t>Identify promising (and not so promising) students</a:t>
            </a:r>
          </a:p>
          <a:p>
            <a:r>
              <a:rPr lang="en-US" dirty="0" smtClean="0"/>
              <a:t>Get to know students well</a:t>
            </a:r>
          </a:p>
          <a:p>
            <a:pPr lvl="1"/>
            <a:r>
              <a:rPr lang="en-US" dirty="0" smtClean="0"/>
              <a:t>See how they interact with peers</a:t>
            </a:r>
          </a:p>
          <a:p>
            <a:pPr lvl="1"/>
            <a:r>
              <a:rPr lang="en-US" dirty="0" smtClean="0"/>
              <a:t>Informal interactions</a:t>
            </a:r>
          </a:p>
          <a:p>
            <a:r>
              <a:rPr lang="en-US" dirty="0" smtClean="0"/>
              <a:t>Facilitate resident-student interactions</a:t>
            </a:r>
          </a:p>
          <a:p>
            <a:r>
              <a:rPr lang="en-US" dirty="0" smtClean="0"/>
              <a:t>Help students get into best program possible</a:t>
            </a:r>
          </a:p>
          <a:p>
            <a:r>
              <a:rPr lang="en-US" dirty="0" smtClean="0"/>
              <a:t>Enhance the specialty at your institution</a:t>
            </a:r>
            <a:endParaRPr lang="en-US" dirty="0"/>
          </a:p>
        </p:txBody>
      </p:sp>
    </p:spTree>
    <p:extLst>
      <p:ext uri="{BB962C8B-B14F-4D97-AF65-F5344CB8AC3E}">
        <p14:creationId xmlns:p14="http://schemas.microsoft.com/office/powerpoint/2010/main" val="1558288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US" sz="4900" dirty="0" smtClean="0"/>
              <a:t>CONCLUSIONS</a:t>
            </a:r>
            <a:r>
              <a:rPr lang="en-US" dirty="0" smtClean="0"/>
              <a:t/>
            </a:r>
            <a:br>
              <a:rPr lang="en-US" dirty="0" smtClean="0"/>
            </a:br>
            <a:r>
              <a:rPr lang="en-US" dirty="0" smtClean="0"/>
              <a:t>What’s not to like?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Good for students</a:t>
            </a:r>
          </a:p>
          <a:p>
            <a:r>
              <a:rPr lang="en-US" sz="3200" dirty="0" smtClean="0"/>
              <a:t>Good for residents</a:t>
            </a:r>
          </a:p>
          <a:p>
            <a:r>
              <a:rPr lang="en-US" sz="3200" dirty="0" smtClean="0"/>
              <a:t>Good for residency program</a:t>
            </a:r>
          </a:p>
          <a:p>
            <a:r>
              <a:rPr lang="en-US" sz="3200" dirty="0" smtClean="0"/>
              <a:t>Good for AANS and organized neurosurgery</a:t>
            </a:r>
            <a:endParaRPr lang="en-US" sz="3200" dirty="0"/>
          </a:p>
        </p:txBody>
      </p:sp>
    </p:spTree>
    <p:extLst>
      <p:ext uri="{BB962C8B-B14F-4D97-AF65-F5344CB8AC3E}">
        <p14:creationId xmlns:p14="http://schemas.microsoft.com/office/powerpoint/2010/main" val="185994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Pranav Nanda</a:t>
            </a:r>
          </a:p>
          <a:p>
            <a:r>
              <a:rPr lang="en-US" dirty="0" smtClean="0"/>
              <a:t>Jack McNulty</a:t>
            </a:r>
          </a:p>
          <a:p>
            <a:r>
              <a:rPr lang="en-US" dirty="0" err="1" smtClean="0"/>
              <a:t>Anadjeet</a:t>
            </a:r>
            <a:r>
              <a:rPr lang="en-US" dirty="0" smtClean="0"/>
              <a:t> </a:t>
            </a:r>
            <a:r>
              <a:rPr lang="en-US" dirty="0" err="1" smtClean="0"/>
              <a:t>Khahera</a:t>
            </a:r>
            <a:endParaRPr lang="en-US" dirty="0"/>
          </a:p>
        </p:txBody>
      </p:sp>
    </p:spTree>
    <p:extLst>
      <p:ext uri="{BB962C8B-B14F-4D97-AF65-F5344CB8AC3E}">
        <p14:creationId xmlns:p14="http://schemas.microsoft.com/office/powerpoint/2010/main" val="29078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2662"/>
            <a:ext cx="10515600" cy="1325563"/>
          </a:xfrm>
        </p:spPr>
        <p:txBody>
          <a:bodyPr>
            <a:normAutofit fontScale="90000"/>
          </a:bodyPr>
          <a:lstStyle/>
          <a:p>
            <a:r>
              <a:rPr lang="en-US" sz="4900" dirty="0" smtClean="0">
                <a:solidFill>
                  <a:srgbClr val="FFFF00"/>
                </a:solidFill>
              </a:rPr>
              <a:t>CONCLUSIONS: </a:t>
            </a:r>
            <a:br>
              <a:rPr lang="en-US" sz="4900" dirty="0" smtClean="0">
                <a:solidFill>
                  <a:srgbClr val="FFFF00"/>
                </a:solidFill>
              </a:rPr>
            </a:br>
            <a:r>
              <a:rPr lang="en-US" sz="4900" dirty="0" smtClean="0">
                <a:solidFill>
                  <a:srgbClr val="FFFF00"/>
                </a:solidFill>
              </a:rPr>
              <a:t>Focused Interest Groups for Medical Students</a:t>
            </a:r>
            <a:r>
              <a:rPr lang="en-US" dirty="0" smtClean="0">
                <a:solidFill>
                  <a:srgbClr val="FFFF00"/>
                </a:solidFill>
              </a:rPr>
              <a:t/>
            </a:r>
            <a:br>
              <a:rPr lang="en-US" dirty="0" smtClean="0">
                <a:solidFill>
                  <a:srgbClr val="FFFF00"/>
                </a:solidFill>
              </a:rPr>
            </a:br>
            <a:r>
              <a:rPr lang="en-US" dirty="0"/>
              <a:t/>
            </a:r>
            <a:br>
              <a:rPr lang="en-US" dirty="0"/>
            </a:br>
            <a:r>
              <a:rPr lang="en-US" dirty="0" smtClean="0"/>
              <a:t>What’s not to like?</a:t>
            </a:r>
            <a:br>
              <a:rPr lang="en-US" dirty="0" smtClean="0"/>
            </a:br>
            <a:endParaRPr lang="en-US" dirty="0"/>
          </a:p>
        </p:txBody>
      </p:sp>
      <p:sp>
        <p:nvSpPr>
          <p:cNvPr id="3" name="Content Placeholder 2"/>
          <p:cNvSpPr>
            <a:spLocks noGrp="1"/>
          </p:cNvSpPr>
          <p:nvPr>
            <p:ph idx="1"/>
          </p:nvPr>
        </p:nvSpPr>
        <p:spPr>
          <a:xfrm>
            <a:off x="838200" y="3578225"/>
            <a:ext cx="10515600" cy="4351338"/>
          </a:xfrm>
        </p:spPr>
        <p:txBody>
          <a:bodyPr>
            <a:normAutofit/>
          </a:bodyPr>
          <a:lstStyle/>
          <a:p>
            <a:r>
              <a:rPr lang="en-US" dirty="0" smtClean="0"/>
              <a:t>Good for students</a:t>
            </a:r>
          </a:p>
          <a:p>
            <a:r>
              <a:rPr lang="en-US" dirty="0" smtClean="0"/>
              <a:t>Good for residents</a:t>
            </a:r>
          </a:p>
          <a:p>
            <a:r>
              <a:rPr lang="en-US" dirty="0" smtClean="0"/>
              <a:t>Good for residency program</a:t>
            </a:r>
          </a:p>
          <a:p>
            <a:r>
              <a:rPr lang="en-US" dirty="0" smtClean="0"/>
              <a:t>Good for AANS and organized neurosurgery</a:t>
            </a:r>
            <a:endParaRPr lang="en-US" dirty="0"/>
          </a:p>
        </p:txBody>
      </p:sp>
    </p:spTree>
    <p:extLst>
      <p:ext uri="{BB962C8B-B14F-4D97-AF65-F5344CB8AC3E}">
        <p14:creationId xmlns:p14="http://schemas.microsoft.com/office/powerpoint/2010/main" val="17620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435865" y="3429001"/>
            <a:ext cx="9144000" cy="3477875"/>
          </a:xfrm>
          <a:prstGeom prst="rect">
            <a:avLst/>
          </a:prstGeom>
          <a:noFill/>
        </p:spPr>
        <p:txBody>
          <a:bodyPr wrap="square" rtlCol="0">
            <a:spAutoFit/>
          </a:bodyPr>
          <a:lstStyle/>
          <a:p>
            <a:pPr algn="ctr"/>
            <a:r>
              <a:rPr lang="en-US" sz="9600" b="1" spc="50" dirty="0">
                <a:ln w="0"/>
                <a:solidFill>
                  <a:schemeClr val="tx1">
                    <a:lumMod val="65000"/>
                  </a:schemeClr>
                </a:solidFill>
                <a:effectLst>
                  <a:innerShdw blurRad="63500" dist="50800" dir="13500000">
                    <a:srgbClr val="000000">
                      <a:alpha val="50000"/>
                    </a:srgbClr>
                  </a:innerShdw>
                </a:effectLst>
                <a:latin typeface="Castellar" panose="020A0402060406010301" pitchFamily="18" charset="0"/>
              </a:rPr>
              <a:t>AANS</a:t>
            </a:r>
          </a:p>
          <a:p>
            <a:pPr algn="ctr"/>
            <a:r>
              <a:rPr lang="en-US" sz="2400" b="1" spc="50" dirty="0">
                <a:ln w="0"/>
                <a:solidFill>
                  <a:schemeClr val="tx1">
                    <a:lumMod val="65000"/>
                  </a:schemeClr>
                </a:solidFill>
                <a:effectLst>
                  <a:innerShdw blurRad="63500" dist="50800" dir="13500000">
                    <a:srgbClr val="000000">
                      <a:alpha val="50000"/>
                    </a:srgbClr>
                  </a:innerShdw>
                </a:effectLst>
                <a:latin typeface="Castellar" panose="020A0402060406010301" pitchFamily="18" charset="0"/>
              </a:rPr>
              <a:t>For  </a:t>
            </a:r>
            <a:endParaRPr lang="en-US" sz="4400" b="1" spc="50" dirty="0">
              <a:ln w="0"/>
              <a:solidFill>
                <a:schemeClr val="tx1">
                  <a:lumMod val="65000"/>
                </a:schemeClr>
              </a:solidFill>
              <a:effectLst>
                <a:innerShdw blurRad="63500" dist="50800" dir="13500000">
                  <a:srgbClr val="000000">
                    <a:alpha val="50000"/>
                  </a:srgbClr>
                </a:innerShdw>
              </a:effectLst>
              <a:latin typeface="Castellar" panose="020A0402060406010301" pitchFamily="18" charset="0"/>
            </a:endParaRPr>
          </a:p>
          <a:p>
            <a:pPr algn="ctr"/>
            <a:endParaRPr lang="en-US" sz="2400" b="1" spc="50" dirty="0">
              <a:ln w="0"/>
              <a:solidFill>
                <a:schemeClr val="tx1">
                  <a:lumMod val="65000"/>
                </a:schemeClr>
              </a:solidFill>
              <a:effectLst>
                <a:innerShdw blurRad="63500" dist="50800" dir="13500000">
                  <a:srgbClr val="000000">
                    <a:alpha val="50000"/>
                  </a:srgbClr>
                </a:innerShdw>
              </a:effectLst>
              <a:latin typeface="Castellar" panose="020A0402060406010301" pitchFamily="18" charset="0"/>
            </a:endParaRPr>
          </a:p>
          <a:p>
            <a:pPr algn="ctr"/>
            <a:r>
              <a:rPr lang="en-US" sz="3600" b="1" spc="50" dirty="0">
                <a:ln w="0"/>
                <a:solidFill>
                  <a:schemeClr val="tx1">
                    <a:lumMod val="65000"/>
                  </a:schemeClr>
                </a:solidFill>
                <a:effectLst>
                  <a:innerShdw blurRad="63500" dist="50800" dir="13500000">
                    <a:srgbClr val="000000">
                      <a:alpha val="50000"/>
                    </a:srgbClr>
                  </a:innerShdw>
                </a:effectLst>
                <a:latin typeface="Castellar" panose="020A0402060406010301" pitchFamily="18" charset="0"/>
              </a:rPr>
              <a:t>Medical Students</a:t>
            </a:r>
          </a:p>
          <a:p>
            <a:pPr algn="ctr"/>
            <a:endParaRPr lang="en-US" sz="4000" b="1" spc="50" dirty="0">
              <a:ln w="0"/>
              <a:solidFill>
                <a:schemeClr val="tx1">
                  <a:lumMod val="65000"/>
                </a:schemeClr>
              </a:solidFill>
              <a:effectLst>
                <a:innerShdw blurRad="63500" dist="50800" dir="13500000">
                  <a:srgbClr val="000000">
                    <a:alpha val="50000"/>
                  </a:srgbClr>
                </a:innerShdw>
              </a:effectLst>
              <a:latin typeface="Castellar" panose="020A0402060406010301" pitchFamily="18" charset="0"/>
            </a:endParaRPr>
          </a:p>
        </p:txBody>
      </p:sp>
    </p:spTree>
    <p:extLst>
      <p:ext uri="{BB962C8B-B14F-4D97-AF65-F5344CB8AC3E}">
        <p14:creationId xmlns:p14="http://schemas.microsoft.com/office/powerpoint/2010/main" val="96656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84555" y="-226804"/>
            <a:ext cx="7867650" cy="1368424"/>
          </a:xfrm>
        </p:spPr>
        <p:txBody>
          <a:bodyPr>
            <a:normAutofit/>
          </a:bodyPr>
          <a:lstStyle/>
          <a:p>
            <a:r>
              <a:rPr lang="en-US" sz="4400" dirty="0">
                <a:solidFill>
                  <a:srgbClr val="FFCC00"/>
                </a:solidFill>
              </a:rPr>
              <a:t>AANS for Medical Students</a:t>
            </a:r>
          </a:p>
        </p:txBody>
      </p:sp>
      <p:sp>
        <p:nvSpPr>
          <p:cNvPr id="6" name="Content Placeholder 2"/>
          <p:cNvSpPr txBox="1">
            <a:spLocks/>
          </p:cNvSpPr>
          <p:nvPr/>
        </p:nvSpPr>
        <p:spPr>
          <a:xfrm>
            <a:off x="1929254" y="1701695"/>
            <a:ext cx="3576528" cy="26503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base"/>
            <a:r>
              <a:rPr lang="en-US" sz="2400" dirty="0"/>
              <a:t>Access through:</a:t>
            </a:r>
          </a:p>
          <a:p>
            <a:pPr fontAlgn="base"/>
            <a:endParaRPr lang="en-US" sz="2400" dirty="0"/>
          </a:p>
          <a:p>
            <a:pPr fontAlgn="base"/>
            <a:r>
              <a:rPr lang="en-US" sz="2400" dirty="0"/>
              <a:t>Trainees / </a:t>
            </a:r>
          </a:p>
          <a:p>
            <a:pPr fontAlgn="base"/>
            <a:r>
              <a:rPr lang="en-US" sz="2400" dirty="0"/>
              <a:t>Medical Students</a:t>
            </a:r>
          </a:p>
          <a:p>
            <a:pPr fontAlgn="base"/>
            <a:r>
              <a:rPr lang="en-US" sz="2400" dirty="0"/>
              <a:t> on AANS.org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940" t="29888" r="18872" b="46275"/>
          <a:stretch/>
        </p:blipFill>
        <p:spPr>
          <a:xfrm>
            <a:off x="9509243" y="94633"/>
            <a:ext cx="969677" cy="1008580"/>
          </a:xfrm>
          <a:prstGeom prst="rect">
            <a:avLst/>
          </a:prstGeom>
        </p:spPr>
      </p:pic>
      <p:pic>
        <p:nvPicPr>
          <p:cNvPr id="2" name="Picture 1"/>
          <p:cNvPicPr>
            <a:picLocks noChangeAspect="1"/>
          </p:cNvPicPr>
          <p:nvPr/>
        </p:nvPicPr>
        <p:blipFill>
          <a:blip r:embed="rId4"/>
          <a:stretch>
            <a:fillRect/>
          </a:stretch>
        </p:blipFill>
        <p:spPr>
          <a:xfrm>
            <a:off x="4598026" y="1314286"/>
            <a:ext cx="6653213" cy="5301615"/>
          </a:xfrm>
          <a:prstGeom prst="rect">
            <a:avLst/>
          </a:prstGeom>
        </p:spPr>
      </p:pic>
    </p:spTree>
    <p:extLst>
      <p:ext uri="{BB962C8B-B14F-4D97-AF65-F5344CB8AC3E}">
        <p14:creationId xmlns:p14="http://schemas.microsoft.com/office/powerpoint/2010/main" val="1023297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11206" y="-272955"/>
            <a:ext cx="7867650" cy="13684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solidFill>
                  <a:srgbClr val="FFCC00"/>
                </a:solidFill>
              </a:rPr>
              <a:t>Medical Student Chapter</a:t>
            </a:r>
          </a:p>
        </p:txBody>
      </p:sp>
      <p:sp>
        <p:nvSpPr>
          <p:cNvPr id="3" name="Content Placeholder 2"/>
          <p:cNvSpPr txBox="1">
            <a:spLocks/>
          </p:cNvSpPr>
          <p:nvPr/>
        </p:nvSpPr>
        <p:spPr>
          <a:xfrm>
            <a:off x="774700" y="1319515"/>
            <a:ext cx="10693400" cy="449681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800" dirty="0">
                <a:solidFill>
                  <a:srgbClr val="FFFFFF"/>
                </a:solidFill>
              </a:rPr>
              <a:t>Benefits:</a:t>
            </a:r>
          </a:p>
          <a:p>
            <a:endParaRPr lang="en-US" sz="2800" dirty="0">
              <a:solidFill>
                <a:srgbClr val="FFFFFF"/>
              </a:solidFill>
            </a:endParaRPr>
          </a:p>
          <a:p>
            <a:pPr marL="457200" indent="-457200">
              <a:buFont typeface="Wingdings" panose="05000000000000000000" pitchFamily="2" charset="2"/>
              <a:buChar char="v"/>
            </a:pPr>
            <a:r>
              <a:rPr lang="en-US" sz="2400" dirty="0">
                <a:solidFill>
                  <a:srgbClr val="FFFFFF"/>
                </a:solidFill>
              </a:rPr>
              <a:t>Access to AANS faculty member liaison</a:t>
            </a:r>
          </a:p>
          <a:p>
            <a:pPr marL="457200" indent="-457200">
              <a:buFont typeface="Wingdings" panose="05000000000000000000" pitchFamily="2" charset="2"/>
              <a:buChar char="v"/>
            </a:pPr>
            <a:r>
              <a:rPr lang="en-US" sz="2400" dirty="0">
                <a:solidFill>
                  <a:srgbClr val="FFFFFF"/>
                </a:solidFill>
              </a:rPr>
              <a:t>Access to AANS educational and career guidance resources</a:t>
            </a:r>
          </a:p>
          <a:p>
            <a:pPr marL="457200" indent="-457200">
              <a:buFont typeface="Wingdings" panose="05000000000000000000" pitchFamily="2" charset="2"/>
              <a:buChar char="v"/>
            </a:pPr>
            <a:r>
              <a:rPr lang="en-US" sz="2400" dirty="0">
                <a:solidFill>
                  <a:srgbClr val="FFFFFF"/>
                </a:solidFill>
              </a:rPr>
              <a:t>Ability to promote neurosurgery to medical school, community, and patients</a:t>
            </a:r>
          </a:p>
          <a:p>
            <a:pPr marL="457200" indent="-457200">
              <a:buFont typeface="Wingdings" panose="05000000000000000000" pitchFamily="2" charset="2"/>
              <a:buChar char="v"/>
            </a:pPr>
            <a:r>
              <a:rPr lang="en-US" sz="2400" dirty="0">
                <a:solidFill>
                  <a:srgbClr val="FFFFFF"/>
                </a:solidFill>
              </a:rPr>
              <a:t>Access to AANS YNC newsletter and twitter to promote your group’s events</a:t>
            </a:r>
          </a:p>
          <a:p>
            <a:pPr marL="457200" indent="-457200">
              <a:buFont typeface="Wingdings" panose="05000000000000000000" pitchFamily="2" charset="2"/>
              <a:buChar char="v"/>
            </a:pPr>
            <a:r>
              <a:rPr lang="en-US" sz="2400" dirty="0">
                <a:solidFill>
                  <a:srgbClr val="FFFFFF"/>
                </a:solidFill>
              </a:rPr>
              <a:t>Early involvement in AANS Young Neurosurgeons Committee leadership opportunities, meetings and projects</a:t>
            </a:r>
          </a:p>
          <a:p>
            <a:pPr marL="457200" indent="-457200">
              <a:buFont typeface="Wingdings" panose="05000000000000000000" pitchFamily="2" charset="2"/>
              <a:buChar char="v"/>
            </a:pPr>
            <a:r>
              <a:rPr lang="en-US" sz="2400" dirty="0">
                <a:solidFill>
                  <a:srgbClr val="FFFFFF"/>
                </a:solidFill>
              </a:rPr>
              <a:t>Access to other medical student chapter programs and events</a:t>
            </a:r>
          </a:p>
          <a:p>
            <a:pPr marL="457200" indent="-457200">
              <a:buFont typeface="Wingdings" panose="05000000000000000000" pitchFamily="2" charset="2"/>
              <a:buChar char="v"/>
            </a:pPr>
            <a:r>
              <a:rPr lang="en-US" sz="2400" dirty="0">
                <a:solidFill>
                  <a:srgbClr val="FFFFFF"/>
                </a:solidFill>
              </a:rPr>
              <a:t>Grants will be available for educational programs</a:t>
            </a:r>
          </a:p>
          <a:p>
            <a:pPr marL="457200" indent="-457200">
              <a:buFont typeface="Wingdings" panose="05000000000000000000" pitchFamily="2" charset="2"/>
              <a:buChar char="v"/>
            </a:pPr>
            <a:r>
              <a:rPr lang="en-US" sz="2400" dirty="0">
                <a:solidFill>
                  <a:srgbClr val="FFFFFF"/>
                </a:solidFill>
              </a:rPr>
              <a:t>All student chapter members will receive automatic AANS student membership status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3940" t="29888" r="18872" b="46275"/>
          <a:stretch/>
        </p:blipFill>
        <p:spPr>
          <a:xfrm>
            <a:off x="9509243" y="94633"/>
            <a:ext cx="969677" cy="1008580"/>
          </a:xfrm>
          <a:prstGeom prst="rect">
            <a:avLst/>
          </a:prstGeom>
        </p:spPr>
      </p:pic>
    </p:spTree>
    <p:extLst>
      <p:ext uri="{BB962C8B-B14F-4D97-AF65-F5344CB8AC3E}">
        <p14:creationId xmlns:p14="http://schemas.microsoft.com/office/powerpoint/2010/main" val="1406862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62889" y="-226804"/>
            <a:ext cx="7867650" cy="1368424"/>
          </a:xfrm>
        </p:spPr>
        <p:txBody>
          <a:bodyPr>
            <a:normAutofit/>
          </a:bodyPr>
          <a:lstStyle/>
          <a:p>
            <a:r>
              <a:rPr lang="en-US" sz="4400" dirty="0">
                <a:solidFill>
                  <a:srgbClr val="FFCC00"/>
                </a:solidFill>
              </a:rPr>
              <a:t>AANS for Medical Students</a:t>
            </a:r>
          </a:p>
        </p:txBody>
      </p:sp>
      <p:pic>
        <p:nvPicPr>
          <p:cNvPr id="11" name="Picture 10" descr="Medical Student membership info.pdf - Adobe Reader"/>
          <p:cNvPicPr>
            <a:picLocks noChangeAspect="1"/>
          </p:cNvPicPr>
          <p:nvPr/>
        </p:nvPicPr>
        <p:blipFill rotWithShape="1">
          <a:blip r:embed="rId3">
            <a:extLst>
              <a:ext uri="{28A0092B-C50C-407E-A947-70E740481C1C}">
                <a14:useLocalDpi xmlns:a14="http://schemas.microsoft.com/office/drawing/2010/main" val="0"/>
              </a:ext>
            </a:extLst>
          </a:blip>
          <a:srcRect l="18657" t="13587" r="29254" b="15376"/>
          <a:stretch/>
        </p:blipFill>
        <p:spPr>
          <a:xfrm>
            <a:off x="4488447" y="1457406"/>
            <a:ext cx="6520117" cy="482002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3940" t="29888" r="18872" b="46275"/>
          <a:stretch/>
        </p:blipFill>
        <p:spPr>
          <a:xfrm>
            <a:off x="9509243" y="94633"/>
            <a:ext cx="969677" cy="1008580"/>
          </a:xfrm>
          <a:prstGeom prst="rect">
            <a:avLst/>
          </a:prstGeom>
        </p:spPr>
      </p:pic>
      <p:sp>
        <p:nvSpPr>
          <p:cNvPr id="2" name="TextBox 1"/>
          <p:cNvSpPr txBox="1"/>
          <p:nvPr/>
        </p:nvSpPr>
        <p:spPr>
          <a:xfrm>
            <a:off x="342900" y="2122438"/>
            <a:ext cx="3733799" cy="3108543"/>
          </a:xfrm>
          <a:prstGeom prst="rect">
            <a:avLst/>
          </a:prstGeom>
          <a:noFill/>
        </p:spPr>
        <p:txBody>
          <a:bodyPr wrap="square" rtlCol="0">
            <a:spAutoFit/>
          </a:bodyPr>
          <a:lstStyle/>
          <a:p>
            <a:r>
              <a:rPr lang="en-US" sz="2400" dirty="0"/>
              <a:t>If your school</a:t>
            </a:r>
          </a:p>
          <a:p>
            <a:r>
              <a:rPr lang="en-US" sz="2400" dirty="0"/>
              <a:t>does not have </a:t>
            </a:r>
          </a:p>
          <a:p>
            <a:r>
              <a:rPr lang="en-US" sz="2400" dirty="0"/>
              <a:t>a Medical Chapter</a:t>
            </a:r>
          </a:p>
          <a:p>
            <a:r>
              <a:rPr lang="en-US" sz="2400" dirty="0"/>
              <a:t>you can apply for</a:t>
            </a:r>
          </a:p>
          <a:p>
            <a:r>
              <a:rPr lang="en-US" sz="2400" dirty="0"/>
              <a:t>Individual </a:t>
            </a:r>
          </a:p>
          <a:p>
            <a:r>
              <a:rPr lang="en-US" sz="2400" dirty="0" smtClean="0"/>
              <a:t>Membership</a:t>
            </a:r>
          </a:p>
          <a:p>
            <a:endParaRPr lang="en-US" sz="2400" dirty="0"/>
          </a:p>
          <a:p>
            <a:r>
              <a:rPr lang="en-US" sz="2800" dirty="0" smtClean="0"/>
              <a:t>Currently = 101 chapters</a:t>
            </a:r>
            <a:endParaRPr lang="en-US" sz="2800" dirty="0"/>
          </a:p>
        </p:txBody>
      </p:sp>
    </p:spTree>
    <p:extLst>
      <p:ext uri="{BB962C8B-B14F-4D97-AF65-F5344CB8AC3E}">
        <p14:creationId xmlns:p14="http://schemas.microsoft.com/office/powerpoint/2010/main" val="533176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74700" y="1141621"/>
            <a:ext cx="10833100" cy="471165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dirty="0">
                <a:solidFill>
                  <a:srgbClr val="FFFFFF"/>
                </a:solidFill>
              </a:rPr>
              <a:t>Member Benefits:</a:t>
            </a:r>
          </a:p>
          <a:p>
            <a:pPr marL="457200" indent="-457200">
              <a:buFont typeface="Wingdings" panose="05000000000000000000" pitchFamily="2" charset="2"/>
              <a:buChar char="v"/>
            </a:pPr>
            <a:r>
              <a:rPr lang="en-US" sz="2000" dirty="0">
                <a:solidFill>
                  <a:srgbClr val="FFFFFF"/>
                </a:solidFill>
              </a:rPr>
              <a:t>Access to AANS opportunities, events and AANS Medical Student membership </a:t>
            </a:r>
          </a:p>
          <a:p>
            <a:pPr marL="457200" indent="-457200">
              <a:buFont typeface="Wingdings" panose="05000000000000000000" pitchFamily="2" charset="2"/>
              <a:buChar char="v"/>
            </a:pPr>
            <a:r>
              <a:rPr lang="en-US" sz="2000" dirty="0">
                <a:solidFill>
                  <a:srgbClr val="FFFFFF"/>
                </a:solidFill>
              </a:rPr>
              <a:t>Access to AANS educational and career guidance resources</a:t>
            </a:r>
          </a:p>
          <a:p>
            <a:pPr marL="457200" indent="-457200">
              <a:buFont typeface="Wingdings" panose="05000000000000000000" pitchFamily="2" charset="2"/>
              <a:buChar char="v"/>
            </a:pPr>
            <a:r>
              <a:rPr lang="en-US" sz="2000" dirty="0">
                <a:solidFill>
                  <a:srgbClr val="FFFFFF"/>
                </a:solidFill>
              </a:rPr>
              <a:t>Discounted registration to Annual AANS Meeting ($50 medical student member registration; $150 non-member medical student registration)</a:t>
            </a:r>
          </a:p>
          <a:p>
            <a:pPr marL="457200" indent="-457200">
              <a:buFont typeface="Wingdings" panose="05000000000000000000" pitchFamily="2" charset="2"/>
              <a:buChar char="v"/>
            </a:pPr>
            <a:r>
              <a:rPr lang="en-US" sz="2000" dirty="0">
                <a:solidFill>
                  <a:srgbClr val="FFFFFF"/>
                </a:solidFill>
              </a:rPr>
              <a:t>Assistance in developing relationships with local AANS members</a:t>
            </a:r>
          </a:p>
          <a:p>
            <a:pPr marL="457200" indent="-457200">
              <a:buFont typeface="Wingdings" panose="05000000000000000000" pitchFamily="2" charset="2"/>
              <a:buChar char="v"/>
            </a:pPr>
            <a:r>
              <a:rPr lang="en-US" sz="2000" dirty="0">
                <a:solidFill>
                  <a:srgbClr val="FFFFFF"/>
                </a:solidFill>
              </a:rPr>
              <a:t>Early involvement in the AANS Mentorship program and invitation to the mentorship sessions and social events at the annual meeting</a:t>
            </a:r>
          </a:p>
          <a:p>
            <a:pPr marL="457200" indent="-457200">
              <a:buFont typeface="Wingdings" panose="05000000000000000000" pitchFamily="2" charset="2"/>
              <a:buChar char="v"/>
            </a:pPr>
            <a:r>
              <a:rPr lang="en-US" sz="2000" dirty="0">
                <a:solidFill>
                  <a:srgbClr val="FFFFFF"/>
                </a:solidFill>
              </a:rPr>
              <a:t>Early involvement in AANS Young Neurosurgeons Committee leadership opportunities, meetings and projects</a:t>
            </a:r>
          </a:p>
          <a:p>
            <a:pPr marL="457200" indent="-457200">
              <a:buFont typeface="Wingdings" panose="05000000000000000000" pitchFamily="2" charset="2"/>
              <a:buChar char="v"/>
            </a:pPr>
            <a:r>
              <a:rPr lang="en-US" sz="2000" dirty="0">
                <a:solidFill>
                  <a:srgbClr val="FFFFFF"/>
                </a:solidFill>
              </a:rPr>
              <a:t>Availability of AANS-sponsored information pertaining to neurosurgery as a career, residency training programs, research opportunities, awards, etc.</a:t>
            </a:r>
          </a:p>
          <a:p>
            <a:pPr marL="457200" indent="-457200">
              <a:buFont typeface="Wingdings" panose="05000000000000000000" pitchFamily="2" charset="2"/>
              <a:buChar char="v"/>
            </a:pPr>
            <a:r>
              <a:rPr lang="en-US" sz="2000" dirty="0">
                <a:solidFill>
                  <a:srgbClr val="FFFFFF"/>
                </a:solidFill>
              </a:rPr>
              <a:t>Grants will be available for educational programs</a:t>
            </a:r>
          </a:p>
          <a:p>
            <a:pPr marL="457200" indent="-457200">
              <a:buFont typeface="Wingdings" panose="05000000000000000000" pitchFamily="2" charset="2"/>
              <a:buChar char="v"/>
            </a:pPr>
            <a:r>
              <a:rPr lang="en-US" sz="2000" dirty="0">
                <a:solidFill>
                  <a:srgbClr val="FFFFFF"/>
                </a:solidFill>
              </a:rPr>
              <a:t>Free online subscription to </a:t>
            </a:r>
            <a:r>
              <a:rPr lang="en-US" sz="2000" i="1" dirty="0">
                <a:solidFill>
                  <a:srgbClr val="FFFFFF"/>
                </a:solidFill>
              </a:rPr>
              <a:t>Journal of Neurosurgery </a:t>
            </a:r>
            <a:r>
              <a:rPr lang="en-US" sz="2000" dirty="0">
                <a:solidFill>
                  <a:srgbClr val="FFFFFF"/>
                </a:solidFill>
              </a:rPr>
              <a:t>(including Spine and Pediatrics)</a:t>
            </a:r>
          </a:p>
          <a:p>
            <a:pPr marL="457200" indent="-457200">
              <a:buFont typeface="Wingdings" panose="05000000000000000000" pitchFamily="2" charset="2"/>
              <a:buChar char="v"/>
            </a:pPr>
            <a:r>
              <a:rPr lang="en-US" sz="2000" dirty="0">
                <a:solidFill>
                  <a:srgbClr val="FFFFFF"/>
                </a:solidFill>
              </a:rPr>
              <a:t>Member discount on AANS publication purchases</a:t>
            </a:r>
          </a:p>
        </p:txBody>
      </p:sp>
      <p:sp>
        <p:nvSpPr>
          <p:cNvPr id="4" name="Title 1"/>
          <p:cNvSpPr txBox="1">
            <a:spLocks/>
          </p:cNvSpPr>
          <p:nvPr/>
        </p:nvSpPr>
        <p:spPr>
          <a:xfrm>
            <a:off x="2250809" y="-226804"/>
            <a:ext cx="7867650" cy="13684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solidFill>
                  <a:srgbClr val="FFCC00"/>
                </a:solidFill>
              </a:rPr>
              <a:t>AANS for Medical Students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3940" t="29888" r="18872" b="46275"/>
          <a:stretch/>
        </p:blipFill>
        <p:spPr>
          <a:xfrm>
            <a:off x="9509243" y="94633"/>
            <a:ext cx="969677" cy="1008580"/>
          </a:xfrm>
          <a:prstGeom prst="rect">
            <a:avLst/>
          </a:prstGeom>
        </p:spPr>
      </p:pic>
    </p:spTree>
    <p:extLst>
      <p:ext uri="{BB962C8B-B14F-4D97-AF65-F5344CB8AC3E}">
        <p14:creationId xmlns:p14="http://schemas.microsoft.com/office/powerpoint/2010/main" val="32824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2650" y="36512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CC00"/>
                </a:solidFill>
              </a:rPr>
              <a:t>Residency Match</a:t>
            </a:r>
          </a:p>
        </p:txBody>
      </p:sp>
      <p:pic>
        <p:nvPicPr>
          <p:cNvPr id="4" name="Picture 3"/>
          <p:cNvPicPr>
            <a:picLocks noChangeAspect="1"/>
          </p:cNvPicPr>
          <p:nvPr/>
        </p:nvPicPr>
        <p:blipFill>
          <a:blip r:embed="rId3"/>
          <a:stretch>
            <a:fillRect/>
          </a:stretch>
        </p:blipFill>
        <p:spPr>
          <a:xfrm>
            <a:off x="985135" y="1475130"/>
            <a:ext cx="10221730" cy="4533003"/>
          </a:xfrm>
          <a:prstGeom prst="rect">
            <a:avLst/>
          </a:prstGeom>
        </p:spPr>
      </p:pic>
    </p:spTree>
    <p:extLst>
      <p:ext uri="{BB962C8B-B14F-4D97-AF65-F5344CB8AC3E}">
        <p14:creationId xmlns:p14="http://schemas.microsoft.com/office/powerpoint/2010/main" val="812224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2650" y="36512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CC00"/>
                </a:solidFill>
              </a:rPr>
              <a:t>Residency Match</a:t>
            </a:r>
          </a:p>
        </p:txBody>
      </p:sp>
      <p:pic>
        <p:nvPicPr>
          <p:cNvPr id="5" name="Picture 4"/>
          <p:cNvPicPr>
            <a:picLocks noChangeAspect="1"/>
          </p:cNvPicPr>
          <p:nvPr/>
        </p:nvPicPr>
        <p:blipFill rotWithShape="1">
          <a:blip r:embed="rId3"/>
          <a:srcRect l="25750" t="11111" r="24375" b="14000"/>
          <a:stretch/>
        </p:blipFill>
        <p:spPr>
          <a:xfrm>
            <a:off x="2546396" y="1149470"/>
            <a:ext cx="6638544" cy="5606990"/>
          </a:xfrm>
          <a:prstGeom prst="rect">
            <a:avLst/>
          </a:prstGeom>
        </p:spPr>
      </p:pic>
      <p:pic>
        <p:nvPicPr>
          <p:cNvPr id="4" name="Picture 3"/>
          <p:cNvPicPr>
            <a:picLocks noChangeAspect="1"/>
          </p:cNvPicPr>
          <p:nvPr/>
        </p:nvPicPr>
        <p:blipFill>
          <a:blip r:embed="rId4"/>
          <a:stretch>
            <a:fillRect/>
          </a:stretch>
        </p:blipFill>
        <p:spPr>
          <a:xfrm>
            <a:off x="1946910" y="3624898"/>
            <a:ext cx="8298180" cy="1197353"/>
          </a:xfrm>
          <a:prstGeom prst="rect">
            <a:avLst/>
          </a:prstGeom>
          <a:ln w="12700">
            <a:solidFill>
              <a:schemeClr val="accent1"/>
            </a:solidFill>
          </a:ln>
        </p:spPr>
      </p:pic>
    </p:spTree>
    <p:extLst>
      <p:ext uri="{BB962C8B-B14F-4D97-AF65-F5344CB8AC3E}">
        <p14:creationId xmlns:p14="http://schemas.microsoft.com/office/powerpoint/2010/main" val="1211814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TotalTime>
  <Words>1070</Words>
  <Application>Microsoft Macintosh PowerPoint</Application>
  <PresentationFormat>Widescreen</PresentationFormat>
  <Paragraphs>149</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Calibri Light</vt:lpstr>
      <vt:lpstr>Castellar</vt:lpstr>
      <vt:lpstr>Wingdings</vt:lpstr>
      <vt:lpstr>Arial</vt:lpstr>
      <vt:lpstr>Office Theme</vt:lpstr>
      <vt:lpstr>PowerPoint Presentation</vt:lpstr>
      <vt:lpstr>CONCLUSIONS:  Focused Interest Groups for Medical Students  What’s not to like? </vt:lpstr>
      <vt:lpstr>PowerPoint Presentation</vt:lpstr>
      <vt:lpstr>AANS for Medical Students</vt:lpstr>
      <vt:lpstr>PowerPoint Presentation</vt:lpstr>
      <vt:lpstr>AANS for Medical Students</vt:lpstr>
      <vt:lpstr>PowerPoint Presentation</vt:lpstr>
      <vt:lpstr>PowerPoint Presentation</vt:lpstr>
      <vt:lpstr>PowerPoint Presentation</vt:lpstr>
      <vt:lpstr>PowerPoint Presentation</vt:lpstr>
      <vt:lpstr>PowerPoint Presentation</vt:lpstr>
      <vt:lpstr>Columbia Neurosurgery Interest Group Activities</vt:lpstr>
      <vt:lpstr>Mentors</vt:lpstr>
      <vt:lpstr>Focused Interest Group Advantages for Medical Students</vt:lpstr>
      <vt:lpstr>Focused Interest Group  Advantages for Program Directors</vt:lpstr>
      <vt:lpstr>CONCLUSIONS What’s not to like? </vt:lpstr>
      <vt:lpstr>Acknowledgements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cp:revision>
  <cp:lastPrinted>2018-05-17T20:46:08Z</cp:lastPrinted>
  <dcterms:created xsi:type="dcterms:W3CDTF">2018-05-17T19:52:25Z</dcterms:created>
  <dcterms:modified xsi:type="dcterms:W3CDTF">2018-05-18T17:16:51Z</dcterms:modified>
</cp:coreProperties>
</file>