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842" r:id="rId2"/>
    <p:sldId id="1685" r:id="rId3"/>
    <p:sldId id="1686" r:id="rId4"/>
    <p:sldId id="1671" r:id="rId5"/>
    <p:sldId id="1700" r:id="rId6"/>
    <p:sldId id="1702" r:id="rId7"/>
    <p:sldId id="1706" r:id="rId8"/>
    <p:sldId id="1701" r:id="rId9"/>
    <p:sldId id="1705" r:id="rId10"/>
    <p:sldId id="1675" r:id="rId11"/>
    <p:sldId id="1676" r:id="rId12"/>
    <p:sldId id="1689" r:id="rId13"/>
    <p:sldId id="1678" r:id="rId14"/>
    <p:sldId id="1679" r:id="rId15"/>
    <p:sldId id="1680" r:id="rId16"/>
    <p:sldId id="1681" r:id="rId17"/>
    <p:sldId id="1682" r:id="rId18"/>
    <p:sldId id="1704" r:id="rId19"/>
    <p:sldId id="1597" r:id="rId20"/>
    <p:sldId id="1598" r:id="rId21"/>
    <p:sldId id="1404" r:id="rId22"/>
    <p:sldId id="1606" r:id="rId23"/>
    <p:sldId id="1683" r:id="rId24"/>
    <p:sldId id="1684" r:id="rId25"/>
    <p:sldId id="1660" r:id="rId26"/>
    <p:sldId id="1661" r:id="rId27"/>
    <p:sldId id="1662" r:id="rId28"/>
    <p:sldId id="1663" r:id="rId29"/>
    <p:sldId id="1664" r:id="rId30"/>
    <p:sldId id="1665" r:id="rId31"/>
    <p:sldId id="1627" r:id="rId32"/>
    <p:sldId id="1628" r:id="rId33"/>
    <p:sldId id="1629" r:id="rId34"/>
    <p:sldId id="1630" r:id="rId35"/>
    <p:sldId id="1631" r:id="rId36"/>
    <p:sldId id="1633" r:id="rId37"/>
    <p:sldId id="1632" r:id="rId38"/>
    <p:sldId id="1636" r:id="rId39"/>
    <p:sldId id="1644" r:id="rId40"/>
    <p:sldId id="1645" r:id="rId41"/>
    <p:sldId id="1647" r:id="rId42"/>
    <p:sldId id="1648" r:id="rId43"/>
    <p:sldId id="1650" r:id="rId44"/>
    <p:sldId id="1687" r:id="rId45"/>
    <p:sldId id="1688" r:id="rId46"/>
    <p:sldId id="1691" r:id="rId47"/>
    <p:sldId id="1693" r:id="rId48"/>
    <p:sldId id="1694" r:id="rId49"/>
    <p:sldId id="1695" r:id="rId50"/>
    <p:sldId id="1696" r:id="rId51"/>
    <p:sldId id="1697" r:id="rId52"/>
    <p:sldId id="1698" r:id="rId53"/>
    <p:sldId id="1699" r:id="rId54"/>
    <p:sldId id="1703" r:id="rId55"/>
  </p:sldIdLst>
  <p:sldSz cx="9144000" cy="6858000" type="screen4x3"/>
  <p:notesSz cx="7026275" cy="9312275"/>
  <p:custDataLst>
    <p:tags r:id="rId58"/>
  </p:custDataLst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olmboe" initials="EH" lastIdx="12" clrIdx="0"/>
  <p:cmAuthor id="1" name="Stanley  Hamstra" initials="" lastIdx="1" clrIdx="1"/>
  <p:cmAuthor id="2" name="Lisa Conforti" initials="LC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1" autoAdjust="0"/>
    <p:restoredTop sz="91733" autoAdjust="0"/>
  </p:normalViewPr>
  <p:slideViewPr>
    <p:cSldViewPr>
      <p:cViewPr varScale="1">
        <p:scale>
          <a:sx n="45" d="100"/>
          <a:sy n="45" d="100"/>
        </p:scale>
        <p:origin x="42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30"/>
    </p:cViewPr>
  </p:sorterViewPr>
  <p:notesViewPr>
    <p:cSldViewPr>
      <p:cViewPr varScale="1">
        <p:scale>
          <a:sx n="85" d="100"/>
          <a:sy n="85" d="100"/>
        </p:scale>
        <p:origin x="192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PC02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Sheet1!$B$2:$H$2</c:f>
              <c:numCache>
                <c:formatCode>0.00</c:formatCode>
                <c:ptCount val="7"/>
                <c:pt idx="0">
                  <c:v>0.01</c:v>
                </c:pt>
                <c:pt idx="1">
                  <c:v>0.02</c:v>
                </c:pt>
                <c:pt idx="2">
                  <c:v>0.11</c:v>
                </c:pt>
                <c:pt idx="3">
                  <c:v>0.24</c:v>
                </c:pt>
                <c:pt idx="4" formatCode="General">
                  <c:v>0.46</c:v>
                </c:pt>
                <c:pt idx="5">
                  <c:v>0.74</c:v>
                </c:pt>
                <c:pt idx="6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5D-4F69-87AB-6FFBCCC9E0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PC08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Sheet1!$B$3:$H$3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0.16</c:v>
                </c:pt>
                <c:pt idx="4" formatCode="General">
                  <c:v>0.35</c:v>
                </c:pt>
                <c:pt idx="5">
                  <c:v>0.66</c:v>
                </c:pt>
                <c:pt idx="6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5D-4F69-87AB-6FFBCCC9E00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PC01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Sheet1!$B$4:$H$4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0.05</c:v>
                </c:pt>
                <c:pt idx="4" formatCode="General">
                  <c:v>0.23</c:v>
                </c:pt>
                <c:pt idx="5">
                  <c:v>0.49</c:v>
                </c:pt>
                <c:pt idx="6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5D-4F69-87AB-6FFBCCC9E00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PC06</c:v>
                </c:pt>
              </c:strCache>
            </c:strRef>
          </c:tx>
          <c:spPr>
            <a:ln w="1270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Sheet1!$B$5:$H$5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0.13</c:v>
                </c:pt>
                <c:pt idx="4" formatCode="General">
                  <c:v>0.36</c:v>
                </c:pt>
                <c:pt idx="5">
                  <c:v>0.7</c:v>
                </c:pt>
                <c:pt idx="6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B5D-4F69-87AB-6FFBCCC9E00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PC05</c:v>
                </c:pt>
              </c:strCache>
            </c:strRef>
          </c:tx>
          <c:spPr>
            <a:ln w="127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Sheet1!$B$6:$H$6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0.13</c:v>
                </c:pt>
                <c:pt idx="4" formatCode="General">
                  <c:v>0.28999999999999998</c:v>
                </c:pt>
                <c:pt idx="5">
                  <c:v>0.52</c:v>
                </c:pt>
                <c:pt idx="6">
                  <c:v>0.89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B5D-4F69-87AB-6FFBCCC9E00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PC07</c:v>
                </c:pt>
              </c:strCache>
            </c:strRef>
          </c:tx>
          <c:spPr>
            <a:ln w="12700" cap="rnd">
              <a:solidFill>
                <a:srgbClr val="00B0F0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Sheet1!$B$7:$H$7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0.05</c:v>
                </c:pt>
                <c:pt idx="4" formatCode="General">
                  <c:v>0.22</c:v>
                </c:pt>
                <c:pt idx="5">
                  <c:v>0.44</c:v>
                </c:pt>
                <c:pt idx="6">
                  <c:v>0.87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B5D-4F69-87AB-6FFBCCC9E00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PC04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Sheet1!$B$8:$H$8</c:f>
              <c:numCache>
                <c:formatCode>0.00</c:formatCode>
                <c:ptCount val="7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7.0000000000000007E-2</c:v>
                </c:pt>
                <c:pt idx="4" formatCode="General">
                  <c:v>0.19</c:v>
                </c:pt>
                <c:pt idx="5">
                  <c:v>0.45</c:v>
                </c:pt>
                <c:pt idx="6">
                  <c:v>0.79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B5D-4F69-87AB-6FFBCCC9E00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PC03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Yr1</c:v>
                </c:pt>
                <c:pt idx="1">
                  <c:v>Yr2</c:v>
                </c:pt>
                <c:pt idx="2">
                  <c:v>Yr3</c:v>
                </c:pt>
                <c:pt idx="3">
                  <c:v>Yr4</c:v>
                </c:pt>
                <c:pt idx="4">
                  <c:v>Yr5</c:v>
                </c:pt>
                <c:pt idx="5">
                  <c:v>Yr6</c:v>
                </c:pt>
                <c:pt idx="6">
                  <c:v>Yr7</c:v>
                </c:pt>
              </c:strCache>
            </c:strRef>
          </c:cat>
          <c:val>
            <c:numRef>
              <c:f>Sheet1!$B$9:$H$9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0.05</c:v>
                </c:pt>
                <c:pt idx="4" formatCode="General">
                  <c:v>0.19</c:v>
                </c:pt>
                <c:pt idx="5">
                  <c:v>0.38</c:v>
                </c:pt>
                <c:pt idx="6">
                  <c:v>0.77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B5D-4F69-87AB-6FFBCCC9E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888592"/>
        <c:axId val="248483312"/>
      </c:lineChart>
      <c:catAx>
        <c:axId val="10688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483312"/>
        <c:crosses val="autoZero"/>
        <c:auto val="1"/>
        <c:lblAlgn val="ctr"/>
        <c:lblOffset val="100"/>
        <c:noMultiLvlLbl val="0"/>
      </c:catAx>
      <c:valAx>
        <c:axId val="248483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Proportion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8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55363-2283-4A4B-A91F-EDBDCFF8ABBE}" type="doc">
      <dgm:prSet loTypeId="urn:microsoft.com/office/officeart/2005/8/layout/lProcess2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69AF9D-8A62-9A42-AA54-BEA7B25EA29B}">
      <dgm:prSet/>
      <dgm:spPr/>
      <dgm:t>
        <a:bodyPr/>
        <a:lstStyle/>
        <a:p>
          <a:pPr rtl="0"/>
          <a:r>
            <a:rPr lang="en-US" dirty="0" smtClean="0"/>
            <a:t>Boards</a:t>
          </a:r>
          <a:endParaRPr lang="en-US" dirty="0"/>
        </a:p>
      </dgm:t>
    </dgm:pt>
    <dgm:pt modelId="{6A7AB6C7-B826-2842-9CB7-2C50E5AE8202}" type="parTrans" cxnId="{7495511A-F82E-1548-A19C-5A8B5D92F83C}">
      <dgm:prSet/>
      <dgm:spPr/>
      <dgm:t>
        <a:bodyPr/>
        <a:lstStyle/>
        <a:p>
          <a:endParaRPr lang="en-US"/>
        </a:p>
      </dgm:t>
    </dgm:pt>
    <dgm:pt modelId="{C48F60C8-304B-D346-834B-74C3AB74CAA5}" type="sibTrans" cxnId="{7495511A-F82E-1548-A19C-5A8B5D92F83C}">
      <dgm:prSet/>
      <dgm:spPr/>
      <dgm:t>
        <a:bodyPr/>
        <a:lstStyle/>
        <a:p>
          <a:endParaRPr lang="en-US"/>
        </a:p>
      </dgm:t>
    </dgm:pt>
    <dgm:pt modelId="{BED89A1E-AC92-0740-B95A-A02A455C8346}">
      <dgm:prSet/>
      <dgm:spPr/>
      <dgm:t>
        <a:bodyPr/>
        <a:lstStyle/>
        <a:p>
          <a:pPr rtl="0"/>
          <a:r>
            <a:rPr lang="en-US" dirty="0" smtClean="0"/>
            <a:t>ACGME</a:t>
          </a:r>
          <a:endParaRPr lang="en-US" dirty="0"/>
        </a:p>
      </dgm:t>
    </dgm:pt>
    <dgm:pt modelId="{D18D83D7-C1FA-9C41-B6C3-1507F69D34DC}" type="parTrans" cxnId="{A0D0E36A-73DA-DB40-8C3D-16446F2C1C66}">
      <dgm:prSet/>
      <dgm:spPr/>
      <dgm:t>
        <a:bodyPr/>
        <a:lstStyle/>
        <a:p>
          <a:endParaRPr lang="en-US"/>
        </a:p>
      </dgm:t>
    </dgm:pt>
    <dgm:pt modelId="{8E945A4E-463A-3B4C-8A36-28F2784FF268}" type="sibTrans" cxnId="{A0D0E36A-73DA-DB40-8C3D-16446F2C1C66}">
      <dgm:prSet/>
      <dgm:spPr/>
      <dgm:t>
        <a:bodyPr/>
        <a:lstStyle/>
        <a:p>
          <a:endParaRPr lang="en-US"/>
        </a:p>
      </dgm:t>
    </dgm:pt>
    <dgm:pt modelId="{FCD70568-C525-584B-AEEB-B5E72D224B77}">
      <dgm:prSet/>
      <dgm:spPr/>
      <dgm:t>
        <a:bodyPr/>
        <a:lstStyle/>
        <a:p>
          <a:pPr rtl="0"/>
          <a:r>
            <a:rPr lang="en-US" smtClean="0"/>
            <a:t>RRC’s</a:t>
          </a:r>
          <a:endParaRPr lang="en-US"/>
        </a:p>
      </dgm:t>
    </dgm:pt>
    <dgm:pt modelId="{E0EFF2CC-6EC2-8B4E-B31E-4B2ECD972D9C}" type="parTrans" cxnId="{82314916-B263-C24C-AF46-94411FE68F94}">
      <dgm:prSet/>
      <dgm:spPr/>
      <dgm:t>
        <a:bodyPr/>
        <a:lstStyle/>
        <a:p>
          <a:endParaRPr lang="en-US"/>
        </a:p>
      </dgm:t>
    </dgm:pt>
    <dgm:pt modelId="{401DA0D6-6FAF-2446-8461-EDB717A7A9AA}" type="sibTrans" cxnId="{82314916-B263-C24C-AF46-94411FE68F94}">
      <dgm:prSet/>
      <dgm:spPr/>
      <dgm:t>
        <a:bodyPr/>
        <a:lstStyle/>
        <a:p>
          <a:endParaRPr lang="en-US"/>
        </a:p>
      </dgm:t>
    </dgm:pt>
    <dgm:pt modelId="{E485C933-C575-3540-8FFD-9CAA2A1CAAEC}">
      <dgm:prSet/>
      <dgm:spPr/>
      <dgm:t>
        <a:bodyPr/>
        <a:lstStyle/>
        <a:p>
          <a:pPr rtl="0"/>
          <a:r>
            <a:rPr lang="en-US" smtClean="0"/>
            <a:t>Milestones</a:t>
          </a:r>
          <a:endParaRPr lang="en-US"/>
        </a:p>
      </dgm:t>
    </dgm:pt>
    <dgm:pt modelId="{D847CE09-9757-0542-B2A6-C70822D92A8B}" type="parTrans" cxnId="{14AD7227-1C8F-4742-9487-200164D48CB4}">
      <dgm:prSet/>
      <dgm:spPr/>
      <dgm:t>
        <a:bodyPr/>
        <a:lstStyle/>
        <a:p>
          <a:endParaRPr lang="en-US"/>
        </a:p>
      </dgm:t>
    </dgm:pt>
    <dgm:pt modelId="{A2C0F911-DCD9-EF46-A56D-B56D3A1F351B}" type="sibTrans" cxnId="{14AD7227-1C8F-4742-9487-200164D48CB4}">
      <dgm:prSet/>
      <dgm:spPr/>
      <dgm:t>
        <a:bodyPr/>
        <a:lstStyle/>
        <a:p>
          <a:endParaRPr lang="en-US"/>
        </a:p>
      </dgm:t>
    </dgm:pt>
    <dgm:pt modelId="{8FB172CE-D2A1-B644-8DF8-7D35EF7053D9}">
      <dgm:prSet/>
      <dgm:spPr/>
      <dgm:t>
        <a:bodyPr/>
        <a:lstStyle/>
        <a:p>
          <a:pPr rtl="0"/>
          <a:r>
            <a:rPr lang="en-US" smtClean="0"/>
            <a:t>CLER</a:t>
          </a:r>
          <a:endParaRPr lang="en-US"/>
        </a:p>
      </dgm:t>
    </dgm:pt>
    <dgm:pt modelId="{AB3C2D80-260E-1A4B-B62F-70946605AA10}" type="parTrans" cxnId="{353FAA16-F27E-F84F-AC76-DCA2310E0785}">
      <dgm:prSet/>
      <dgm:spPr/>
      <dgm:t>
        <a:bodyPr/>
        <a:lstStyle/>
        <a:p>
          <a:endParaRPr lang="en-US"/>
        </a:p>
      </dgm:t>
    </dgm:pt>
    <dgm:pt modelId="{F08CB924-B980-6643-85A2-E8C737F3A5D5}" type="sibTrans" cxnId="{353FAA16-F27E-F84F-AC76-DCA2310E0785}">
      <dgm:prSet/>
      <dgm:spPr/>
      <dgm:t>
        <a:bodyPr/>
        <a:lstStyle/>
        <a:p>
          <a:endParaRPr lang="en-US"/>
        </a:p>
      </dgm:t>
    </dgm:pt>
    <dgm:pt modelId="{DDD4B628-ACF5-4648-B281-ACD8BF5F5C5B}">
      <dgm:prSet/>
      <dgm:spPr/>
      <dgm:t>
        <a:bodyPr/>
        <a:lstStyle/>
        <a:p>
          <a:pPr rtl="0"/>
          <a:r>
            <a:rPr lang="en-US" dirty="0" smtClean="0"/>
            <a:t>Individual Certification</a:t>
          </a:r>
          <a:endParaRPr lang="en-US" dirty="0"/>
        </a:p>
      </dgm:t>
    </dgm:pt>
    <dgm:pt modelId="{F9A64D31-219D-2D49-A997-8F7C9E9750C0}" type="parTrans" cxnId="{23E413F5-173D-BC46-9EBF-1694C937B1AF}">
      <dgm:prSet/>
      <dgm:spPr/>
      <dgm:t>
        <a:bodyPr/>
        <a:lstStyle/>
        <a:p>
          <a:endParaRPr lang="en-US"/>
        </a:p>
      </dgm:t>
    </dgm:pt>
    <dgm:pt modelId="{149470F5-F2BE-BD46-82BB-230C80EBE73D}" type="sibTrans" cxnId="{23E413F5-173D-BC46-9EBF-1694C937B1AF}">
      <dgm:prSet/>
      <dgm:spPr/>
      <dgm:t>
        <a:bodyPr/>
        <a:lstStyle/>
        <a:p>
          <a:endParaRPr lang="en-US"/>
        </a:p>
      </dgm:t>
    </dgm:pt>
    <dgm:pt modelId="{7377926A-F0B2-F54E-9714-138612B0446C}" type="pres">
      <dgm:prSet presAssocID="{E6455363-2283-4A4B-A91F-EDBDCFF8AB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EE75E-79F9-8946-9951-ECCDF7EF2B90}" type="pres">
      <dgm:prSet presAssocID="{1D69AF9D-8A62-9A42-AA54-BEA7B25EA29B}" presName="compNode" presStyleCnt="0"/>
      <dgm:spPr/>
    </dgm:pt>
    <dgm:pt modelId="{C0BBCA4B-417B-6D4A-8B3F-0BE0781E0EA2}" type="pres">
      <dgm:prSet presAssocID="{1D69AF9D-8A62-9A42-AA54-BEA7B25EA29B}" presName="aNode" presStyleLbl="bgShp" presStyleIdx="0" presStyleCnt="2"/>
      <dgm:spPr/>
      <dgm:t>
        <a:bodyPr/>
        <a:lstStyle/>
        <a:p>
          <a:endParaRPr lang="en-US"/>
        </a:p>
      </dgm:t>
    </dgm:pt>
    <dgm:pt modelId="{4E279F08-E160-564A-ACFF-2BA53EF29F3C}" type="pres">
      <dgm:prSet presAssocID="{1D69AF9D-8A62-9A42-AA54-BEA7B25EA29B}" presName="textNode" presStyleLbl="bgShp" presStyleIdx="0" presStyleCnt="2"/>
      <dgm:spPr/>
      <dgm:t>
        <a:bodyPr/>
        <a:lstStyle/>
        <a:p>
          <a:endParaRPr lang="en-US"/>
        </a:p>
      </dgm:t>
    </dgm:pt>
    <dgm:pt modelId="{CE4A89DA-ABF7-A944-B527-9013A9B4DC0B}" type="pres">
      <dgm:prSet presAssocID="{1D69AF9D-8A62-9A42-AA54-BEA7B25EA29B}" presName="compChildNode" presStyleCnt="0"/>
      <dgm:spPr/>
    </dgm:pt>
    <dgm:pt modelId="{258C5EDD-123C-D446-8DD0-DCEDBB9067F4}" type="pres">
      <dgm:prSet presAssocID="{1D69AF9D-8A62-9A42-AA54-BEA7B25EA29B}" presName="theInnerList" presStyleCnt="0"/>
      <dgm:spPr/>
    </dgm:pt>
    <dgm:pt modelId="{5D0B23D0-4AF0-514E-B0DA-67F361C46C38}" type="pres">
      <dgm:prSet presAssocID="{DDD4B628-ACF5-4648-B281-ACD8BF5F5C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D6FDA-2FF3-A748-9E4A-91101550FEBB}" type="pres">
      <dgm:prSet presAssocID="{1D69AF9D-8A62-9A42-AA54-BEA7B25EA29B}" presName="aSpace" presStyleCnt="0"/>
      <dgm:spPr/>
    </dgm:pt>
    <dgm:pt modelId="{4C0A2C6E-EB43-0F4A-83B8-280B6D7D124A}" type="pres">
      <dgm:prSet presAssocID="{BED89A1E-AC92-0740-B95A-A02A455C8346}" presName="compNode" presStyleCnt="0"/>
      <dgm:spPr/>
    </dgm:pt>
    <dgm:pt modelId="{439A287D-9B6C-9243-A0C2-0F1EBBEE53FA}" type="pres">
      <dgm:prSet presAssocID="{BED89A1E-AC92-0740-B95A-A02A455C8346}" presName="aNode" presStyleLbl="bgShp" presStyleIdx="1" presStyleCnt="2"/>
      <dgm:spPr/>
      <dgm:t>
        <a:bodyPr/>
        <a:lstStyle/>
        <a:p>
          <a:endParaRPr lang="en-US"/>
        </a:p>
      </dgm:t>
    </dgm:pt>
    <dgm:pt modelId="{420E38CE-745C-2D4E-9417-F6A122550F65}" type="pres">
      <dgm:prSet presAssocID="{BED89A1E-AC92-0740-B95A-A02A455C8346}" presName="textNode" presStyleLbl="bgShp" presStyleIdx="1" presStyleCnt="2"/>
      <dgm:spPr/>
      <dgm:t>
        <a:bodyPr/>
        <a:lstStyle/>
        <a:p>
          <a:endParaRPr lang="en-US"/>
        </a:p>
      </dgm:t>
    </dgm:pt>
    <dgm:pt modelId="{4863A198-CAE3-7141-BF20-8C5992DF3450}" type="pres">
      <dgm:prSet presAssocID="{BED89A1E-AC92-0740-B95A-A02A455C8346}" presName="compChildNode" presStyleCnt="0"/>
      <dgm:spPr/>
    </dgm:pt>
    <dgm:pt modelId="{10F0543A-7563-0A48-B1D6-B01243C30570}" type="pres">
      <dgm:prSet presAssocID="{BED89A1E-AC92-0740-B95A-A02A455C8346}" presName="theInnerList" presStyleCnt="0"/>
      <dgm:spPr/>
    </dgm:pt>
    <dgm:pt modelId="{52CE5773-8AAB-1349-A359-40567598982A}" type="pres">
      <dgm:prSet presAssocID="{FCD70568-C525-584B-AEEB-B5E72D224B7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8B96C-E3D7-CD41-B1BF-362ADDBA8741}" type="pres">
      <dgm:prSet presAssocID="{FCD70568-C525-584B-AEEB-B5E72D224B77}" presName="aSpace2" presStyleCnt="0"/>
      <dgm:spPr/>
    </dgm:pt>
    <dgm:pt modelId="{EEC78D50-E90C-9E44-B9C3-30733AEE144F}" type="pres">
      <dgm:prSet presAssocID="{E485C933-C575-3540-8FFD-9CAA2A1CAAE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85950-C403-FD40-828D-82573F539302}" type="pres">
      <dgm:prSet presAssocID="{E485C933-C575-3540-8FFD-9CAA2A1CAAEC}" presName="aSpace2" presStyleCnt="0"/>
      <dgm:spPr/>
    </dgm:pt>
    <dgm:pt modelId="{07EE27B0-A8FB-C144-88B3-A7F57F6824C6}" type="pres">
      <dgm:prSet presAssocID="{8FB172CE-D2A1-B644-8DF8-7D35EF7053D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5511A-F82E-1548-A19C-5A8B5D92F83C}" srcId="{E6455363-2283-4A4B-A91F-EDBDCFF8ABBE}" destId="{1D69AF9D-8A62-9A42-AA54-BEA7B25EA29B}" srcOrd="0" destOrd="0" parTransId="{6A7AB6C7-B826-2842-9CB7-2C50E5AE8202}" sibTransId="{C48F60C8-304B-D346-834B-74C3AB74CAA5}"/>
    <dgm:cxn modelId="{1C651324-E2B7-E04E-B62E-DE1B045FD036}" type="presOf" srcId="{8FB172CE-D2A1-B644-8DF8-7D35EF7053D9}" destId="{07EE27B0-A8FB-C144-88B3-A7F57F6824C6}" srcOrd="0" destOrd="0" presId="urn:microsoft.com/office/officeart/2005/8/layout/lProcess2"/>
    <dgm:cxn modelId="{1202FFB4-25EC-C543-97EB-C798A11AB880}" type="presOf" srcId="{E485C933-C575-3540-8FFD-9CAA2A1CAAEC}" destId="{EEC78D50-E90C-9E44-B9C3-30733AEE144F}" srcOrd="0" destOrd="0" presId="urn:microsoft.com/office/officeart/2005/8/layout/lProcess2"/>
    <dgm:cxn modelId="{48977D93-B643-C848-8390-2193CD6B1292}" type="presOf" srcId="{DDD4B628-ACF5-4648-B281-ACD8BF5F5C5B}" destId="{5D0B23D0-4AF0-514E-B0DA-67F361C46C38}" srcOrd="0" destOrd="0" presId="urn:microsoft.com/office/officeart/2005/8/layout/lProcess2"/>
    <dgm:cxn modelId="{D1B7C4BC-7259-D543-B64E-49B280B8557B}" type="presOf" srcId="{FCD70568-C525-584B-AEEB-B5E72D224B77}" destId="{52CE5773-8AAB-1349-A359-40567598982A}" srcOrd="0" destOrd="0" presId="urn:microsoft.com/office/officeart/2005/8/layout/lProcess2"/>
    <dgm:cxn modelId="{82314916-B263-C24C-AF46-94411FE68F94}" srcId="{BED89A1E-AC92-0740-B95A-A02A455C8346}" destId="{FCD70568-C525-584B-AEEB-B5E72D224B77}" srcOrd="0" destOrd="0" parTransId="{E0EFF2CC-6EC2-8B4E-B31E-4B2ECD972D9C}" sibTransId="{401DA0D6-6FAF-2446-8461-EDB717A7A9AA}"/>
    <dgm:cxn modelId="{A0D0E36A-73DA-DB40-8C3D-16446F2C1C66}" srcId="{E6455363-2283-4A4B-A91F-EDBDCFF8ABBE}" destId="{BED89A1E-AC92-0740-B95A-A02A455C8346}" srcOrd="1" destOrd="0" parTransId="{D18D83D7-C1FA-9C41-B6C3-1507F69D34DC}" sibTransId="{8E945A4E-463A-3B4C-8A36-28F2784FF268}"/>
    <dgm:cxn modelId="{3FB99A08-48DF-C645-B572-979D0E54F918}" type="presOf" srcId="{E6455363-2283-4A4B-A91F-EDBDCFF8ABBE}" destId="{7377926A-F0B2-F54E-9714-138612B0446C}" srcOrd="0" destOrd="0" presId="urn:microsoft.com/office/officeart/2005/8/layout/lProcess2"/>
    <dgm:cxn modelId="{23E413F5-173D-BC46-9EBF-1694C937B1AF}" srcId="{1D69AF9D-8A62-9A42-AA54-BEA7B25EA29B}" destId="{DDD4B628-ACF5-4648-B281-ACD8BF5F5C5B}" srcOrd="0" destOrd="0" parTransId="{F9A64D31-219D-2D49-A997-8F7C9E9750C0}" sibTransId="{149470F5-F2BE-BD46-82BB-230C80EBE73D}"/>
    <dgm:cxn modelId="{353FAA16-F27E-F84F-AC76-DCA2310E0785}" srcId="{BED89A1E-AC92-0740-B95A-A02A455C8346}" destId="{8FB172CE-D2A1-B644-8DF8-7D35EF7053D9}" srcOrd="2" destOrd="0" parTransId="{AB3C2D80-260E-1A4B-B62F-70946605AA10}" sibTransId="{F08CB924-B980-6643-85A2-E8C737F3A5D5}"/>
    <dgm:cxn modelId="{DE25E532-40CB-E641-B645-21D15FE83E00}" type="presOf" srcId="{1D69AF9D-8A62-9A42-AA54-BEA7B25EA29B}" destId="{4E279F08-E160-564A-ACFF-2BA53EF29F3C}" srcOrd="1" destOrd="0" presId="urn:microsoft.com/office/officeart/2005/8/layout/lProcess2"/>
    <dgm:cxn modelId="{01D42AB6-A6F8-4A42-8C27-ED7F14632EE2}" type="presOf" srcId="{BED89A1E-AC92-0740-B95A-A02A455C8346}" destId="{439A287D-9B6C-9243-A0C2-0F1EBBEE53FA}" srcOrd="0" destOrd="0" presId="urn:microsoft.com/office/officeart/2005/8/layout/lProcess2"/>
    <dgm:cxn modelId="{B473798E-105D-4840-9C34-B2560498509B}" type="presOf" srcId="{1D69AF9D-8A62-9A42-AA54-BEA7B25EA29B}" destId="{C0BBCA4B-417B-6D4A-8B3F-0BE0781E0EA2}" srcOrd="0" destOrd="0" presId="urn:microsoft.com/office/officeart/2005/8/layout/lProcess2"/>
    <dgm:cxn modelId="{B1F95D2D-9AA3-034B-8411-0760D8D1B87B}" type="presOf" srcId="{BED89A1E-AC92-0740-B95A-A02A455C8346}" destId="{420E38CE-745C-2D4E-9417-F6A122550F65}" srcOrd="1" destOrd="0" presId="urn:microsoft.com/office/officeart/2005/8/layout/lProcess2"/>
    <dgm:cxn modelId="{14AD7227-1C8F-4742-9487-200164D48CB4}" srcId="{BED89A1E-AC92-0740-B95A-A02A455C8346}" destId="{E485C933-C575-3540-8FFD-9CAA2A1CAAEC}" srcOrd="1" destOrd="0" parTransId="{D847CE09-9757-0542-B2A6-C70822D92A8B}" sibTransId="{A2C0F911-DCD9-EF46-A56D-B56D3A1F351B}"/>
    <dgm:cxn modelId="{5529BA81-0DE1-BF46-800F-A0FB5E5A5465}" type="presParOf" srcId="{7377926A-F0B2-F54E-9714-138612B0446C}" destId="{C44EE75E-79F9-8946-9951-ECCDF7EF2B90}" srcOrd="0" destOrd="0" presId="urn:microsoft.com/office/officeart/2005/8/layout/lProcess2"/>
    <dgm:cxn modelId="{A7C56D6A-E894-BE44-9D88-7B0C1EA2126C}" type="presParOf" srcId="{C44EE75E-79F9-8946-9951-ECCDF7EF2B90}" destId="{C0BBCA4B-417B-6D4A-8B3F-0BE0781E0EA2}" srcOrd="0" destOrd="0" presId="urn:microsoft.com/office/officeart/2005/8/layout/lProcess2"/>
    <dgm:cxn modelId="{0236245C-3762-F846-A586-642CF782DD3E}" type="presParOf" srcId="{C44EE75E-79F9-8946-9951-ECCDF7EF2B90}" destId="{4E279F08-E160-564A-ACFF-2BA53EF29F3C}" srcOrd="1" destOrd="0" presId="urn:microsoft.com/office/officeart/2005/8/layout/lProcess2"/>
    <dgm:cxn modelId="{20E24F1E-D77C-EF4F-8E0C-73534CE4DD74}" type="presParOf" srcId="{C44EE75E-79F9-8946-9951-ECCDF7EF2B90}" destId="{CE4A89DA-ABF7-A944-B527-9013A9B4DC0B}" srcOrd="2" destOrd="0" presId="urn:microsoft.com/office/officeart/2005/8/layout/lProcess2"/>
    <dgm:cxn modelId="{6A6D013E-41B4-054C-B7D9-891D6A898BD6}" type="presParOf" srcId="{CE4A89DA-ABF7-A944-B527-9013A9B4DC0B}" destId="{258C5EDD-123C-D446-8DD0-DCEDBB9067F4}" srcOrd="0" destOrd="0" presId="urn:microsoft.com/office/officeart/2005/8/layout/lProcess2"/>
    <dgm:cxn modelId="{42C56D35-ED4F-8841-AC56-E61BA57A914E}" type="presParOf" srcId="{258C5EDD-123C-D446-8DD0-DCEDBB9067F4}" destId="{5D0B23D0-4AF0-514E-B0DA-67F361C46C38}" srcOrd="0" destOrd="0" presId="urn:microsoft.com/office/officeart/2005/8/layout/lProcess2"/>
    <dgm:cxn modelId="{E2013048-F72B-8442-8D6D-F5A80A8725C3}" type="presParOf" srcId="{7377926A-F0B2-F54E-9714-138612B0446C}" destId="{A0BD6FDA-2FF3-A748-9E4A-91101550FEBB}" srcOrd="1" destOrd="0" presId="urn:microsoft.com/office/officeart/2005/8/layout/lProcess2"/>
    <dgm:cxn modelId="{03AC21D8-4337-F34F-9994-E4958907D046}" type="presParOf" srcId="{7377926A-F0B2-F54E-9714-138612B0446C}" destId="{4C0A2C6E-EB43-0F4A-83B8-280B6D7D124A}" srcOrd="2" destOrd="0" presId="urn:microsoft.com/office/officeart/2005/8/layout/lProcess2"/>
    <dgm:cxn modelId="{A84F7C40-A8A4-D942-811C-2FC7C1975185}" type="presParOf" srcId="{4C0A2C6E-EB43-0F4A-83B8-280B6D7D124A}" destId="{439A287D-9B6C-9243-A0C2-0F1EBBEE53FA}" srcOrd="0" destOrd="0" presId="urn:microsoft.com/office/officeart/2005/8/layout/lProcess2"/>
    <dgm:cxn modelId="{FFEF354F-5E02-4449-8C5C-AFF6485BF225}" type="presParOf" srcId="{4C0A2C6E-EB43-0F4A-83B8-280B6D7D124A}" destId="{420E38CE-745C-2D4E-9417-F6A122550F65}" srcOrd="1" destOrd="0" presId="urn:microsoft.com/office/officeart/2005/8/layout/lProcess2"/>
    <dgm:cxn modelId="{5A3EBCDB-11AB-0F4F-9BFE-70DD2050DB2B}" type="presParOf" srcId="{4C0A2C6E-EB43-0F4A-83B8-280B6D7D124A}" destId="{4863A198-CAE3-7141-BF20-8C5992DF3450}" srcOrd="2" destOrd="0" presId="urn:microsoft.com/office/officeart/2005/8/layout/lProcess2"/>
    <dgm:cxn modelId="{98ED385A-152C-B94F-82D2-A6FEFAC971C4}" type="presParOf" srcId="{4863A198-CAE3-7141-BF20-8C5992DF3450}" destId="{10F0543A-7563-0A48-B1D6-B01243C30570}" srcOrd="0" destOrd="0" presId="urn:microsoft.com/office/officeart/2005/8/layout/lProcess2"/>
    <dgm:cxn modelId="{B2FE0A2B-3484-D848-A022-2E20D9A0A100}" type="presParOf" srcId="{10F0543A-7563-0A48-B1D6-B01243C30570}" destId="{52CE5773-8AAB-1349-A359-40567598982A}" srcOrd="0" destOrd="0" presId="urn:microsoft.com/office/officeart/2005/8/layout/lProcess2"/>
    <dgm:cxn modelId="{C7357BEC-77B5-1246-84E0-5A9B6B4FF2F1}" type="presParOf" srcId="{10F0543A-7563-0A48-B1D6-B01243C30570}" destId="{8D28B96C-E3D7-CD41-B1BF-362ADDBA8741}" srcOrd="1" destOrd="0" presId="urn:microsoft.com/office/officeart/2005/8/layout/lProcess2"/>
    <dgm:cxn modelId="{E5B0CA3F-2F33-8949-9A24-7C334A2B87F1}" type="presParOf" srcId="{10F0543A-7563-0A48-B1D6-B01243C30570}" destId="{EEC78D50-E90C-9E44-B9C3-30733AEE144F}" srcOrd="2" destOrd="0" presId="urn:microsoft.com/office/officeart/2005/8/layout/lProcess2"/>
    <dgm:cxn modelId="{1E7F7FFA-E38E-ED49-894F-1366717B3BAE}" type="presParOf" srcId="{10F0543A-7563-0A48-B1D6-B01243C30570}" destId="{AAA85950-C403-FD40-828D-82573F539302}" srcOrd="3" destOrd="0" presId="urn:microsoft.com/office/officeart/2005/8/layout/lProcess2"/>
    <dgm:cxn modelId="{F51C848E-16AF-8B4E-ACA4-83A4B6ADA09C}" type="presParOf" srcId="{10F0543A-7563-0A48-B1D6-B01243C30570}" destId="{07EE27B0-A8FB-C144-88B3-A7F57F6824C6}" srcOrd="4" destOrd="0" presId="urn:microsoft.com/office/officeart/2005/8/layout/l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55363-2283-4A4B-A91F-EDBDCFF8ABBE}" type="doc">
      <dgm:prSet loTypeId="urn:microsoft.com/office/officeart/2005/8/layout/lProcess2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D89A1E-AC92-0740-B95A-A02A455C8346}">
      <dgm:prSet/>
      <dgm:spPr/>
      <dgm:t>
        <a:bodyPr/>
        <a:lstStyle/>
        <a:p>
          <a:pPr rtl="0"/>
          <a:r>
            <a:rPr lang="en-US" dirty="0" smtClean="0"/>
            <a:t>ACGME</a:t>
          </a:r>
          <a:endParaRPr lang="en-US" dirty="0"/>
        </a:p>
      </dgm:t>
    </dgm:pt>
    <dgm:pt modelId="{D18D83D7-C1FA-9C41-B6C3-1507F69D34DC}" type="parTrans" cxnId="{A0D0E36A-73DA-DB40-8C3D-16446F2C1C66}">
      <dgm:prSet/>
      <dgm:spPr/>
      <dgm:t>
        <a:bodyPr/>
        <a:lstStyle/>
        <a:p>
          <a:endParaRPr lang="en-US"/>
        </a:p>
      </dgm:t>
    </dgm:pt>
    <dgm:pt modelId="{8E945A4E-463A-3B4C-8A36-28F2784FF268}" type="sibTrans" cxnId="{A0D0E36A-73DA-DB40-8C3D-16446F2C1C66}">
      <dgm:prSet/>
      <dgm:spPr/>
      <dgm:t>
        <a:bodyPr/>
        <a:lstStyle/>
        <a:p>
          <a:endParaRPr lang="en-US"/>
        </a:p>
      </dgm:t>
    </dgm:pt>
    <dgm:pt modelId="{FCD70568-C525-584B-AEEB-B5E72D224B77}">
      <dgm:prSet/>
      <dgm:spPr/>
      <dgm:t>
        <a:bodyPr/>
        <a:lstStyle/>
        <a:p>
          <a:pPr rtl="0"/>
          <a:r>
            <a:rPr lang="en-US" dirty="0" smtClean="0"/>
            <a:t>Program Accreditation via RRC’s</a:t>
          </a:r>
          <a:endParaRPr lang="en-US" dirty="0"/>
        </a:p>
      </dgm:t>
    </dgm:pt>
    <dgm:pt modelId="{E0EFF2CC-6EC2-8B4E-B31E-4B2ECD972D9C}" type="parTrans" cxnId="{82314916-B263-C24C-AF46-94411FE68F94}">
      <dgm:prSet/>
      <dgm:spPr/>
      <dgm:t>
        <a:bodyPr/>
        <a:lstStyle/>
        <a:p>
          <a:endParaRPr lang="en-US"/>
        </a:p>
      </dgm:t>
    </dgm:pt>
    <dgm:pt modelId="{401DA0D6-6FAF-2446-8461-EDB717A7A9AA}" type="sibTrans" cxnId="{82314916-B263-C24C-AF46-94411FE68F94}">
      <dgm:prSet/>
      <dgm:spPr/>
      <dgm:t>
        <a:bodyPr/>
        <a:lstStyle/>
        <a:p>
          <a:endParaRPr lang="en-US"/>
        </a:p>
      </dgm:t>
    </dgm:pt>
    <dgm:pt modelId="{E485C933-C575-3540-8FFD-9CAA2A1CAAEC}">
      <dgm:prSet/>
      <dgm:spPr/>
      <dgm:t>
        <a:bodyPr/>
        <a:lstStyle/>
        <a:p>
          <a:pPr rtl="0"/>
          <a:r>
            <a:rPr lang="en-US" dirty="0" smtClean="0"/>
            <a:t>ACGME</a:t>
          </a:r>
          <a:endParaRPr lang="en-US" dirty="0"/>
        </a:p>
      </dgm:t>
    </dgm:pt>
    <dgm:pt modelId="{D847CE09-9757-0542-B2A6-C70822D92A8B}" type="parTrans" cxnId="{14AD7227-1C8F-4742-9487-200164D48CB4}">
      <dgm:prSet/>
      <dgm:spPr/>
      <dgm:t>
        <a:bodyPr/>
        <a:lstStyle/>
        <a:p>
          <a:endParaRPr lang="en-US"/>
        </a:p>
      </dgm:t>
    </dgm:pt>
    <dgm:pt modelId="{A2C0F911-DCD9-EF46-A56D-B56D3A1F351B}" type="sibTrans" cxnId="{14AD7227-1C8F-4742-9487-200164D48CB4}">
      <dgm:prSet/>
      <dgm:spPr/>
      <dgm:t>
        <a:bodyPr/>
        <a:lstStyle/>
        <a:p>
          <a:endParaRPr lang="en-US"/>
        </a:p>
      </dgm:t>
    </dgm:pt>
    <dgm:pt modelId="{F8D8214B-8D24-F741-B19A-BBB4EAA03332}">
      <dgm:prSet/>
      <dgm:spPr/>
      <dgm:t>
        <a:bodyPr/>
        <a:lstStyle/>
        <a:p>
          <a:pPr rtl="0"/>
          <a:r>
            <a:rPr lang="en-US" dirty="0" smtClean="0"/>
            <a:t>Program Improvement via Milestones</a:t>
          </a:r>
          <a:endParaRPr lang="en-US" dirty="0"/>
        </a:p>
      </dgm:t>
    </dgm:pt>
    <dgm:pt modelId="{C87A71B5-5427-F34C-9DF5-0E12BE9B9995}" type="parTrans" cxnId="{2928521F-DAF6-CB41-B06A-EB48E26E7BDC}">
      <dgm:prSet/>
      <dgm:spPr/>
      <dgm:t>
        <a:bodyPr/>
        <a:lstStyle/>
        <a:p>
          <a:endParaRPr lang="en-US"/>
        </a:p>
      </dgm:t>
    </dgm:pt>
    <dgm:pt modelId="{D9E09F6D-DF5E-5947-9F19-65C478E1B87F}" type="sibTrans" cxnId="{2928521F-DAF6-CB41-B06A-EB48E26E7BDC}">
      <dgm:prSet/>
      <dgm:spPr/>
      <dgm:t>
        <a:bodyPr/>
        <a:lstStyle/>
        <a:p>
          <a:endParaRPr lang="en-US"/>
        </a:p>
      </dgm:t>
    </dgm:pt>
    <dgm:pt modelId="{1D69AF9D-8A62-9A42-AA54-BEA7B25EA29B}">
      <dgm:prSet/>
      <dgm:spPr>
        <a:solidFill>
          <a:srgbClr val="C3C3D7"/>
        </a:solidFill>
      </dgm:spPr>
      <dgm:t>
        <a:bodyPr/>
        <a:lstStyle/>
        <a:p>
          <a:pPr rtl="0"/>
          <a:r>
            <a:rPr lang="en-US" dirty="0" smtClean="0"/>
            <a:t>Boards</a:t>
          </a:r>
          <a:endParaRPr lang="en-US" dirty="0"/>
        </a:p>
      </dgm:t>
    </dgm:pt>
    <dgm:pt modelId="{C48F60C8-304B-D346-834B-74C3AB74CAA5}" type="sibTrans" cxnId="{7495511A-F82E-1548-A19C-5A8B5D92F83C}">
      <dgm:prSet/>
      <dgm:spPr/>
      <dgm:t>
        <a:bodyPr/>
        <a:lstStyle/>
        <a:p>
          <a:endParaRPr lang="en-US"/>
        </a:p>
      </dgm:t>
    </dgm:pt>
    <dgm:pt modelId="{6A7AB6C7-B826-2842-9CB7-2C50E5AE8202}" type="parTrans" cxnId="{7495511A-F82E-1548-A19C-5A8B5D92F83C}">
      <dgm:prSet/>
      <dgm:spPr/>
      <dgm:t>
        <a:bodyPr/>
        <a:lstStyle/>
        <a:p>
          <a:endParaRPr lang="en-US"/>
        </a:p>
      </dgm:t>
    </dgm:pt>
    <dgm:pt modelId="{671A342C-3BBB-4648-97BE-BA4740A14450}">
      <dgm:prSet/>
      <dgm:spPr/>
      <dgm:t>
        <a:bodyPr/>
        <a:lstStyle/>
        <a:p>
          <a:pPr rtl="0"/>
          <a:r>
            <a:rPr lang="en-US" dirty="0" smtClean="0"/>
            <a:t>Individual Certification</a:t>
          </a:r>
          <a:endParaRPr lang="en-US" dirty="0"/>
        </a:p>
      </dgm:t>
    </dgm:pt>
    <dgm:pt modelId="{E010071E-A949-B04C-8B5F-E170C2BF69D4}" type="sibTrans" cxnId="{45561BB5-6501-DC46-8173-475F2EEBBB81}">
      <dgm:prSet/>
      <dgm:spPr/>
      <dgm:t>
        <a:bodyPr/>
        <a:lstStyle/>
        <a:p>
          <a:endParaRPr lang="en-US"/>
        </a:p>
      </dgm:t>
    </dgm:pt>
    <dgm:pt modelId="{3E33713B-135D-AA45-AACF-2B3A8CA06133}" type="parTrans" cxnId="{45561BB5-6501-DC46-8173-475F2EEBBB81}">
      <dgm:prSet/>
      <dgm:spPr/>
      <dgm:t>
        <a:bodyPr/>
        <a:lstStyle/>
        <a:p>
          <a:endParaRPr lang="en-US"/>
        </a:p>
      </dgm:t>
    </dgm:pt>
    <dgm:pt modelId="{7377926A-F0B2-F54E-9714-138612B0446C}" type="pres">
      <dgm:prSet presAssocID="{E6455363-2283-4A4B-A91F-EDBDCFF8AB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EE75E-79F9-8946-9951-ECCDF7EF2B90}" type="pres">
      <dgm:prSet presAssocID="{1D69AF9D-8A62-9A42-AA54-BEA7B25EA29B}" presName="compNode" presStyleCnt="0"/>
      <dgm:spPr/>
    </dgm:pt>
    <dgm:pt modelId="{C0BBCA4B-417B-6D4A-8B3F-0BE0781E0EA2}" type="pres">
      <dgm:prSet presAssocID="{1D69AF9D-8A62-9A42-AA54-BEA7B25EA29B}" presName="aNode" presStyleLbl="bgShp" presStyleIdx="0" presStyleCnt="3"/>
      <dgm:spPr/>
      <dgm:t>
        <a:bodyPr/>
        <a:lstStyle/>
        <a:p>
          <a:endParaRPr lang="en-US"/>
        </a:p>
      </dgm:t>
    </dgm:pt>
    <dgm:pt modelId="{4E279F08-E160-564A-ACFF-2BA53EF29F3C}" type="pres">
      <dgm:prSet presAssocID="{1D69AF9D-8A62-9A42-AA54-BEA7B25EA29B}" presName="textNode" presStyleLbl="bgShp" presStyleIdx="0" presStyleCnt="3"/>
      <dgm:spPr/>
      <dgm:t>
        <a:bodyPr/>
        <a:lstStyle/>
        <a:p>
          <a:endParaRPr lang="en-US"/>
        </a:p>
      </dgm:t>
    </dgm:pt>
    <dgm:pt modelId="{CE4A89DA-ABF7-A944-B527-9013A9B4DC0B}" type="pres">
      <dgm:prSet presAssocID="{1D69AF9D-8A62-9A42-AA54-BEA7B25EA29B}" presName="compChildNode" presStyleCnt="0"/>
      <dgm:spPr/>
    </dgm:pt>
    <dgm:pt modelId="{258C5EDD-123C-D446-8DD0-DCEDBB9067F4}" type="pres">
      <dgm:prSet presAssocID="{1D69AF9D-8A62-9A42-AA54-BEA7B25EA29B}" presName="theInnerList" presStyleCnt="0"/>
      <dgm:spPr/>
    </dgm:pt>
    <dgm:pt modelId="{C3325112-CB53-AE41-815C-E3E47203CE4D}" type="pres">
      <dgm:prSet presAssocID="{671A342C-3BBB-4648-97BE-BA4740A1445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D6FDA-2FF3-A748-9E4A-91101550FEBB}" type="pres">
      <dgm:prSet presAssocID="{1D69AF9D-8A62-9A42-AA54-BEA7B25EA29B}" presName="aSpace" presStyleCnt="0"/>
      <dgm:spPr/>
    </dgm:pt>
    <dgm:pt modelId="{4C0A2C6E-EB43-0F4A-83B8-280B6D7D124A}" type="pres">
      <dgm:prSet presAssocID="{BED89A1E-AC92-0740-B95A-A02A455C8346}" presName="compNode" presStyleCnt="0"/>
      <dgm:spPr/>
    </dgm:pt>
    <dgm:pt modelId="{439A287D-9B6C-9243-A0C2-0F1EBBEE53FA}" type="pres">
      <dgm:prSet presAssocID="{BED89A1E-AC92-0740-B95A-A02A455C8346}" presName="aNode" presStyleLbl="bgShp" presStyleIdx="1" presStyleCnt="3"/>
      <dgm:spPr/>
      <dgm:t>
        <a:bodyPr/>
        <a:lstStyle/>
        <a:p>
          <a:endParaRPr lang="en-US"/>
        </a:p>
      </dgm:t>
    </dgm:pt>
    <dgm:pt modelId="{420E38CE-745C-2D4E-9417-F6A122550F65}" type="pres">
      <dgm:prSet presAssocID="{BED89A1E-AC92-0740-B95A-A02A455C8346}" presName="textNode" presStyleLbl="bgShp" presStyleIdx="1" presStyleCnt="3"/>
      <dgm:spPr/>
      <dgm:t>
        <a:bodyPr/>
        <a:lstStyle/>
        <a:p>
          <a:endParaRPr lang="en-US"/>
        </a:p>
      </dgm:t>
    </dgm:pt>
    <dgm:pt modelId="{4863A198-CAE3-7141-BF20-8C5992DF3450}" type="pres">
      <dgm:prSet presAssocID="{BED89A1E-AC92-0740-B95A-A02A455C8346}" presName="compChildNode" presStyleCnt="0"/>
      <dgm:spPr/>
    </dgm:pt>
    <dgm:pt modelId="{10F0543A-7563-0A48-B1D6-B01243C30570}" type="pres">
      <dgm:prSet presAssocID="{BED89A1E-AC92-0740-B95A-A02A455C8346}" presName="theInnerList" presStyleCnt="0"/>
      <dgm:spPr/>
    </dgm:pt>
    <dgm:pt modelId="{52CE5773-8AAB-1349-A359-40567598982A}" type="pres">
      <dgm:prSet presAssocID="{FCD70568-C525-584B-AEEB-B5E72D224B7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09E8E-58DA-5843-9691-E14A7E6DA71F}" type="pres">
      <dgm:prSet presAssocID="{BED89A1E-AC92-0740-B95A-A02A455C8346}" presName="aSpace" presStyleCnt="0"/>
      <dgm:spPr/>
    </dgm:pt>
    <dgm:pt modelId="{C883AF8E-BB31-8B4C-9165-570A0F504493}" type="pres">
      <dgm:prSet presAssocID="{E485C933-C575-3540-8FFD-9CAA2A1CAAEC}" presName="compNode" presStyleCnt="0"/>
      <dgm:spPr/>
    </dgm:pt>
    <dgm:pt modelId="{7C5356A0-9D19-D847-A788-7EB0031A0793}" type="pres">
      <dgm:prSet presAssocID="{E485C933-C575-3540-8FFD-9CAA2A1CAAEC}" presName="aNode" presStyleLbl="bgShp" presStyleIdx="2" presStyleCnt="3"/>
      <dgm:spPr/>
      <dgm:t>
        <a:bodyPr/>
        <a:lstStyle/>
        <a:p>
          <a:endParaRPr lang="en-US"/>
        </a:p>
      </dgm:t>
    </dgm:pt>
    <dgm:pt modelId="{73D2C1F1-3FB2-9E47-92B7-1B99745827E0}" type="pres">
      <dgm:prSet presAssocID="{E485C933-C575-3540-8FFD-9CAA2A1CAAEC}" presName="textNode" presStyleLbl="bgShp" presStyleIdx="2" presStyleCnt="3"/>
      <dgm:spPr/>
      <dgm:t>
        <a:bodyPr/>
        <a:lstStyle/>
        <a:p>
          <a:endParaRPr lang="en-US"/>
        </a:p>
      </dgm:t>
    </dgm:pt>
    <dgm:pt modelId="{89CFFB2A-C455-164A-91C4-3E0D33079E68}" type="pres">
      <dgm:prSet presAssocID="{E485C933-C575-3540-8FFD-9CAA2A1CAAEC}" presName="compChildNode" presStyleCnt="0"/>
      <dgm:spPr/>
    </dgm:pt>
    <dgm:pt modelId="{B95E929E-53D6-3B4E-922E-49770B0F0D38}" type="pres">
      <dgm:prSet presAssocID="{E485C933-C575-3540-8FFD-9CAA2A1CAAEC}" presName="theInnerList" presStyleCnt="0"/>
      <dgm:spPr/>
    </dgm:pt>
    <dgm:pt modelId="{8AB2E01F-468C-9047-B9D6-498332BA170D}" type="pres">
      <dgm:prSet presAssocID="{F8D8214B-8D24-F741-B19A-BBB4EAA0333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8521F-DAF6-CB41-B06A-EB48E26E7BDC}" srcId="{E485C933-C575-3540-8FFD-9CAA2A1CAAEC}" destId="{F8D8214B-8D24-F741-B19A-BBB4EAA03332}" srcOrd="0" destOrd="0" parTransId="{C87A71B5-5427-F34C-9DF5-0E12BE9B9995}" sibTransId="{D9E09F6D-DF5E-5947-9F19-65C478E1B87F}"/>
    <dgm:cxn modelId="{229351BF-8896-D749-8204-FDC41B390D82}" type="presOf" srcId="{FCD70568-C525-584B-AEEB-B5E72D224B77}" destId="{52CE5773-8AAB-1349-A359-40567598982A}" srcOrd="0" destOrd="0" presId="urn:microsoft.com/office/officeart/2005/8/layout/lProcess2"/>
    <dgm:cxn modelId="{B0ED8FBE-0546-3E49-8416-15832B006B9A}" type="presOf" srcId="{E485C933-C575-3540-8FFD-9CAA2A1CAAEC}" destId="{73D2C1F1-3FB2-9E47-92B7-1B99745827E0}" srcOrd="1" destOrd="0" presId="urn:microsoft.com/office/officeart/2005/8/layout/lProcess2"/>
    <dgm:cxn modelId="{45561BB5-6501-DC46-8173-475F2EEBBB81}" srcId="{1D69AF9D-8A62-9A42-AA54-BEA7B25EA29B}" destId="{671A342C-3BBB-4648-97BE-BA4740A14450}" srcOrd="0" destOrd="0" parTransId="{3E33713B-135D-AA45-AACF-2B3A8CA06133}" sibTransId="{E010071E-A949-B04C-8B5F-E170C2BF69D4}"/>
    <dgm:cxn modelId="{7495511A-F82E-1548-A19C-5A8B5D92F83C}" srcId="{E6455363-2283-4A4B-A91F-EDBDCFF8ABBE}" destId="{1D69AF9D-8A62-9A42-AA54-BEA7B25EA29B}" srcOrd="0" destOrd="0" parTransId="{6A7AB6C7-B826-2842-9CB7-2C50E5AE8202}" sibTransId="{C48F60C8-304B-D346-834B-74C3AB74CAA5}"/>
    <dgm:cxn modelId="{88C0DFDA-ABDF-FB40-B7FA-390DA3FD500B}" type="presOf" srcId="{F8D8214B-8D24-F741-B19A-BBB4EAA03332}" destId="{8AB2E01F-468C-9047-B9D6-498332BA170D}" srcOrd="0" destOrd="0" presId="urn:microsoft.com/office/officeart/2005/8/layout/lProcess2"/>
    <dgm:cxn modelId="{85F67399-D4C6-0847-A278-0AD4B8BE9442}" type="presOf" srcId="{671A342C-3BBB-4648-97BE-BA4740A14450}" destId="{C3325112-CB53-AE41-815C-E3E47203CE4D}" srcOrd="0" destOrd="0" presId="urn:microsoft.com/office/officeart/2005/8/layout/lProcess2"/>
    <dgm:cxn modelId="{B7556489-2CC3-8146-A951-9FC214C44412}" type="presOf" srcId="{E6455363-2283-4A4B-A91F-EDBDCFF8ABBE}" destId="{7377926A-F0B2-F54E-9714-138612B0446C}" srcOrd="0" destOrd="0" presId="urn:microsoft.com/office/officeart/2005/8/layout/lProcess2"/>
    <dgm:cxn modelId="{D4A1134E-AC75-8F43-B208-FEC53B9448E2}" type="presOf" srcId="{E485C933-C575-3540-8FFD-9CAA2A1CAAEC}" destId="{7C5356A0-9D19-D847-A788-7EB0031A0793}" srcOrd="0" destOrd="0" presId="urn:microsoft.com/office/officeart/2005/8/layout/lProcess2"/>
    <dgm:cxn modelId="{82314916-B263-C24C-AF46-94411FE68F94}" srcId="{BED89A1E-AC92-0740-B95A-A02A455C8346}" destId="{FCD70568-C525-584B-AEEB-B5E72D224B77}" srcOrd="0" destOrd="0" parTransId="{E0EFF2CC-6EC2-8B4E-B31E-4B2ECD972D9C}" sibTransId="{401DA0D6-6FAF-2446-8461-EDB717A7A9AA}"/>
    <dgm:cxn modelId="{A0D0E36A-73DA-DB40-8C3D-16446F2C1C66}" srcId="{E6455363-2283-4A4B-A91F-EDBDCFF8ABBE}" destId="{BED89A1E-AC92-0740-B95A-A02A455C8346}" srcOrd="1" destOrd="0" parTransId="{D18D83D7-C1FA-9C41-B6C3-1507F69D34DC}" sibTransId="{8E945A4E-463A-3B4C-8A36-28F2784FF268}"/>
    <dgm:cxn modelId="{0923D6D9-5048-A64A-A553-EB5B018E524F}" type="presOf" srcId="{1D69AF9D-8A62-9A42-AA54-BEA7B25EA29B}" destId="{C0BBCA4B-417B-6D4A-8B3F-0BE0781E0EA2}" srcOrd="0" destOrd="0" presId="urn:microsoft.com/office/officeart/2005/8/layout/lProcess2"/>
    <dgm:cxn modelId="{72C98E25-7335-FF4F-B48F-E02249C338C2}" type="presOf" srcId="{BED89A1E-AC92-0740-B95A-A02A455C8346}" destId="{420E38CE-745C-2D4E-9417-F6A122550F65}" srcOrd="1" destOrd="0" presId="urn:microsoft.com/office/officeart/2005/8/layout/lProcess2"/>
    <dgm:cxn modelId="{937E0E86-0B89-1B40-8643-134C6EA291B9}" type="presOf" srcId="{BED89A1E-AC92-0740-B95A-A02A455C8346}" destId="{439A287D-9B6C-9243-A0C2-0F1EBBEE53FA}" srcOrd="0" destOrd="0" presId="urn:microsoft.com/office/officeart/2005/8/layout/lProcess2"/>
    <dgm:cxn modelId="{FFE6478C-2BE0-F943-9DF5-BBAD67ADD2AA}" type="presOf" srcId="{1D69AF9D-8A62-9A42-AA54-BEA7B25EA29B}" destId="{4E279F08-E160-564A-ACFF-2BA53EF29F3C}" srcOrd="1" destOrd="0" presId="urn:microsoft.com/office/officeart/2005/8/layout/lProcess2"/>
    <dgm:cxn modelId="{14AD7227-1C8F-4742-9487-200164D48CB4}" srcId="{E6455363-2283-4A4B-A91F-EDBDCFF8ABBE}" destId="{E485C933-C575-3540-8FFD-9CAA2A1CAAEC}" srcOrd="2" destOrd="0" parTransId="{D847CE09-9757-0542-B2A6-C70822D92A8B}" sibTransId="{A2C0F911-DCD9-EF46-A56D-B56D3A1F351B}"/>
    <dgm:cxn modelId="{F76AC252-CBBC-BB4C-8F2B-1F9D0EBA75B9}" type="presParOf" srcId="{7377926A-F0B2-F54E-9714-138612B0446C}" destId="{C44EE75E-79F9-8946-9951-ECCDF7EF2B90}" srcOrd="0" destOrd="0" presId="urn:microsoft.com/office/officeart/2005/8/layout/lProcess2"/>
    <dgm:cxn modelId="{0A84EBEF-DC87-294B-ADFE-4265A561D197}" type="presParOf" srcId="{C44EE75E-79F9-8946-9951-ECCDF7EF2B90}" destId="{C0BBCA4B-417B-6D4A-8B3F-0BE0781E0EA2}" srcOrd="0" destOrd="0" presId="urn:microsoft.com/office/officeart/2005/8/layout/lProcess2"/>
    <dgm:cxn modelId="{C91ABC30-0DDA-5040-A120-03CDCC1652F8}" type="presParOf" srcId="{C44EE75E-79F9-8946-9951-ECCDF7EF2B90}" destId="{4E279F08-E160-564A-ACFF-2BA53EF29F3C}" srcOrd="1" destOrd="0" presId="urn:microsoft.com/office/officeart/2005/8/layout/lProcess2"/>
    <dgm:cxn modelId="{6D608296-AA14-5D42-BB4A-13E34A24304E}" type="presParOf" srcId="{C44EE75E-79F9-8946-9951-ECCDF7EF2B90}" destId="{CE4A89DA-ABF7-A944-B527-9013A9B4DC0B}" srcOrd="2" destOrd="0" presId="urn:microsoft.com/office/officeart/2005/8/layout/lProcess2"/>
    <dgm:cxn modelId="{D12099D2-5013-5A4D-89FC-257598FE6BFB}" type="presParOf" srcId="{CE4A89DA-ABF7-A944-B527-9013A9B4DC0B}" destId="{258C5EDD-123C-D446-8DD0-DCEDBB9067F4}" srcOrd="0" destOrd="0" presId="urn:microsoft.com/office/officeart/2005/8/layout/lProcess2"/>
    <dgm:cxn modelId="{3BCE799F-FE54-AD4D-A8E1-C5780275C92F}" type="presParOf" srcId="{258C5EDD-123C-D446-8DD0-DCEDBB9067F4}" destId="{C3325112-CB53-AE41-815C-E3E47203CE4D}" srcOrd="0" destOrd="0" presId="urn:microsoft.com/office/officeart/2005/8/layout/lProcess2"/>
    <dgm:cxn modelId="{A9AFADB2-0913-8045-80FE-66A2D6446555}" type="presParOf" srcId="{7377926A-F0B2-F54E-9714-138612B0446C}" destId="{A0BD6FDA-2FF3-A748-9E4A-91101550FEBB}" srcOrd="1" destOrd="0" presId="urn:microsoft.com/office/officeart/2005/8/layout/lProcess2"/>
    <dgm:cxn modelId="{9818BD05-7AD2-2245-BFDC-A632B477B34F}" type="presParOf" srcId="{7377926A-F0B2-F54E-9714-138612B0446C}" destId="{4C0A2C6E-EB43-0F4A-83B8-280B6D7D124A}" srcOrd="2" destOrd="0" presId="urn:microsoft.com/office/officeart/2005/8/layout/lProcess2"/>
    <dgm:cxn modelId="{BE82B478-E271-BE41-8F3B-1C7BA40A9FD5}" type="presParOf" srcId="{4C0A2C6E-EB43-0F4A-83B8-280B6D7D124A}" destId="{439A287D-9B6C-9243-A0C2-0F1EBBEE53FA}" srcOrd="0" destOrd="0" presId="urn:microsoft.com/office/officeart/2005/8/layout/lProcess2"/>
    <dgm:cxn modelId="{8DD148E8-6A9E-0246-B5C3-C02A5015871A}" type="presParOf" srcId="{4C0A2C6E-EB43-0F4A-83B8-280B6D7D124A}" destId="{420E38CE-745C-2D4E-9417-F6A122550F65}" srcOrd="1" destOrd="0" presId="urn:microsoft.com/office/officeart/2005/8/layout/lProcess2"/>
    <dgm:cxn modelId="{A31BF4F1-D2C8-EB48-BCD3-8BD721C857A9}" type="presParOf" srcId="{4C0A2C6E-EB43-0F4A-83B8-280B6D7D124A}" destId="{4863A198-CAE3-7141-BF20-8C5992DF3450}" srcOrd="2" destOrd="0" presId="urn:microsoft.com/office/officeart/2005/8/layout/lProcess2"/>
    <dgm:cxn modelId="{A0C06DAF-6BC3-5245-B44F-E5E439ACDD14}" type="presParOf" srcId="{4863A198-CAE3-7141-BF20-8C5992DF3450}" destId="{10F0543A-7563-0A48-B1D6-B01243C30570}" srcOrd="0" destOrd="0" presId="urn:microsoft.com/office/officeart/2005/8/layout/lProcess2"/>
    <dgm:cxn modelId="{D7EEE77F-B6CD-3345-8216-0B5FF97D30BE}" type="presParOf" srcId="{10F0543A-7563-0A48-B1D6-B01243C30570}" destId="{52CE5773-8AAB-1349-A359-40567598982A}" srcOrd="0" destOrd="0" presId="urn:microsoft.com/office/officeart/2005/8/layout/lProcess2"/>
    <dgm:cxn modelId="{F06467A1-4D2D-0D45-B52F-D2CF33622571}" type="presParOf" srcId="{7377926A-F0B2-F54E-9714-138612B0446C}" destId="{41109E8E-58DA-5843-9691-E14A7E6DA71F}" srcOrd="3" destOrd="0" presId="urn:microsoft.com/office/officeart/2005/8/layout/lProcess2"/>
    <dgm:cxn modelId="{7F55F12F-EDC0-5E4F-9EFF-51DF3C9A5877}" type="presParOf" srcId="{7377926A-F0B2-F54E-9714-138612B0446C}" destId="{C883AF8E-BB31-8B4C-9165-570A0F504493}" srcOrd="4" destOrd="0" presId="urn:microsoft.com/office/officeart/2005/8/layout/lProcess2"/>
    <dgm:cxn modelId="{AFD1CAE5-6ABF-3A4D-8D05-BACD63F36687}" type="presParOf" srcId="{C883AF8E-BB31-8B4C-9165-570A0F504493}" destId="{7C5356A0-9D19-D847-A788-7EB0031A0793}" srcOrd="0" destOrd="0" presId="urn:microsoft.com/office/officeart/2005/8/layout/lProcess2"/>
    <dgm:cxn modelId="{44EDA667-0C99-3042-99B6-15F6BB0BB9B0}" type="presParOf" srcId="{C883AF8E-BB31-8B4C-9165-570A0F504493}" destId="{73D2C1F1-3FB2-9E47-92B7-1B99745827E0}" srcOrd="1" destOrd="0" presId="urn:microsoft.com/office/officeart/2005/8/layout/lProcess2"/>
    <dgm:cxn modelId="{14CB08D0-B4A2-0C4F-A085-FEDDDBA321C4}" type="presParOf" srcId="{C883AF8E-BB31-8B4C-9165-570A0F504493}" destId="{89CFFB2A-C455-164A-91C4-3E0D33079E68}" srcOrd="2" destOrd="0" presId="urn:microsoft.com/office/officeart/2005/8/layout/lProcess2"/>
    <dgm:cxn modelId="{3138252A-B219-7543-9AAF-5EF16B29D85E}" type="presParOf" srcId="{89CFFB2A-C455-164A-91C4-3E0D33079E68}" destId="{B95E929E-53D6-3B4E-922E-49770B0F0D38}" srcOrd="0" destOrd="0" presId="urn:microsoft.com/office/officeart/2005/8/layout/lProcess2"/>
    <dgm:cxn modelId="{14C546F0-F1DE-1F4D-B3EE-EAED40247AEC}" type="presParOf" srcId="{B95E929E-53D6-3B4E-922E-49770B0F0D38}" destId="{8AB2E01F-468C-9047-B9D6-498332BA170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r>
              <a:rPr lang="en-US" smtClean="0"/>
              <a:t>Hamstra AAP COPE mtg 2018 04 07.pptx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1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5B3B84AF-A024-42E3-B58D-D9555798BB8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r>
              <a:rPr lang="en-US" smtClean="0"/>
              <a:t>Stanley J. Hamstra, PhD - ACGME &lt;shamstra@acgme.org&gt;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D7876115-C100-4E37-BBD9-AF0F6A804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74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r>
              <a:rPr lang="en-US" smtClean="0"/>
              <a:t>Hamstra AAP COPE mtg 2018 04 07.pptx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86D20544-291B-4239-BDFB-01D35E1D8717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r>
              <a:rPr lang="en-US" smtClean="0"/>
              <a:t>Stanley J. Hamstra, PhD - ACGME &lt;shamstra@acgme.org&gt;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72D81ABE-24C3-4D26-AD6C-8354AC737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06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454148" indent="-360141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7651" indent="-2192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7645" indent="-2192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6083" indent="-2192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51" indent="-219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71617" indent="-219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9384" indent="-219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7152" indent="-219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17ABFD-F1EF-4978-812E-96B83C1D401C}" type="slidenum">
              <a:rPr lang="en-US" altLang="en-US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75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91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29E25-B862-42BC-B067-FC68DF2A39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4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Done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6" indent="-29113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8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7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6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6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4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63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A9CB8B-A9A9-4187-91F9-61BAE99F14C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9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Done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6" indent="-29113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8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7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6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6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4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63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A9CB8B-A9A9-4187-91F9-61BAE99F14C7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6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Done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6" indent="-29113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8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7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6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6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4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63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A9CB8B-A9A9-4187-91F9-61BAE99F14C7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4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Done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6" indent="-29113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8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7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6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6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4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63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A9CB8B-A9A9-4187-91F9-61BAE99F14C7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0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Done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6" indent="-29113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8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7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6" indent="-2329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6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45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63" indent="-232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A9CB8B-A9A9-4187-91F9-61BAE99F14C7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61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anybody here ever been to a specialist?</a:t>
            </a:r>
            <a:r>
              <a:rPr lang="en-US" baseline="0" dirty="0" smtClean="0"/>
              <a:t>  How do you know they were good? Why do you trust them? ACGME is the machine behind that seal of approval...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Hamstra AAP COPE mtg 2018 04 07.pptx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J. Hamstra, PhD - ACGME &lt;shamstra@acgme.org&gt;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ABE-24C3-4D26-AD6C-8354AC7378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8479" indent="-291722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6892" indent="-233378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33649" indent="-233378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100405" indent="-233378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7163" indent="-2333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33919" indent="-2333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500676" indent="-2333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67432" indent="-23337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70D471-2BA8-504E-9278-E170AD3E4B78}" type="slidenum">
              <a:rPr lang="en-US" sz="1200"/>
              <a:pPr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494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Point: There is a (1) Construct of Interest and (2) Construct-Irrelevant Variance.</a:t>
            </a:r>
          </a:p>
          <a:p>
            <a:r>
              <a:rPr lang="en-US" dirty="0" smtClean="0"/>
              <a:t>The rest of this talk is about a Method for tapping into this Construct of Interest.  Relates</a:t>
            </a:r>
            <a:r>
              <a:rPr lang="en-US" baseline="0" dirty="0" smtClean="0"/>
              <a:t> to the larger vision of Public Trust and Defensibility.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Draft - Do Not Circulate Without Permission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Stanley J. Hamstra, PhD - ACGME &lt;shamstra@acgme.org&gt;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1ABE-24C3-4D26-AD6C-8354AC7378F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599" indent="-27984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383" indent="-2238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136" indent="-2238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889" indent="-2238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2642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0394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8148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5901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3EC6B-6BB1-44AF-B8C6-AEC14AB15437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76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599" indent="-27984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383" indent="-2238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136" indent="-2238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889" indent="-2238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2642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0394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8148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5901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3EC6B-6BB1-44AF-B8C6-AEC14AB15437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478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599" indent="-27984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383" indent="-2238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136" indent="-2238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889" indent="-2238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2642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0394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8148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5901" indent="-223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3EC6B-6BB1-44AF-B8C6-AEC14AB15437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4550" cy="3490913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3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B-correction was applied for the CI to contain the experiment-wise</a:t>
            </a:r>
            <a:r>
              <a:rPr lang="en-US" baseline="0" dirty="0"/>
              <a:t> type I error at p=0.05.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46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B-correction was applied for the CI to contain the experiment-wise</a:t>
            </a:r>
            <a:r>
              <a:rPr lang="en-US" baseline="0" dirty="0"/>
              <a:t> type I error at p=0.05.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46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62" indent="-291139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4558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30382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6204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2029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7851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93675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9497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70D471-2BA8-504E-9278-E170AD3E4B78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67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62" indent="-291139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4558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30382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6204" indent="-232911" eaLnBrk="0" hangingPunct="0"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2029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7851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93675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9497" indent="-232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570D471-2BA8-504E-9278-E170AD3E4B78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478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Ratings are coloquial in nature and based on how a surgeon often considers a trainees competence.  There are some criteria to provide raters direction if required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scale develops an external reference criteria avoiding the comparison of a trainee to their year of training.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There are 8 questions based on key aspects of a surgical procedure.  Experts consider these important features of a successful case, and they help demonstrate to trainees what are considered key aspects of a procedure and aids in 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‘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blueprinting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desired behavior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56987" indent="-29114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64596" indent="-23291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30435" indent="-23291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96273" indent="-23291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62112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027950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93788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959627" indent="-232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177BC19-E3AE-4443-A16C-28F698481148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49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33400" y="4953000"/>
            <a:ext cx="8077200" cy="0"/>
          </a:xfrm>
          <a:prstGeom prst="line">
            <a:avLst/>
          </a:prstGeom>
          <a:noFill/>
          <a:ln w="635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990607"/>
            <a:ext cx="6172200" cy="307770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400" b="1" dirty="0" smtClean="0"/>
              <a:t>Accreditation Council for Graduate Medical Education</a:t>
            </a:r>
          </a:p>
        </p:txBody>
      </p:sp>
      <p:pic>
        <p:nvPicPr>
          <p:cNvPr id="5" name="Picture 7" descr="ACG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89" y="5857884"/>
            <a:ext cx="11287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739" y="4837125"/>
            <a:ext cx="4435475" cy="400103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altLang="en-US" sz="2000" smtClean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3738" y="4191012"/>
            <a:ext cx="5654675" cy="369326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alt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2725" y="6542094"/>
            <a:ext cx="4021147" cy="2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/>
              <a:t>© 2018 Accreditation Council for Graduate Medical Education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82881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8359254" cy="4525963"/>
          </a:xfrm>
        </p:spPr>
        <p:txBody>
          <a:bodyPr/>
          <a:lstStyle>
            <a:lvl1pPr marL="342875" indent="-342875">
              <a:buClr>
                <a:srgbClr val="FF0000"/>
              </a:buClr>
              <a:buFont typeface="Arial" panose="020B0604020202020204" pitchFamily="34" charset="0"/>
              <a:buChar char="•"/>
              <a:defRPr sz="2800"/>
            </a:lvl1pPr>
            <a:lvl2pPr marL="742895" indent="-285729">
              <a:buClrTx/>
              <a:buFont typeface="Wingdings" panose="05000000000000000000" pitchFamily="2" charset="2"/>
              <a:buChar char="§"/>
              <a:defRPr sz="2400"/>
            </a:lvl2pPr>
            <a:lvl3pPr marL="1142915" indent="-228582">
              <a:buClr>
                <a:srgbClr val="FF0000"/>
              </a:buClr>
              <a:buFont typeface="Arial" panose="020B0604020202020204" pitchFamily="34" charset="0"/>
              <a:buChar char="•"/>
              <a:defRPr sz="2000"/>
            </a:lvl3pPr>
            <a:lvl4pPr marL="1600080" indent="-228582">
              <a:buClr>
                <a:srgbClr val="FF0000"/>
              </a:buClr>
              <a:buFont typeface="Arial" panose="020B0604020202020204" pitchFamily="34" charset="0"/>
              <a:buChar char="•"/>
              <a:defRPr sz="1800"/>
            </a:lvl4pPr>
            <a:lvl5pPr marL="2057246" indent="-228582">
              <a:buClr>
                <a:srgbClr val="FF0000"/>
              </a:buClr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3" y="2174875"/>
            <a:ext cx="7813343" cy="3951288"/>
          </a:xfrm>
        </p:spPr>
        <p:txBody>
          <a:bodyPr/>
          <a:lstStyle>
            <a:lvl1pPr marL="342875" indent="-342875">
              <a:buFont typeface="Arial" panose="020B0604020202020204" pitchFamily="34" charset="0"/>
              <a:buChar char="•"/>
              <a:defRPr sz="2400"/>
            </a:lvl1pPr>
            <a:lvl2pPr marL="742895" indent="-285729">
              <a:buFont typeface="Arial" panose="020B0604020202020204" pitchFamily="34" charset="0"/>
              <a:buChar char="•"/>
              <a:defRPr sz="2000"/>
            </a:lvl2pPr>
            <a:lvl3pPr marL="1142915" indent="-228582">
              <a:buFont typeface="Arial" panose="020B0604020202020204" pitchFamily="34" charset="0"/>
              <a:buChar char="•"/>
              <a:defRPr sz="1800"/>
            </a:lvl3pPr>
            <a:lvl4pPr marL="1600080" indent="-228582">
              <a:buFont typeface="Arial" panose="020B0604020202020204" pitchFamily="34" charset="0"/>
              <a:buChar char="•"/>
              <a:defRPr sz="1600"/>
            </a:lvl4pPr>
            <a:lvl5pPr marL="2057246" indent="-228582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3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363"/>
            <a:ext cx="8229600" cy="4525963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436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365"/>
            <a:ext cx="8229600" cy="4525963"/>
          </a:xfrm>
        </p:spPr>
        <p:txBody>
          <a:bodyPr/>
          <a:lstStyle>
            <a:lvl1pPr>
              <a:defRPr sz="225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39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CGME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6065837"/>
            <a:ext cx="920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6"/>
          <p:cNvSpPr>
            <a:spLocks noChangeShapeType="1"/>
          </p:cNvSpPr>
          <p:nvPr/>
        </p:nvSpPr>
        <p:spPr bwMode="auto">
          <a:xfrm>
            <a:off x="533400" y="1066800"/>
            <a:ext cx="8077200" cy="0"/>
          </a:xfrm>
          <a:prstGeom prst="line">
            <a:avLst/>
          </a:prstGeom>
          <a:noFill/>
          <a:ln w="635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2725" y="6542094"/>
            <a:ext cx="4021147" cy="2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dirty="0" smtClean="0"/>
              <a:t>© 2018 Accreditation Council for Graduate Medical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875" indent="-3428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2915" indent="-228582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>
          <a:solidFill>
            <a:schemeClr val="tx1"/>
          </a:solidFill>
          <a:latin typeface="+mn-lt"/>
        </a:defRPr>
      </a:lvl3pPr>
      <a:lvl4pPr marL="1600080" indent="-2285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46" indent="-2285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 sz="quarter"/>
          </p:nvPr>
        </p:nvSpPr>
        <p:spPr>
          <a:xfrm>
            <a:off x="-15011" y="1981200"/>
            <a:ext cx="9144000" cy="2032000"/>
          </a:xfrm>
        </p:spPr>
        <p:txBody>
          <a:bodyPr/>
          <a:lstStyle/>
          <a:p>
            <a:pPr algn="ctr"/>
            <a:r>
              <a:rPr lang="en-US" sz="3200" b="1" dirty="0" smtClean="0"/>
              <a:t>What We Learned from Milestones 1.0: 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dirty="0" smtClean="0"/>
              <a:t>Realizing </a:t>
            </a:r>
            <a:r>
              <a:rPr lang="en-US" sz="2800" dirty="0"/>
              <a:t>the Promise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Competency-Based Medical Education</a:t>
            </a:r>
            <a:endParaRPr lang="en-US" altLang="en-US" sz="2800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09600" y="4953000"/>
            <a:ext cx="77724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Stanley J. Hamstra, Ph.D.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VP, Milestones Research and Evaluation</a:t>
            </a:r>
          </a:p>
        </p:txBody>
      </p: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1409700" y="6143625"/>
            <a:ext cx="1123581" cy="250933"/>
            <a:chOff x="7924800" y="150747"/>
            <a:chExt cx="1123453" cy="251637"/>
          </a:xfrm>
        </p:grpSpPr>
        <p:pic>
          <p:nvPicPr>
            <p:cNvPr id="512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52400"/>
              <a:ext cx="274674" cy="24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8111460" y="150747"/>
              <a:ext cx="936793" cy="23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9CC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/>
                <a:t>@stanhamstra</a:t>
              </a:r>
            </a:p>
          </p:txBody>
        </p:sp>
      </p:grpSp>
      <p:pic>
        <p:nvPicPr>
          <p:cNvPr id="512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3233"/>
            <a:ext cx="95369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Making the Right Decision…</a:t>
            </a:r>
          </a:p>
        </p:txBody>
      </p:sp>
      <p:pic>
        <p:nvPicPr>
          <p:cNvPr id="81923" name="Picture 3" descr="Normal Distribu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4" y="2368021"/>
            <a:ext cx="4019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ormal Distribution Cropp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0" y="2415644"/>
            <a:ext cx="3648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12"/>
          <p:cNvSpPr>
            <a:spLocks noChangeArrowheads="1"/>
          </p:cNvSpPr>
          <p:nvPr/>
        </p:nvSpPr>
        <p:spPr bwMode="auto">
          <a:xfrm>
            <a:off x="3633266" y="2601382"/>
            <a:ext cx="16811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6" name="Line 13"/>
          <p:cNvSpPr>
            <a:spLocks noChangeShapeType="1"/>
          </p:cNvSpPr>
          <p:nvPr/>
        </p:nvSpPr>
        <p:spPr bwMode="auto">
          <a:xfrm>
            <a:off x="4473052" y="2620433"/>
            <a:ext cx="0" cy="2263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7" name="Rectangle 14"/>
          <p:cNvSpPr>
            <a:spLocks noChangeArrowheads="1"/>
          </p:cNvSpPr>
          <p:nvPr/>
        </p:nvSpPr>
        <p:spPr bwMode="auto">
          <a:xfrm>
            <a:off x="3722164" y="3387196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8" name="Rectangle 15"/>
          <p:cNvSpPr>
            <a:spLocks noChangeArrowheads="1"/>
          </p:cNvSpPr>
          <p:nvPr/>
        </p:nvSpPr>
        <p:spPr bwMode="auto">
          <a:xfrm>
            <a:off x="5108052" y="3393545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6766" y="2855597"/>
            <a:ext cx="18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</a:t>
            </a:r>
            <a:r>
              <a:rPr lang="en-US" i="1" dirty="0" smtClean="0"/>
              <a:t>pre-competent</a:t>
            </a:r>
            <a:r>
              <a:rPr lang="en-US" dirty="0" smtClean="0"/>
              <a:t>”</a:t>
            </a:r>
          </a:p>
          <a:p>
            <a:pPr algn="l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8922" y="2858690"/>
            <a:ext cx="126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competent</a:t>
            </a:r>
          </a:p>
          <a:p>
            <a:pPr algn="l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0386" y="4888468"/>
            <a:ext cx="25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observed competence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042118" y="3014982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4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Making the Right Decision…</a:t>
            </a:r>
          </a:p>
        </p:txBody>
      </p:sp>
      <p:pic>
        <p:nvPicPr>
          <p:cNvPr id="81923" name="Picture 3" descr="Normal Distribu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4" y="2368021"/>
            <a:ext cx="4019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ormal Distribution Cropp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0" y="2415644"/>
            <a:ext cx="3648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12"/>
          <p:cNvSpPr>
            <a:spLocks noChangeArrowheads="1"/>
          </p:cNvSpPr>
          <p:nvPr/>
        </p:nvSpPr>
        <p:spPr bwMode="auto">
          <a:xfrm>
            <a:off x="3633266" y="2601382"/>
            <a:ext cx="16811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6" name="Line 13"/>
          <p:cNvSpPr>
            <a:spLocks noChangeShapeType="1"/>
          </p:cNvSpPr>
          <p:nvPr/>
        </p:nvSpPr>
        <p:spPr bwMode="auto">
          <a:xfrm>
            <a:off x="4473052" y="2620433"/>
            <a:ext cx="0" cy="2263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27" name="Rectangle 14"/>
          <p:cNvSpPr>
            <a:spLocks noChangeArrowheads="1"/>
          </p:cNvSpPr>
          <p:nvPr/>
        </p:nvSpPr>
        <p:spPr bwMode="auto">
          <a:xfrm>
            <a:off x="3722164" y="3387196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8" name="Rectangle 15"/>
          <p:cNvSpPr>
            <a:spLocks noChangeArrowheads="1"/>
          </p:cNvSpPr>
          <p:nvPr/>
        </p:nvSpPr>
        <p:spPr bwMode="auto">
          <a:xfrm>
            <a:off x="5108052" y="3393545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6766" y="2855597"/>
            <a:ext cx="18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</a:t>
            </a:r>
            <a:r>
              <a:rPr lang="en-US" i="1" dirty="0" smtClean="0"/>
              <a:t>pre-competent</a:t>
            </a:r>
            <a:r>
              <a:rPr lang="en-US" dirty="0" smtClean="0"/>
              <a:t>”</a:t>
            </a:r>
          </a:p>
          <a:p>
            <a:pPr algn="l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8922" y="2858690"/>
            <a:ext cx="126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competent</a:t>
            </a:r>
          </a:p>
          <a:p>
            <a:pPr algn="l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0386" y="4888468"/>
            <a:ext cx="25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observed competence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042118" y="3014982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rot="8717531">
            <a:off x="4490732" y="3967518"/>
            <a:ext cx="2059368" cy="50762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1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1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</a:rPr>
              <a:t>Residents Attaining Level 4 or Higher for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PC Sub-Competencies (June 2016) – Neurological Surgery</a:t>
            </a:r>
            <a:endParaRPr lang="en-US" sz="1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524000" y="1600200"/>
          <a:ext cx="304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969">
                <a:tc>
                  <a:txBody>
                    <a:bodyPr/>
                    <a:lstStyle/>
                    <a:p>
                      <a:pPr algn="l"/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PC02</a:t>
                      </a:r>
                    </a:p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Care</a:t>
                      </a:r>
                    </a:p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Traumatic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Brain Injury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PC01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Brain Tumor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PC06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Spinal Neurosurgery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PC05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Pediatric Neurological Surgery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PC07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Neurosurgery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PC04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 and Peripheral Nerves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PC03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Surgical Treatment of Epilepsy and Movement Disorders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9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5259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6C9F12-9A9F-4F83-97C7-9DFECA6981BA}"/>
              </a:ext>
            </a:extLst>
          </p:cNvPr>
          <p:cNvSpPr txBox="1"/>
          <p:nvPr/>
        </p:nvSpPr>
        <p:spPr>
          <a:xfrm>
            <a:off x="8063345" y="3215149"/>
            <a:ext cx="716863" cy="3077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N=144</a:t>
            </a:r>
            <a:endParaRPr lang="en-US" sz="1400" dirty="0">
              <a:latin typeface="+mj-lt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CEF61FCB-ACB4-47D6-BCBF-970AC9245652}"/>
              </a:ext>
            </a:extLst>
          </p:cNvPr>
          <p:cNvSpPr/>
          <p:nvPr/>
        </p:nvSpPr>
        <p:spPr bwMode="auto">
          <a:xfrm>
            <a:off x="7896161" y="2193785"/>
            <a:ext cx="167184" cy="2350506"/>
          </a:xfrm>
          <a:prstGeom prst="rightBrac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E62BC5-4F71-4F0F-BD3F-4BC7BEB75DE9}"/>
              </a:ext>
            </a:extLst>
          </p:cNvPr>
          <p:cNvSpPr txBox="1"/>
          <p:nvPr/>
        </p:nvSpPr>
        <p:spPr>
          <a:xfrm>
            <a:off x="457200" y="1209645"/>
            <a:ext cx="665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Residents’ Milestones trajectories over time (e.g., PC01)</a:t>
            </a: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3BCBF832-4746-45C1-A3B7-4928A5F77D02}"/>
              </a:ext>
            </a:extLst>
          </p:cNvPr>
          <p:cNvSpPr txBox="1">
            <a:spLocks/>
          </p:cNvSpPr>
          <p:nvPr/>
        </p:nvSpPr>
        <p:spPr bwMode="auto">
          <a:xfrm>
            <a:off x="533400" y="159798"/>
            <a:ext cx="8229600" cy="8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2"/>
            <a:r>
              <a:rPr lang="en-US" sz="2200" kern="0" dirty="0"/>
              <a:t>PC01: </a:t>
            </a:r>
            <a:br>
              <a:rPr lang="en-US" sz="2200" kern="0" dirty="0"/>
            </a:br>
            <a:r>
              <a:rPr lang="en-US" sz="2200" dirty="0"/>
              <a:t>Brain Tumor</a:t>
            </a:r>
          </a:p>
        </p:txBody>
      </p:sp>
    </p:spTree>
    <p:extLst>
      <p:ext uri="{BB962C8B-B14F-4D97-AF65-F5344CB8AC3E}">
        <p14:creationId xmlns:p14="http://schemas.microsoft.com/office/powerpoint/2010/main" val="278555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52596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513AFB-EB54-46F4-8D69-472E27F552BA}"/>
              </a:ext>
            </a:extLst>
          </p:cNvPr>
          <p:cNvSpPr txBox="1"/>
          <p:nvPr/>
        </p:nvSpPr>
        <p:spPr>
          <a:xfrm>
            <a:off x="8109746" y="3707094"/>
            <a:ext cx="686406" cy="4770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n = 14</a:t>
            </a:r>
          </a:p>
          <a:p>
            <a:r>
              <a:rPr lang="en-US" sz="1100" dirty="0">
                <a:solidFill>
                  <a:srgbClr val="FF6600"/>
                </a:solidFill>
                <a:latin typeface="+mj-lt"/>
              </a:rPr>
              <a:t>(10%)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245455-EF45-4F83-94BE-DBAFA39DC8C8}"/>
              </a:ext>
            </a:extLst>
          </p:cNvPr>
          <p:cNvSpPr txBox="1"/>
          <p:nvPr/>
        </p:nvSpPr>
        <p:spPr>
          <a:xfrm>
            <a:off x="8109746" y="2274719"/>
            <a:ext cx="785793" cy="4770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 = 130</a:t>
            </a:r>
          </a:p>
          <a:p>
            <a:r>
              <a:rPr lang="en-US" sz="1100" dirty="0">
                <a:solidFill>
                  <a:srgbClr val="0070C0"/>
                </a:solidFill>
                <a:latin typeface="+mj-lt"/>
              </a:rPr>
              <a:t>(90%)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E62BC5-4F71-4F0F-BD3F-4BC7BEB75DE9}"/>
              </a:ext>
            </a:extLst>
          </p:cNvPr>
          <p:cNvSpPr txBox="1"/>
          <p:nvPr/>
        </p:nvSpPr>
        <p:spPr>
          <a:xfrm>
            <a:off x="457200" y="1209645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Milestones trajectories for residents who attained Level 4 and those who did not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50969" y="2740232"/>
            <a:ext cx="49693" cy="31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285724" y="3358802"/>
            <a:ext cx="114938" cy="340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3BCBF832-4746-45C1-A3B7-4928A5F7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9798"/>
            <a:ext cx="8229600" cy="830802"/>
          </a:xfrm>
        </p:spPr>
        <p:txBody>
          <a:bodyPr/>
          <a:lstStyle/>
          <a:p>
            <a:pPr marL="0" lvl="2"/>
            <a:r>
              <a:rPr lang="en-US" sz="2200" dirty="0"/>
              <a:t>PC01: </a:t>
            </a:r>
            <a:br>
              <a:rPr lang="en-US" sz="2200" dirty="0"/>
            </a:br>
            <a:r>
              <a:rPr lang="en-US" sz="2200" dirty="0"/>
              <a:t>Brain Tumor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6C9F12-9A9F-4F83-97C7-9DFECA6981BA}"/>
              </a:ext>
            </a:extLst>
          </p:cNvPr>
          <p:cNvSpPr txBox="1"/>
          <p:nvPr/>
        </p:nvSpPr>
        <p:spPr>
          <a:xfrm>
            <a:off x="8350969" y="3051025"/>
            <a:ext cx="716863" cy="3077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N=144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5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5259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E62BC5-4F71-4F0F-BD3F-4BC7BEB75DE9}"/>
              </a:ext>
            </a:extLst>
          </p:cNvPr>
          <p:cNvSpPr txBox="1"/>
          <p:nvPr/>
        </p:nvSpPr>
        <p:spPr>
          <a:xfrm>
            <a:off x="457200" y="1209645"/>
            <a:ext cx="871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Odds Ratio for residents not attaining Level 4 under the threshold over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1647336" y="6105130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+mj-lt"/>
              </a:rPr>
              <a:t>OR=4.63</a:t>
            </a: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(0.68, 31.58)</a:t>
            </a:r>
          </a:p>
        </p:txBody>
      </p:sp>
      <p:sp>
        <p:nvSpPr>
          <p:cNvPr id="27" name="Title 2">
            <a:extLst>
              <a:ext uri="{FF2B5EF4-FFF2-40B4-BE49-F238E27FC236}">
                <a16:creationId xmlns="" xmlns:a16="http://schemas.microsoft.com/office/drawing/2014/main" id="{3BCBF832-4746-45C1-A3B7-4928A5F7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9798"/>
            <a:ext cx="8229600" cy="830802"/>
          </a:xfrm>
        </p:spPr>
        <p:txBody>
          <a:bodyPr/>
          <a:lstStyle/>
          <a:p>
            <a:pPr marL="0" lvl="2"/>
            <a:r>
              <a:rPr lang="en-US" sz="2200" dirty="0"/>
              <a:t>PC01: </a:t>
            </a:r>
            <a:br>
              <a:rPr lang="en-US" sz="2200" dirty="0"/>
            </a:br>
            <a:r>
              <a:rPr lang="en-US" sz="2200" dirty="0"/>
              <a:t>Brain Tumor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5858768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OR=6.70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(0.53, 84.74)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6794216" y="4654989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+mj-lt"/>
              </a:rPr>
              <a:t>OR=5.80</a:t>
            </a: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(0.77, 43.44)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4182506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OR=5.35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(0.73, 39.24)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4986289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OR=4.07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(0.37, 44.53)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3351110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OR=2.70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(0.40, 18.38)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2473999" y="6105130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OR=2.15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(0.28, 16.67)</a:t>
            </a:r>
          </a:p>
        </p:txBody>
      </p:sp>
      <p:sp>
        <p:nvSpPr>
          <p:cNvPr id="8" name="Right Bracket 7"/>
          <p:cNvSpPr/>
          <p:nvPr/>
        </p:nvSpPr>
        <p:spPr bwMode="auto">
          <a:xfrm>
            <a:off x="2158012" y="4663440"/>
            <a:ext cx="137160" cy="73152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Bracket 49"/>
          <p:cNvSpPr/>
          <p:nvPr/>
        </p:nvSpPr>
        <p:spPr bwMode="auto">
          <a:xfrm>
            <a:off x="2165189" y="2194560"/>
            <a:ext cx="137160" cy="237744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1" name="Right Bracket 50"/>
          <p:cNvSpPr/>
          <p:nvPr/>
        </p:nvSpPr>
        <p:spPr bwMode="auto">
          <a:xfrm>
            <a:off x="3808192" y="2560320"/>
            <a:ext cx="137160" cy="164592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2" name="Right Bracket 51"/>
          <p:cNvSpPr/>
          <p:nvPr/>
        </p:nvSpPr>
        <p:spPr bwMode="auto">
          <a:xfrm>
            <a:off x="4648200" y="2560320"/>
            <a:ext cx="137160" cy="164592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3" name="Right Bracket 52"/>
          <p:cNvSpPr/>
          <p:nvPr/>
        </p:nvSpPr>
        <p:spPr bwMode="auto">
          <a:xfrm>
            <a:off x="5475139" y="2199374"/>
            <a:ext cx="137160" cy="192024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4" name="Right Bracket 53"/>
          <p:cNvSpPr/>
          <p:nvPr/>
        </p:nvSpPr>
        <p:spPr bwMode="auto">
          <a:xfrm>
            <a:off x="6307204" y="2199374"/>
            <a:ext cx="137160" cy="155448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5" name="Right Bracket 54"/>
          <p:cNvSpPr/>
          <p:nvPr/>
        </p:nvSpPr>
        <p:spPr bwMode="auto">
          <a:xfrm>
            <a:off x="7125433" y="2199374"/>
            <a:ext cx="137160" cy="1484962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6" name="Right Bracket 55"/>
          <p:cNvSpPr/>
          <p:nvPr/>
        </p:nvSpPr>
        <p:spPr bwMode="auto">
          <a:xfrm>
            <a:off x="2983418" y="2194560"/>
            <a:ext cx="137160" cy="201168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7" name="Right Bracket 56"/>
          <p:cNvSpPr/>
          <p:nvPr/>
        </p:nvSpPr>
        <p:spPr bwMode="auto">
          <a:xfrm>
            <a:off x="2988663" y="4251959"/>
            <a:ext cx="137160" cy="109728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ight Bracket 57"/>
          <p:cNvSpPr/>
          <p:nvPr/>
        </p:nvSpPr>
        <p:spPr bwMode="auto">
          <a:xfrm>
            <a:off x="3815809" y="4298486"/>
            <a:ext cx="137160" cy="105156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ight Bracket 58"/>
          <p:cNvSpPr/>
          <p:nvPr/>
        </p:nvSpPr>
        <p:spPr bwMode="auto">
          <a:xfrm>
            <a:off x="4648200" y="4298486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ight Bracket 59"/>
          <p:cNvSpPr/>
          <p:nvPr/>
        </p:nvSpPr>
        <p:spPr bwMode="auto">
          <a:xfrm>
            <a:off x="5475139" y="4298486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ight Bracket 60"/>
          <p:cNvSpPr/>
          <p:nvPr/>
        </p:nvSpPr>
        <p:spPr bwMode="auto">
          <a:xfrm>
            <a:off x="6307204" y="3886200"/>
            <a:ext cx="137160" cy="146304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7125433" y="3883850"/>
            <a:ext cx="137160" cy="64008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5259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6C9F12-9A9F-4F83-97C7-9DFECA6981BA}"/>
              </a:ext>
            </a:extLst>
          </p:cNvPr>
          <p:cNvSpPr txBox="1"/>
          <p:nvPr/>
        </p:nvSpPr>
        <p:spPr>
          <a:xfrm>
            <a:off x="8384905" y="3081642"/>
            <a:ext cx="716863" cy="3077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N=144</a:t>
            </a:r>
            <a:endParaRPr lang="en-US" sz="1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513AFB-EB54-46F4-8D69-472E27F552BA}"/>
              </a:ext>
            </a:extLst>
          </p:cNvPr>
          <p:cNvSpPr txBox="1"/>
          <p:nvPr/>
        </p:nvSpPr>
        <p:spPr>
          <a:xfrm>
            <a:off x="7899495" y="3699366"/>
            <a:ext cx="686406" cy="4770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n = 31</a:t>
            </a:r>
          </a:p>
          <a:p>
            <a:r>
              <a:rPr lang="en-US" sz="1100" dirty="0">
                <a:solidFill>
                  <a:srgbClr val="FF6600"/>
                </a:solidFill>
                <a:latin typeface="+mj-lt"/>
              </a:rPr>
              <a:t>(22%)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245455-EF45-4F83-94BE-DBAFA39DC8C8}"/>
              </a:ext>
            </a:extLst>
          </p:cNvPr>
          <p:cNvSpPr txBox="1"/>
          <p:nvPr/>
        </p:nvSpPr>
        <p:spPr>
          <a:xfrm>
            <a:off x="7899495" y="2251832"/>
            <a:ext cx="772456" cy="4770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 = 113</a:t>
            </a:r>
          </a:p>
          <a:p>
            <a:r>
              <a:rPr lang="en-US" sz="1100" dirty="0">
                <a:solidFill>
                  <a:srgbClr val="0070C0"/>
                </a:solidFill>
                <a:latin typeface="+mj-lt"/>
              </a:rPr>
              <a:t>(78%)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E62BC5-4F71-4F0F-BD3F-4BC7BEB75DE9}"/>
              </a:ext>
            </a:extLst>
          </p:cNvPr>
          <p:cNvSpPr txBox="1"/>
          <p:nvPr/>
        </p:nvSpPr>
        <p:spPr>
          <a:xfrm>
            <a:off x="457200" y="1209645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Milestones trajectories for residents who attained Level 4 and those who did not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50969" y="2740232"/>
            <a:ext cx="99386" cy="341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285723" y="3389419"/>
            <a:ext cx="235587" cy="309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3BCBF832-4746-45C1-A3B7-4928A5F7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9798"/>
            <a:ext cx="8229600" cy="830802"/>
          </a:xfrm>
        </p:spPr>
        <p:txBody>
          <a:bodyPr/>
          <a:lstStyle/>
          <a:p>
            <a:r>
              <a:rPr lang="en-US" sz="2200" dirty="0"/>
              <a:t>PC03: </a:t>
            </a:r>
            <a:br>
              <a:rPr lang="en-US" sz="2200" dirty="0"/>
            </a:br>
            <a:r>
              <a:rPr lang="en-US" sz="2200" dirty="0"/>
              <a:t>Surgical Treatment of Epilepsy and Movement Disorders </a:t>
            </a:r>
          </a:p>
        </p:txBody>
      </p:sp>
    </p:spTree>
    <p:extLst>
      <p:ext uri="{BB962C8B-B14F-4D97-AF65-F5344CB8AC3E}">
        <p14:creationId xmlns:p14="http://schemas.microsoft.com/office/powerpoint/2010/main" val="7351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525963"/>
          </a:xfr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E62BC5-4F71-4F0F-BD3F-4BC7BEB75DE9}"/>
              </a:ext>
            </a:extLst>
          </p:cNvPr>
          <p:cNvSpPr txBox="1"/>
          <p:nvPr/>
        </p:nvSpPr>
        <p:spPr>
          <a:xfrm>
            <a:off x="457200" y="1209645"/>
            <a:ext cx="871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Odds Ratio for residents not attaining Level 4 under the threshold over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1647336" y="6105130"/>
            <a:ext cx="713657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+mj-lt"/>
              </a:rPr>
              <a:t>OR=2.61</a:t>
            </a: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(0.81, 8.32)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59735" y="610854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*p &lt; .007</a:t>
            </a:r>
          </a:p>
        </p:txBody>
      </p:sp>
      <p:sp>
        <p:nvSpPr>
          <p:cNvPr id="27" name="Title 2">
            <a:extLst>
              <a:ext uri="{FF2B5EF4-FFF2-40B4-BE49-F238E27FC236}">
                <a16:creationId xmlns="" xmlns:a16="http://schemas.microsoft.com/office/drawing/2014/main" id="{3BCBF832-4746-45C1-A3B7-4928A5F7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9798"/>
            <a:ext cx="8229600" cy="830802"/>
          </a:xfrm>
        </p:spPr>
        <p:txBody>
          <a:bodyPr/>
          <a:lstStyle/>
          <a:p>
            <a:r>
              <a:rPr lang="en-US" sz="2200" dirty="0"/>
              <a:t>PC03: </a:t>
            </a:r>
            <a:br>
              <a:rPr lang="en-US" sz="2200" dirty="0"/>
            </a:br>
            <a:r>
              <a:rPr lang="en-US" sz="2200" dirty="0"/>
              <a:t>Surgical Treatment of Epilepsy and Movement Disorders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5858768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OR=3.60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(0.50, 26.01)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6837184" y="4969419"/>
            <a:ext cx="906017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+mj-lt"/>
              </a:rPr>
              <a:t>OR=7.91*</a:t>
            </a:r>
          </a:p>
          <a:p>
            <a:r>
              <a:rPr lang="en-US" sz="1000" dirty="0">
                <a:solidFill>
                  <a:srgbClr val="FF0000"/>
                </a:solidFill>
                <a:latin typeface="+mj-lt"/>
              </a:rPr>
              <a:t>(1.47, 42.58)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4182506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</a:t>
            </a:r>
            <a:r>
              <a:rPr lang="en-US" sz="800" b="1" dirty="0">
                <a:solidFill>
                  <a:srgbClr val="FF0000"/>
                </a:solidFill>
                <a:latin typeface="+mj-lt"/>
              </a:rPr>
              <a:t>2.42</a:t>
            </a: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(0.54, 10.88)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4986289" y="5392581"/>
            <a:ext cx="771365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OR=2.57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(0.53, 12.52)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3351110" y="5392581"/>
            <a:ext cx="713657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OR=2.13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(0.48, 9.51)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43A51A-D247-48D3-AEBE-BEA1AAE0F136}"/>
              </a:ext>
            </a:extLst>
          </p:cNvPr>
          <p:cNvSpPr txBox="1"/>
          <p:nvPr/>
        </p:nvSpPr>
        <p:spPr>
          <a:xfrm>
            <a:off x="2473999" y="6105130"/>
            <a:ext cx="713657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OR=</a:t>
            </a:r>
            <a:r>
              <a:rPr lang="en-US" sz="800" b="1" dirty="0">
                <a:solidFill>
                  <a:srgbClr val="FF0000"/>
                </a:solidFill>
                <a:latin typeface="+mj-lt"/>
              </a:rPr>
              <a:t>1.89</a:t>
            </a:r>
          </a:p>
          <a:p>
            <a:r>
              <a:rPr lang="en-US" sz="800" dirty="0">
                <a:solidFill>
                  <a:srgbClr val="FF0000"/>
                </a:solidFill>
                <a:latin typeface="+mj-lt"/>
              </a:rPr>
              <a:t>(0.43, 8.26)</a:t>
            </a:r>
          </a:p>
        </p:txBody>
      </p:sp>
      <p:sp>
        <p:nvSpPr>
          <p:cNvPr id="8" name="Right Bracket 7"/>
          <p:cNvSpPr/>
          <p:nvPr/>
        </p:nvSpPr>
        <p:spPr bwMode="auto">
          <a:xfrm>
            <a:off x="2158012" y="4721648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Bracket 49"/>
          <p:cNvSpPr/>
          <p:nvPr/>
        </p:nvSpPr>
        <p:spPr bwMode="auto">
          <a:xfrm>
            <a:off x="2165189" y="3063575"/>
            <a:ext cx="137160" cy="1484962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1" name="Right Bracket 50"/>
          <p:cNvSpPr/>
          <p:nvPr/>
        </p:nvSpPr>
        <p:spPr bwMode="auto">
          <a:xfrm>
            <a:off x="3808192" y="2199374"/>
            <a:ext cx="137160" cy="1905414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2" name="Right Bracket 51"/>
          <p:cNvSpPr/>
          <p:nvPr/>
        </p:nvSpPr>
        <p:spPr bwMode="auto">
          <a:xfrm>
            <a:off x="4648200" y="2199374"/>
            <a:ext cx="137160" cy="192024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3" name="Right Bracket 52"/>
          <p:cNvSpPr/>
          <p:nvPr/>
        </p:nvSpPr>
        <p:spPr bwMode="auto">
          <a:xfrm>
            <a:off x="5475139" y="2199374"/>
            <a:ext cx="137160" cy="192024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4" name="Right Bracket 53"/>
          <p:cNvSpPr/>
          <p:nvPr/>
        </p:nvSpPr>
        <p:spPr bwMode="auto">
          <a:xfrm>
            <a:off x="6307204" y="2199374"/>
            <a:ext cx="137160" cy="1920240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5" name="Right Bracket 54"/>
          <p:cNvSpPr/>
          <p:nvPr/>
        </p:nvSpPr>
        <p:spPr bwMode="auto">
          <a:xfrm>
            <a:off x="7125433" y="2199374"/>
            <a:ext cx="137160" cy="1484962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6" name="Right Bracket 55"/>
          <p:cNvSpPr/>
          <p:nvPr/>
        </p:nvSpPr>
        <p:spPr bwMode="auto">
          <a:xfrm>
            <a:off x="2983418" y="3063575"/>
            <a:ext cx="137160" cy="1484962"/>
          </a:xfrm>
          <a:prstGeom prst="rightBracket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7" name="Right Bracket 56"/>
          <p:cNvSpPr/>
          <p:nvPr/>
        </p:nvSpPr>
        <p:spPr bwMode="auto">
          <a:xfrm>
            <a:off x="2988663" y="4721648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ight Bracket 57"/>
          <p:cNvSpPr/>
          <p:nvPr/>
        </p:nvSpPr>
        <p:spPr bwMode="auto">
          <a:xfrm>
            <a:off x="3815809" y="4298486"/>
            <a:ext cx="137160" cy="73152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ight Bracket 58"/>
          <p:cNvSpPr/>
          <p:nvPr/>
        </p:nvSpPr>
        <p:spPr bwMode="auto">
          <a:xfrm>
            <a:off x="4648200" y="4298486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ight Bracket 59"/>
          <p:cNvSpPr/>
          <p:nvPr/>
        </p:nvSpPr>
        <p:spPr bwMode="auto">
          <a:xfrm>
            <a:off x="5475139" y="4298486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ight Bracket 60"/>
          <p:cNvSpPr/>
          <p:nvPr/>
        </p:nvSpPr>
        <p:spPr bwMode="auto">
          <a:xfrm>
            <a:off x="6307204" y="4298486"/>
            <a:ext cx="137160" cy="731520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ight Bracket 61"/>
          <p:cNvSpPr/>
          <p:nvPr/>
        </p:nvSpPr>
        <p:spPr bwMode="auto">
          <a:xfrm>
            <a:off x="7125433" y="3883850"/>
            <a:ext cx="137160" cy="1009487"/>
          </a:xfrm>
          <a:prstGeom prst="rightBracke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9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uncertainty in your professional judgments about residents’ competence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esp</a:t>
            </a:r>
            <a:r>
              <a:rPr lang="en-US" dirty="0" smtClean="0"/>
              <a:t>. the Milestones language really needed an overhaul – to improve “content validity”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Milestones 2.0?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49495" y="286179"/>
            <a:ext cx="7511013" cy="1046559"/>
          </a:xfrm>
        </p:spPr>
        <p:txBody>
          <a:bodyPr anchor="t"/>
          <a:lstStyle/>
          <a:p>
            <a:r>
              <a:rPr lang="en-US" altLang="en-US" b="1" dirty="0" smtClean="0"/>
              <a:t>Milestone</a:t>
            </a:r>
            <a:r>
              <a:rPr lang="en-US" altLang="en-US" dirty="0" smtClean="0"/>
              <a:t> Resources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49494" y="1332738"/>
            <a:ext cx="8794506" cy="39491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800" dirty="0" smtClean="0"/>
              <a:t>Clinical Competency Committee Guidebook (v2)</a:t>
            </a:r>
          </a:p>
          <a:p>
            <a:pPr marL="0">
              <a:spcAft>
                <a:spcPts val="600"/>
              </a:spcAft>
            </a:pPr>
            <a:r>
              <a:rPr lang="en-US" altLang="en-US" sz="1400" dirty="0"/>
              <a:t>http://www.acgme.org/Portals/0/ACGMEClinicalCompetencyCommitteeGuidebook.pdf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800" dirty="0" smtClean="0"/>
              <a:t>Milestones Guidebook</a:t>
            </a:r>
          </a:p>
          <a:p>
            <a:pPr marL="0">
              <a:spcAft>
                <a:spcPts val="600"/>
              </a:spcAft>
            </a:pPr>
            <a:r>
              <a:rPr lang="en-US" altLang="en-US" sz="1400" dirty="0"/>
              <a:t>http://www.acgme.org/Portals/0/MilestonesGuidebook.pdf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Milestone Guidebook for </a:t>
            </a:r>
            <a:r>
              <a:rPr lang="en-US" sz="2800" dirty="0" smtClean="0"/>
              <a:t>Residents/Fellows (</a:t>
            </a:r>
            <a:r>
              <a:rPr lang="en-US" sz="2800" dirty="0" smtClean="0">
                <a:solidFill>
                  <a:srgbClr val="FF0000"/>
                </a:solidFill>
              </a:rPr>
              <a:t>NEW!!)</a:t>
            </a:r>
          </a:p>
          <a:p>
            <a:pPr marL="0">
              <a:spcAft>
                <a:spcPts val="600"/>
              </a:spcAft>
            </a:pPr>
            <a:r>
              <a:rPr lang="en-US" altLang="en-US" sz="1400" dirty="0"/>
              <a:t>http://www.acgme.org/Portals/0/PDFs/Milestones/MilestonesGuidebookforResidentsFellows.pdf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800" dirty="0" smtClean="0"/>
              <a:t>Milestones Annual Report 2017</a:t>
            </a:r>
          </a:p>
          <a:p>
            <a:pPr marL="0">
              <a:spcAft>
                <a:spcPts val="600"/>
              </a:spcAft>
            </a:pPr>
            <a:r>
              <a:rPr lang="en-US" altLang="en-US" sz="1400" dirty="0"/>
              <a:t>http://www.acgme.org/Portals/0/PDFs/Milestones/MilestonesAnnualReport2017.pdf</a:t>
            </a:r>
          </a:p>
        </p:txBody>
      </p:sp>
    </p:spTree>
    <p:extLst>
      <p:ext uri="{BB962C8B-B14F-4D97-AF65-F5344CB8AC3E}">
        <p14:creationId xmlns:p14="http://schemas.microsoft.com/office/powerpoint/2010/main" val="24068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Construct of Interest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93801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What do they know? (Medical Knowledge)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What can they do? (Patient Care)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22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49495" y="286179"/>
            <a:ext cx="7511013" cy="1046559"/>
          </a:xfrm>
        </p:spPr>
        <p:txBody>
          <a:bodyPr anchor="t"/>
          <a:lstStyle/>
          <a:p>
            <a:r>
              <a:rPr lang="en-US" altLang="en-US" b="1" dirty="0" smtClean="0"/>
              <a:t>Milestone Resources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49495" y="1332738"/>
            <a:ext cx="7980689" cy="4004025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Faculty Development in Assessment</a:t>
            </a:r>
          </a:p>
          <a:p>
            <a:pPr marL="565785" lvl="2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Three courses in Chicago each year</a:t>
            </a:r>
          </a:p>
          <a:p>
            <a:pPr marL="565785" lvl="2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First “refresher” course in 2018</a:t>
            </a:r>
          </a:p>
          <a:p>
            <a:pPr marL="565785" lvl="2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800" u="sng" dirty="0" smtClean="0"/>
              <a:t>Regional Faculty Development hubs</a:t>
            </a:r>
          </a:p>
          <a:p>
            <a:pPr marL="565785" lvl="2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Three sites up and successfully running</a:t>
            </a:r>
          </a:p>
          <a:p>
            <a:pPr marL="845820" lvl="4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Vanderbilt</a:t>
            </a:r>
            <a:r>
              <a:rPr lang="en-US" altLang="en-US" sz="2000" dirty="0"/>
              <a:t>, UCLA, Cleveland </a:t>
            </a:r>
            <a:r>
              <a:rPr lang="en-US" altLang="en-US" sz="2000" dirty="0" smtClean="0"/>
              <a:t>Clinic</a:t>
            </a:r>
          </a:p>
          <a:p>
            <a:pPr marL="565785" lvl="2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More sites have signed on:</a:t>
            </a:r>
          </a:p>
          <a:p>
            <a:pPr marL="845820" lvl="4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Philadelphia consortium (2018)</a:t>
            </a:r>
          </a:p>
          <a:p>
            <a:pPr marL="845820" lvl="4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MSU OPTI (in development)</a:t>
            </a:r>
          </a:p>
          <a:p>
            <a:pPr marL="285750" indent="-285750">
              <a:buClr>
                <a:srgbClr val="C00000"/>
              </a:buClr>
              <a:buSzPct val="125000"/>
              <a:buFont typeface="Wingdings" panose="05000000000000000000" pitchFamily="2" charset="2"/>
              <a:buChar char="§"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69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59254" cy="4525963"/>
          </a:xfrm>
        </p:spPr>
        <p:txBody>
          <a:bodyPr/>
          <a:lstStyle/>
          <a:p>
            <a:pPr marL="626364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/>
              <a:t>Background and Context</a:t>
            </a:r>
          </a:p>
          <a:p>
            <a:pPr marL="1026384" lvl="1" indent="-514350">
              <a:spcAft>
                <a:spcPts val="1800"/>
              </a:spcAft>
            </a:pPr>
            <a:r>
              <a:rPr lang="en-US" dirty="0" smtClean="0"/>
              <a:t>CBME and the ACGME</a:t>
            </a:r>
            <a:endParaRPr lang="en-US" dirty="0"/>
          </a:p>
          <a:p>
            <a:pPr marL="626364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 err="1"/>
              <a:t>Entrustability</a:t>
            </a:r>
            <a:r>
              <a:rPr lang="en-US" dirty="0"/>
              <a:t> and the Assessment Process</a:t>
            </a:r>
          </a:p>
          <a:p>
            <a:pPr marL="1026384" lvl="1" indent="-514350">
              <a:spcAft>
                <a:spcPts val="1800"/>
              </a:spcAft>
            </a:pPr>
            <a:r>
              <a:rPr lang="en-US" dirty="0"/>
              <a:t>Making the Right Decisions</a:t>
            </a:r>
          </a:p>
          <a:p>
            <a:pPr marL="626364" indent="-514350">
              <a:spcAft>
                <a:spcPts val="1800"/>
              </a:spcAft>
              <a:buFont typeface="+mj-lt"/>
              <a:buAutoNum type="arabicParenR"/>
            </a:pPr>
            <a:r>
              <a:rPr lang="en-US" dirty="0"/>
              <a:t>Assessment Data for Educational CQI</a:t>
            </a:r>
          </a:p>
          <a:p>
            <a:pPr marL="1026384" lvl="1" indent="-514350">
              <a:spcAft>
                <a:spcPts val="1800"/>
              </a:spcAft>
            </a:pPr>
            <a:r>
              <a:rPr lang="en-US" dirty="0"/>
              <a:t>The Quest for Validity:</a:t>
            </a:r>
          </a:p>
          <a:p>
            <a:pPr marL="1426404" lvl="2" indent="-514350">
              <a:spcAft>
                <a:spcPts val="1800"/>
              </a:spcAft>
            </a:pPr>
            <a:r>
              <a:rPr lang="en-US" dirty="0"/>
              <a:t>Developing a Framework for Testing </a:t>
            </a:r>
            <a:r>
              <a:rPr lang="en-US" dirty="0" smtClean="0"/>
              <a:t>Validity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410819" y="736591"/>
            <a:ext cx="1123581" cy="250933"/>
            <a:chOff x="7924800" y="150747"/>
            <a:chExt cx="1123453" cy="251637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52400"/>
              <a:ext cx="274674" cy="24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8111460" y="150747"/>
              <a:ext cx="936793" cy="23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9CCFF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/>
                <a:t>@stanhamstra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19" y="76200"/>
            <a:ext cx="95369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6172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shamstra@acgme.org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52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1135"/>
            <a:ext cx="8991600" cy="875665"/>
          </a:xfrm>
        </p:spPr>
        <p:txBody>
          <a:bodyPr anchor="t">
            <a:noAutofit/>
          </a:bodyPr>
          <a:lstStyle/>
          <a:p>
            <a:r>
              <a:rPr lang="en-US" sz="2800" dirty="0"/>
              <a:t>Milestones vs Old </a:t>
            </a:r>
            <a:r>
              <a:rPr lang="en-US" sz="2800" dirty="0" smtClean="0"/>
              <a:t>Form: More inter-year variation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23265"/>
            <a:ext cx="5577840" cy="590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0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Sources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of Validity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59254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/>
              <a:t>Content</a:t>
            </a:r>
            <a:r>
              <a:rPr lang="en-US" sz="2400" dirty="0"/>
              <a:t> </a:t>
            </a:r>
            <a:r>
              <a:rPr lang="en-US" sz="2400" dirty="0" smtClean="0"/>
              <a:t>– expert </a:t>
            </a:r>
            <a:r>
              <a:rPr lang="en-US" sz="2400" dirty="0"/>
              <a:t>group creates the </a:t>
            </a:r>
            <a:r>
              <a:rPr lang="en-US" sz="2400" dirty="0" smtClean="0"/>
              <a:t>content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Internal Structure </a:t>
            </a:r>
            <a:r>
              <a:rPr lang="en-US" sz="2400" dirty="0" smtClean="0"/>
              <a:t>– reliability; how many dimensions?</a:t>
            </a:r>
            <a:endParaRPr lang="en-US" sz="24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/>
              <a:t>Response Process </a:t>
            </a:r>
            <a:r>
              <a:rPr lang="en-US" sz="2400" dirty="0"/>
              <a:t>– tools constructed with rater in mind; well-accepted; </a:t>
            </a:r>
            <a:r>
              <a:rPr lang="en-US" sz="2400" dirty="0" smtClean="0"/>
              <a:t>feasible; scoring processes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Relation </a:t>
            </a:r>
            <a:r>
              <a:rPr lang="en-US" sz="2400" b="1" dirty="0"/>
              <a:t>with other </a:t>
            </a:r>
            <a:r>
              <a:rPr lang="en-US" sz="2400" b="1" dirty="0" smtClean="0"/>
              <a:t>Variables </a:t>
            </a:r>
            <a:r>
              <a:rPr lang="en-US" sz="2400" dirty="0"/>
              <a:t>– does the tool correlate with other variables in an expected </a:t>
            </a:r>
            <a:r>
              <a:rPr lang="en-US" sz="2400" dirty="0" smtClean="0"/>
              <a:t>manner?</a:t>
            </a:r>
            <a:endParaRPr lang="en-US" sz="2000" dirty="0" smtClean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Consequences</a:t>
            </a:r>
            <a:r>
              <a:rPr lang="en-US" sz="2400" dirty="0" smtClean="0"/>
              <a:t> – how do scores impact the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3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Sources </a:t>
            </a: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of Validity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59254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/>
              <a:t>Content</a:t>
            </a:r>
            <a:r>
              <a:rPr lang="en-US" sz="2400" dirty="0"/>
              <a:t> </a:t>
            </a:r>
            <a:r>
              <a:rPr lang="en-US" sz="2400" dirty="0" smtClean="0"/>
              <a:t>– expert </a:t>
            </a:r>
            <a:r>
              <a:rPr lang="en-US" sz="2400" dirty="0"/>
              <a:t>group creates the </a:t>
            </a:r>
            <a:r>
              <a:rPr lang="en-US" sz="2400" dirty="0" smtClean="0"/>
              <a:t>content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Internal Structure </a:t>
            </a:r>
            <a:r>
              <a:rPr lang="en-US" sz="2400" dirty="0" smtClean="0"/>
              <a:t>– reliability; how many dimensions?</a:t>
            </a:r>
            <a:endParaRPr lang="en-US" sz="24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/>
              <a:t>Response Process </a:t>
            </a:r>
            <a:r>
              <a:rPr lang="en-US" sz="2400" b="1" dirty="0">
                <a:solidFill>
                  <a:srgbClr val="FF0000"/>
                </a:solidFill>
              </a:rPr>
              <a:t>– tools constructed with rater in mind; well-accepted; </a:t>
            </a:r>
            <a:r>
              <a:rPr lang="en-US" sz="2400" b="1" dirty="0" smtClean="0">
                <a:solidFill>
                  <a:srgbClr val="FF0000"/>
                </a:solidFill>
              </a:rPr>
              <a:t>feasible</a:t>
            </a:r>
            <a:r>
              <a:rPr lang="en-US" sz="2400" dirty="0" smtClean="0"/>
              <a:t>; scoring processes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Relation </a:t>
            </a:r>
            <a:r>
              <a:rPr lang="en-US" sz="2400" b="1" dirty="0"/>
              <a:t>with other </a:t>
            </a:r>
            <a:r>
              <a:rPr lang="en-US" sz="2400" b="1" dirty="0" smtClean="0"/>
              <a:t>Variables </a:t>
            </a:r>
            <a:r>
              <a:rPr lang="en-US" sz="2400" dirty="0"/>
              <a:t>– does the tool correlate with other variables in an expected </a:t>
            </a:r>
            <a:r>
              <a:rPr lang="en-US" sz="2400" dirty="0" smtClean="0"/>
              <a:t>manner?</a:t>
            </a:r>
            <a:endParaRPr lang="en-US" sz="2000" dirty="0" smtClean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Tx/>
              <a:buFont typeface="+mj-lt"/>
              <a:buAutoNum type="arabicParenR"/>
            </a:pPr>
            <a:r>
              <a:rPr lang="en-US" sz="2400" b="1" dirty="0" smtClean="0"/>
              <a:t>Consequences</a:t>
            </a:r>
            <a:r>
              <a:rPr lang="en-US" sz="2400" dirty="0" smtClean="0"/>
              <a:t> – how do scores impact the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6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1219200"/>
          <a:ext cx="8915400" cy="308457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7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8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Diagnosis (PC1)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Unable to perform an accurate H+P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Performs a focused, efficient and accurate H+P of all patients including critically ill patients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Accurately diagnoses </a:t>
                      </a:r>
                      <a:r>
                        <a:rPr lang="en-US" sz="1000" u="sng" dirty="0">
                          <a:effectLst/>
                        </a:rPr>
                        <a:t>many</a:t>
                      </a:r>
                      <a:r>
                        <a:rPr lang="en-US" sz="1000" dirty="0">
                          <a:effectLst/>
                        </a:rPr>
                        <a:t> common conditions and initiates management for some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Accurately diagnoses and initiates management for </a:t>
                      </a:r>
                      <a:r>
                        <a:rPr lang="en-US" sz="1000" u="sng">
                          <a:effectLst/>
                        </a:rPr>
                        <a:t>most</a:t>
                      </a:r>
                      <a:r>
                        <a:rPr lang="en-US" sz="1000">
                          <a:effectLst/>
                        </a:rPr>
                        <a:t> common conditions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Recognizes </a:t>
                      </a:r>
                      <a:r>
                        <a:rPr lang="en-US" sz="1000" u="sng" dirty="0">
                          <a:effectLst/>
                        </a:rPr>
                        <a:t>atypical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u="sng" dirty="0">
                          <a:effectLst/>
                        </a:rPr>
                        <a:t>presentations</a:t>
                      </a:r>
                      <a:r>
                        <a:rPr lang="en-US" sz="1000" dirty="0">
                          <a:effectLst/>
                        </a:rPr>
                        <a:t> of a large number of conditions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7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Post-op care (PC2)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Does not recognize or manage common post op problems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Manages common post op problems with a senior physically present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Manages common post op problems with a senior available by phone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Manages common and complex post op problems independently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Supervises junior residents managing common and complex postoperative problems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4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Technical skills (PC3)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Lacks basic surgical skills (e.g. knot tying, NG tube, </a:t>
                      </a:r>
                      <a:r>
                        <a:rPr lang="en-US" sz="1000" dirty="0" err="1">
                          <a:effectLst/>
                        </a:rPr>
                        <a:t>foley</a:t>
                      </a:r>
                      <a:r>
                        <a:rPr lang="en-US" sz="1000" dirty="0">
                          <a:effectLst/>
                        </a:rPr>
                        <a:t>, I+D, art line)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Has basic surgical skills (e.g. knot tying, NG tube, foley, I+D, art line)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Has respect for tissue and developing instrument handling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Proficient at most instrument handling and exhibits efficiency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Proficiency in use of all instruments and equipment for essential operations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4232364"/>
          <a:ext cx="8915400" cy="215014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7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8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723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Knowledge about diseases (MK1)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Lacks basic knowledge expected of a medical student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Understands signs, symptoms and treatment of some common conditions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Basic knowledge and recognizes  variations in presentation of many common conditions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Significant knowledge of many common conditions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Comprehensive knowledge of common conditions and basic knowledge of advanced conditions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3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Knowledge about operations (MK2)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Does not know steps of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knowledge of steps of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knowledge of steps and perioperative care for </a:t>
                      </a:r>
                      <a:r>
                        <a:rPr lang="en-US" sz="1000" u="sng">
                          <a:effectLst/>
                        </a:rPr>
                        <a:t>many</a:t>
                      </a:r>
                      <a:r>
                        <a:rPr lang="en-US" sz="1000">
                          <a:effectLst/>
                        </a:rPr>
                        <a:t>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Significant knowledge of </a:t>
                      </a:r>
                      <a:r>
                        <a:rPr lang="en-US" sz="1000" u="sng">
                          <a:effectLst/>
                        </a:rPr>
                        <a:t>most</a:t>
                      </a:r>
                      <a:r>
                        <a:rPr lang="en-US" sz="1000">
                          <a:effectLst/>
                        </a:rPr>
                        <a:t> common operations, basic knowledge of </a:t>
                      </a:r>
                      <a:r>
                        <a:rPr lang="en-US" sz="1000" u="sng">
                          <a:effectLst/>
                        </a:rPr>
                        <a:t>some</a:t>
                      </a:r>
                      <a:r>
                        <a:rPr lang="en-US" sz="1000">
                          <a:effectLst/>
                        </a:rPr>
                        <a:t> complex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Comprehensive knowledge of common operations, basic knowledge of  </a:t>
                      </a:r>
                      <a:r>
                        <a:rPr lang="en-US" sz="1000" u="sng" dirty="0">
                          <a:effectLst/>
                        </a:rPr>
                        <a:t>many</a:t>
                      </a:r>
                      <a:r>
                        <a:rPr lang="en-US" sz="1000" dirty="0">
                          <a:effectLst/>
                        </a:rPr>
                        <a:t> complex operations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11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" y="1219200"/>
          <a:ext cx="8915400" cy="308457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7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8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Diagnosis (PC1)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Unable to perform an accurate H+P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Performs a focused, efficient and accurate H+P of all patients including critically ill patients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Accurately diagnoses </a:t>
                      </a:r>
                      <a:r>
                        <a:rPr lang="en-US" sz="1000" u="sng" dirty="0">
                          <a:effectLst/>
                        </a:rPr>
                        <a:t>many</a:t>
                      </a:r>
                      <a:r>
                        <a:rPr lang="en-US" sz="1000" dirty="0">
                          <a:effectLst/>
                        </a:rPr>
                        <a:t> common conditions and initiates management for some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Accurately diagnoses and initiates management for </a:t>
                      </a:r>
                      <a:r>
                        <a:rPr lang="en-US" sz="1000" u="sng">
                          <a:effectLst/>
                        </a:rPr>
                        <a:t>most</a:t>
                      </a:r>
                      <a:r>
                        <a:rPr lang="en-US" sz="1000">
                          <a:effectLst/>
                        </a:rPr>
                        <a:t> common conditions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Recognizes </a:t>
                      </a:r>
                      <a:r>
                        <a:rPr lang="en-US" sz="1000" u="sng" dirty="0">
                          <a:effectLst/>
                        </a:rPr>
                        <a:t>atypical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u="sng" dirty="0">
                          <a:effectLst/>
                        </a:rPr>
                        <a:t>presentations</a:t>
                      </a:r>
                      <a:r>
                        <a:rPr lang="en-US" sz="1000" dirty="0">
                          <a:effectLst/>
                        </a:rPr>
                        <a:t> of a large number of conditions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77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Post-op care (PC2)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Does not recognize or manage common post op problems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Manages common post op problems with a senior physically present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Manages common post op problems with a senior available by phone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Manages common and complex post op problems independently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Supervises junior residents managing common and complex postoperative problems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4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Technical skills (PC3)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Lacks basic surgical skills (e.g. knot tying, NG tube, </a:t>
                      </a:r>
                      <a:r>
                        <a:rPr lang="en-US" sz="1000" dirty="0" err="1">
                          <a:effectLst/>
                        </a:rPr>
                        <a:t>foley</a:t>
                      </a:r>
                      <a:r>
                        <a:rPr lang="en-US" sz="1000" dirty="0">
                          <a:effectLst/>
                        </a:rPr>
                        <a:t>, I+D, art line)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Has basic surgical skills (e.g. knot tying, NG tube, foley, I+D, art line)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Has respect for tissue and developing instrument handling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Proficient at most instrument handling and exhibits efficiency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Proficiency in use of all instruments and equipment for essential operations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" y="4232364"/>
          <a:ext cx="8915400" cy="215014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7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6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8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7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723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Knowledge about diseases (MK1)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Lacks basic knowledge expected of a medical student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Understands signs, symptoms and treatment of some common conditions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Basic knowledge and recognizes  variations in presentation of many common conditions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Significant knowledge of many common conditions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Comprehensive knowledge of common conditions and basic knowledge of advanced conditions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30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Knowledge about operations (MK2)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</a:t>
                      </a:r>
                      <a:endParaRPr lang="en-US" sz="12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Not observed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Does not know steps of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knowledge of steps of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 knowledge of steps and perioperative care for </a:t>
                      </a:r>
                      <a:r>
                        <a:rPr lang="en-US" sz="1000" u="sng">
                          <a:effectLst/>
                        </a:rPr>
                        <a:t>many</a:t>
                      </a:r>
                      <a:r>
                        <a:rPr lang="en-US" sz="1000">
                          <a:effectLst/>
                        </a:rPr>
                        <a:t> common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Significant knowledge of </a:t>
                      </a:r>
                      <a:r>
                        <a:rPr lang="en-US" sz="1000" u="sng">
                          <a:effectLst/>
                        </a:rPr>
                        <a:t>most</a:t>
                      </a:r>
                      <a:r>
                        <a:rPr lang="en-US" sz="1000">
                          <a:effectLst/>
                        </a:rPr>
                        <a:t> common operations, basic knowledge of </a:t>
                      </a:r>
                      <a:r>
                        <a:rPr lang="en-US" sz="1000" u="sng">
                          <a:effectLst/>
                        </a:rPr>
                        <a:t>some</a:t>
                      </a:r>
                      <a:r>
                        <a:rPr lang="en-US" sz="1000">
                          <a:effectLst/>
                        </a:rPr>
                        <a:t> complex operations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Comprehensive knowledge of common operations, basic knowledge of  </a:t>
                      </a:r>
                      <a:r>
                        <a:rPr lang="en-US" sz="1000" u="sng" dirty="0">
                          <a:effectLst/>
                        </a:rPr>
                        <a:t>many</a:t>
                      </a:r>
                      <a:r>
                        <a:rPr lang="en-US" sz="1000" dirty="0">
                          <a:effectLst/>
                        </a:rPr>
                        <a:t> complex operations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5562600" y="838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096000" y="1219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648200" y="3886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8610600" y="838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248400" y="3886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4495800" y="52578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458200" y="53340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019800" y="51054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581400" y="19050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352800" y="4267200"/>
            <a:ext cx="3048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859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6" y="96715"/>
            <a:ext cx="8315968" cy="604031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809" y="6097291"/>
            <a:ext cx="8359254" cy="5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2000" kern="0" dirty="0" err="1" smtClean="0"/>
              <a:t>Gofton</a:t>
            </a:r>
            <a:r>
              <a:rPr lang="en-US" sz="2000" kern="0" dirty="0"/>
              <a:t> </a:t>
            </a:r>
            <a:r>
              <a:rPr lang="en-US" sz="2000" kern="0" dirty="0" smtClean="0"/>
              <a:t>WT et al. </a:t>
            </a:r>
            <a:r>
              <a:rPr lang="en-US" sz="2000" i="1" kern="0" dirty="0" err="1" smtClean="0"/>
              <a:t>Acad</a:t>
            </a:r>
            <a:r>
              <a:rPr lang="en-US" sz="2000" i="1" kern="0" dirty="0" smtClean="0"/>
              <a:t> Med</a:t>
            </a:r>
            <a:r>
              <a:rPr lang="en-US" sz="2000" kern="0" dirty="0" smtClean="0"/>
              <a:t>. 2012; 87:1401-7.</a:t>
            </a:r>
          </a:p>
          <a:p>
            <a:pPr marL="0" indent="0" algn="r">
              <a:buFontTx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23119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4-24 at 5.03.1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r="-851"/>
          <a:stretch/>
        </p:blipFill>
        <p:spPr>
          <a:xfrm>
            <a:off x="1295399" y="-8363"/>
            <a:ext cx="7359127" cy="7628363"/>
          </a:xfrm>
        </p:spPr>
      </p:pic>
    </p:spTree>
    <p:extLst>
      <p:ext uri="{BB962C8B-B14F-4D97-AF65-F5344CB8AC3E}">
        <p14:creationId xmlns:p14="http://schemas.microsoft.com/office/powerpoint/2010/main" val="100490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O-SCORE upd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20168" r="7790" b="69038"/>
          <a:stretch>
            <a:fillRect/>
          </a:stretch>
        </p:blipFill>
        <p:spPr bwMode="auto">
          <a:xfrm>
            <a:off x="0" y="304800"/>
            <a:ext cx="9144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Content Placeholder 5" descr="O-SCORE upd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0" t="29411" r="34409" b="25294"/>
          <a:stretch>
            <a:fillRect/>
          </a:stretch>
        </p:blipFill>
        <p:spPr bwMode="auto">
          <a:xfrm>
            <a:off x="1905000" y="1752602"/>
            <a:ext cx="5435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-15875" y="228600"/>
            <a:ext cx="3152775" cy="19843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r>
              <a:rPr lang="en-US" altLang="en-US" dirty="0" smtClean="0"/>
              <a:t>Construct of Interest </a:t>
            </a:r>
            <a:r>
              <a:rPr lang="en-US" altLang="en-US" b="1" dirty="0" smtClean="0"/>
              <a:t>is Multi-Dimensional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93801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What do they know? (Medical Knowledge)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What can they do? (Patient Care)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How do they conduct themselves? </a:t>
            </a:r>
            <a:r>
              <a:rPr lang="en-US" altLang="en-US" dirty="0" smtClean="0"/>
              <a:t>(Interpersonal and Communication Skills, Professionalism)</a:t>
            </a:r>
          </a:p>
          <a:p>
            <a:endParaRPr lang="en-US" altLang="en-US" dirty="0"/>
          </a:p>
          <a:p>
            <a:r>
              <a:rPr lang="en-US" altLang="en-US" b="1" dirty="0" smtClean="0"/>
              <a:t>Are they critical and reflective?</a:t>
            </a:r>
            <a:r>
              <a:rPr lang="en-US" altLang="en-US" dirty="0" smtClean="0"/>
              <a:t> (Practice</a:t>
            </a:r>
            <a:r>
              <a:rPr lang="en-US" altLang="en-US" dirty="0"/>
              <a:t>-based Learning and </a:t>
            </a:r>
            <a:r>
              <a:rPr lang="en-US" altLang="en-US" dirty="0" smtClean="0"/>
              <a:t>Improvement, </a:t>
            </a:r>
            <a:r>
              <a:rPr lang="en-US" altLang="en-US" dirty="0"/>
              <a:t>Systems-based Practice</a:t>
            </a:r>
            <a:r>
              <a:rPr lang="en-US" alt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3124200"/>
            <a:ext cx="8077200" cy="3352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img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0" y="1472184"/>
            <a:ext cx="7424928" cy="39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Stringency Study: Emergency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4455" y="5451984"/>
            <a:ext cx="5734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Programmatic average for the first year </a:t>
            </a:r>
            <a:r>
              <a:rPr lang="en-US" sz="2000" dirty="0" smtClean="0"/>
              <a:t>residents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5219" y="1882899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-0.07x+2.50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5219" y="3471233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-0.10x+2.58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8640" y="3471233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-0.06x+2.29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8640" y="1882899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-0.08x+2.64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7806" y="1882899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-0.08x+2.53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7806" y="3471233"/>
            <a:ext cx="801823" cy="19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rgbClr val="FF0000"/>
                </a:solidFill>
              </a:rPr>
              <a:t>Y = -0.11x+2.59</a:t>
            </a:r>
          </a:p>
        </p:txBody>
      </p:sp>
    </p:spTree>
    <p:extLst>
      <p:ext uri="{BB962C8B-B14F-4D97-AF65-F5344CB8AC3E}">
        <p14:creationId xmlns:p14="http://schemas.microsoft.com/office/powerpoint/2010/main" val="87751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5138" y="1501775"/>
          <a:ext cx="8212137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3" imgW="8458200" imgH="4635500" progId="Excel.Sheet.8">
                  <p:embed/>
                </p:oleObj>
              </mc:Choice>
              <mc:Fallback>
                <p:oleObj name="Worksheet" r:id="rId3" imgW="8458200" imgH="4635500" progId="Excel.Sheet.8">
                  <p:embed/>
                  <p:pic>
                    <p:nvPicPr>
                      <p:cNvPr id="49155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501775"/>
                        <a:ext cx="8212137" cy="450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rgbClr val="000000"/>
                </a:solidFill>
              </a:rPr>
              <a:t>Residents Attaining Level 4 or Higher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24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788"/>
            <a:ext cx="8229600" cy="41065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Urology 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8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Resident-Level Trajectories of Milestones Ratings - Pathology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489075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0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Resident-Level Trajectories of Milestones </a:t>
            </a:r>
            <a:r>
              <a:rPr lang="en-US" altLang="en-US" sz="2400" dirty="0" smtClean="0"/>
              <a:t>Ratings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Pathology</a:t>
            </a:r>
            <a:endParaRPr lang="en-US" altLang="en-US" sz="24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489075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6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Resident-Level Trajectories of Milestones </a:t>
            </a:r>
            <a:r>
              <a:rPr lang="en-US" altLang="en-US" sz="2400" dirty="0" smtClean="0"/>
              <a:t>Ratings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Pathology</a:t>
            </a:r>
            <a:endParaRPr lang="en-US" altLang="en-US" sz="2400" dirty="0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489075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1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Resident-Level Trajectories of Milestones </a:t>
            </a:r>
            <a:r>
              <a:rPr lang="en-US" altLang="en-US" sz="2400" dirty="0" smtClean="0"/>
              <a:t>Ratings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Pathology</a:t>
            </a:r>
            <a:endParaRPr lang="en-US" altLang="en-US" sz="24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489075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0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Resident-Level Trajectories of Milestones </a:t>
            </a:r>
            <a:r>
              <a:rPr lang="en-US" altLang="en-US" sz="2400" dirty="0" smtClean="0"/>
              <a:t>Ratings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– Surgery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489075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5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36539"/>
            <a:ext cx="8229600" cy="754063"/>
          </a:xfrm>
        </p:spPr>
        <p:txBody>
          <a:bodyPr/>
          <a:lstStyle/>
          <a:p>
            <a:r>
              <a:rPr lang="en-US" altLang="en-US" dirty="0" smtClean="0"/>
              <a:t>Interpretation: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75"/>
            <a:ext cx="8534400" cy="48656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observed variation in attainment of competencies </a:t>
            </a:r>
            <a:r>
              <a:rPr lang="en-US" dirty="0" smtClean="0"/>
              <a:t>may reflect: 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dirty="0" smtClean="0"/>
              <a:t>Residents’ underlying ability 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b="1" dirty="0" smtClean="0"/>
              <a:t>Variation in exposure to certain sub-competencies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dirty="0" smtClean="0"/>
              <a:t>Incomplete specification of underlying construct</a:t>
            </a:r>
          </a:p>
          <a:p>
            <a:pPr marL="1314398" lvl="2" indent="-457189"/>
            <a:r>
              <a:rPr lang="en-US" dirty="0" smtClean="0"/>
              <a:t>content validity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dirty="0" smtClean="0"/>
              <a:t>Variation in scoring by raters</a:t>
            </a:r>
          </a:p>
          <a:p>
            <a:pPr marL="1314398" lvl="2" indent="-457189"/>
            <a:r>
              <a:rPr lang="en-US" dirty="0" smtClean="0"/>
              <a:t>training/orientation (shared mental model)</a:t>
            </a:r>
          </a:p>
          <a:p>
            <a:pPr marL="1314398" lvl="2" indent="-457189"/>
            <a:r>
              <a:rPr lang="en-US" dirty="0" smtClean="0"/>
              <a:t>engagement/buy-in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dirty="0" smtClean="0"/>
              <a:t>Curriculum factors/resources</a:t>
            </a:r>
          </a:p>
          <a:p>
            <a:pPr marL="914378" lvl="1" indent="-457189">
              <a:buFont typeface="+mj-lt"/>
              <a:buAutoNum type="arabicPeriod"/>
            </a:pPr>
            <a:r>
              <a:rPr lang="en-US" dirty="0" smtClean="0"/>
              <a:t>Other unwanted sources of error</a:t>
            </a:r>
          </a:p>
          <a:p>
            <a:pPr marL="1314417" lvl="2" indent="-457189"/>
            <a:r>
              <a:rPr lang="en-US" dirty="0" smtClean="0"/>
              <a:t>i.e. “construct-irrelevant variance”</a:t>
            </a:r>
            <a:endParaRPr lang="en-US" sz="18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2667000"/>
            <a:ext cx="792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223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1"/>
            <a:ext cx="8343900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1066802" y="152400"/>
            <a:ext cx="7324725" cy="49530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291133" y="6324604"/>
            <a:ext cx="2777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 dirty="0" smtClean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</a:t>
            </a:r>
            <a:r>
              <a:rPr lang="en-US" sz="1400" dirty="0"/>
              <a:t>, 366:1051-6;2012.</a:t>
            </a:r>
          </a:p>
        </p:txBody>
      </p:sp>
      <p:sp>
        <p:nvSpPr>
          <p:cNvPr id="7" name="Frame 6"/>
          <p:cNvSpPr/>
          <p:nvPr/>
        </p:nvSpPr>
        <p:spPr bwMode="auto">
          <a:xfrm>
            <a:off x="4343400" y="2895600"/>
            <a:ext cx="3733800" cy="6096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9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:\Assessment of Competence\Windows to Competence - Pictures\All 5 Wind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0777" indent="-37473588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566" indent="-457189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557" indent="-38099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745" indent="-38099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6933" indent="-380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122" indent="-380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311" indent="-380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499" indent="-38099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C829483-3419-433F-95BA-8C9804BF1914}" type="slidenum">
              <a:rPr lang="en-US" altLang="en-US" sz="1400">
                <a:solidFill>
                  <a:schemeClr val="bg1"/>
                </a:solidFill>
                <a:latin typeface="Gill Sans MT" pitchFamily="-1" charset="0"/>
                <a:ea typeface="MS PGothic" panose="020B0600070205080204" pitchFamily="34" charset="-128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  <a:latin typeface="Gill Sans MT" pitchFamily="-1" charset="0"/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252" y="5525355"/>
            <a:ext cx="61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From:</a:t>
            </a:r>
          </a:p>
          <a:p>
            <a:pPr algn="l"/>
            <a:r>
              <a:rPr lang="en-US" i="1" dirty="0" smtClean="0"/>
              <a:t>William </a:t>
            </a:r>
            <a:r>
              <a:rPr lang="en-US" i="1" dirty="0" err="1" smtClean="0"/>
              <a:t>Iobst</a:t>
            </a:r>
            <a:r>
              <a:rPr lang="en-US" i="1" dirty="0" smtClean="0"/>
              <a:t> MD and Kelly </a:t>
            </a:r>
            <a:r>
              <a:rPr lang="en-US" i="1" dirty="0" err="1" smtClean="0"/>
              <a:t>Caverzagie</a:t>
            </a:r>
            <a:r>
              <a:rPr lang="en-US" i="1" dirty="0" smtClean="0"/>
              <a:t> MD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384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7848600" cy="473869"/>
          </a:xfrm>
        </p:spPr>
        <p:txBody>
          <a:bodyPr vert="horz" wrap="square" lIns="68580" tIns="0" rIns="6858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>
                <a:latin typeface="Helvetica" panose="020B0604020202020204" pitchFamily="34" charset="0"/>
              </a:rPr>
              <a:t>The Role of Assessment in CBME</a:t>
            </a: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6393656" y="5918598"/>
            <a:ext cx="1600200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5B1EF20-8064-479E-B236-1E98DE8EAEAE}" type="slidenum">
              <a:rPr lang="en-US" altLang="en-US" sz="600">
                <a:solidFill>
                  <a:schemeClr val="bg1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600">
              <a:solidFill>
                <a:schemeClr val="bg1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5752"/>
            <a:ext cx="6857999" cy="51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6167735"/>
            <a:ext cx="6686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err="1"/>
              <a:t>Frenk</a:t>
            </a:r>
            <a:r>
              <a:rPr lang="en-US" sz="1200" dirty="0"/>
              <a:t> J. Health professionals for a new century: transforming education to strengthen health systems in an interdependent world. Lancet. 2010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76400" y="4248150"/>
            <a:ext cx="1314450" cy="62865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35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9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Vision: Public Trust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1447800"/>
            <a:ext cx="0" cy="457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793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9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Vision: Public Trust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124200" y="1447800"/>
            <a:ext cx="0" cy="457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5943600" y="1447800"/>
            <a:ext cx="0" cy="457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59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Can </a:t>
            </a:r>
            <a:r>
              <a:rPr lang="en-US" dirty="0"/>
              <a:t>we develop a system to ensure residents and fellows are ready for unsupervised practice </a:t>
            </a:r>
            <a:r>
              <a:rPr lang="en-US" dirty="0" smtClean="0"/>
              <a:t>by </a:t>
            </a:r>
            <a:r>
              <a:rPr lang="en-US" dirty="0"/>
              <a:t>graduation?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CA" dirty="0" smtClean="0"/>
              <a:t>“</a:t>
            </a:r>
            <a:r>
              <a:rPr lang="en-CA" dirty="0" err="1" smtClean="0"/>
              <a:t>Entrustability</a:t>
            </a:r>
            <a:r>
              <a:rPr lang="en-CA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7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Dimensions of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Medical Knowledge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Patient Care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Communication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Professionalism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Systems-Based Practice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Practice-Based Learning and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Dimensions of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/>
              <a:t>Medical Knowledge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Patient Care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Communication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Professionalism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Systems-Based Practice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Practice-Based Learning and Improvement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2667000"/>
            <a:ext cx="8458200" cy="2133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578"/>
            <a:ext cx="8229600" cy="6786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 to the Program Director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032"/>
            <a:ext cx="8229600" cy="3714342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536C74"/>
              </a:buClr>
            </a:pPr>
            <a:r>
              <a:rPr lang="en-US" dirty="0" smtClean="0"/>
              <a:t>Changes </a:t>
            </a:r>
            <a:r>
              <a:rPr lang="en-US" dirty="0"/>
              <a:t>in the remediation process </a:t>
            </a:r>
            <a:endParaRPr lang="en-US" dirty="0" smtClean="0"/>
          </a:p>
          <a:p>
            <a:pPr marL="742950" lvl="2" indent="-342900">
              <a:buClr>
                <a:srgbClr val="536C74"/>
              </a:buClr>
            </a:pPr>
            <a:r>
              <a:rPr lang="en-US" dirty="0" smtClean="0"/>
              <a:t>Catching struggling residents earlier</a:t>
            </a:r>
          </a:p>
          <a:p>
            <a:pPr marL="742950" lvl="2" indent="-342900">
              <a:buClr>
                <a:srgbClr val="536C74"/>
              </a:buClr>
            </a:pPr>
            <a:r>
              <a:rPr lang="en-US" dirty="0" smtClean="0"/>
              <a:t>Targeted improvements for individual learners</a:t>
            </a:r>
          </a:p>
          <a:p>
            <a:pPr marL="742950" lvl="2" indent="-342900">
              <a:buClr>
                <a:srgbClr val="536C74"/>
              </a:buClr>
            </a:pPr>
            <a:r>
              <a:rPr lang="en-US" dirty="0" smtClean="0"/>
              <a:t>Identifying gaps in otherwise high performers</a:t>
            </a:r>
          </a:p>
          <a:p>
            <a:pPr marL="342900" lvl="1" indent="-342900">
              <a:buClr>
                <a:srgbClr val="536C74"/>
              </a:buClr>
            </a:pPr>
            <a:r>
              <a:rPr lang="en-US" dirty="0" smtClean="0"/>
              <a:t>Structuring of </a:t>
            </a:r>
            <a:r>
              <a:rPr lang="en-US" dirty="0"/>
              <a:t>learning </a:t>
            </a:r>
            <a:r>
              <a:rPr lang="en-US" dirty="0" smtClean="0"/>
              <a:t>goals</a:t>
            </a:r>
          </a:p>
          <a:p>
            <a:pPr marL="342900" lvl="1" indent="-342900">
              <a:buClr>
                <a:srgbClr val="536C74"/>
              </a:buClr>
            </a:pPr>
            <a:r>
              <a:rPr lang="en-US" dirty="0"/>
              <a:t>Making </a:t>
            </a:r>
            <a:r>
              <a:rPr lang="en-US" dirty="0" smtClean="0"/>
              <a:t>defensible decisions</a:t>
            </a:r>
            <a:endParaRPr lang="en-US" dirty="0"/>
          </a:p>
          <a:p>
            <a:pPr marL="742950" lvl="2" indent="-342900">
              <a:buClr>
                <a:srgbClr val="536C74"/>
              </a:buClr>
            </a:pPr>
            <a:r>
              <a:rPr lang="en-US" dirty="0"/>
              <a:t>Milestones provide “built-in” documentation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4280" y="5388173"/>
            <a:ext cx="8180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i="1" dirty="0" err="1"/>
              <a:t>Conforti</a:t>
            </a:r>
            <a:r>
              <a:rPr lang="en-US" sz="1600" i="1" dirty="0"/>
              <a:t> </a:t>
            </a:r>
            <a:r>
              <a:rPr lang="en-US" sz="1600" i="1" dirty="0" smtClean="0"/>
              <a:t>et al. </a:t>
            </a:r>
            <a:r>
              <a:rPr lang="en-US" sz="1600" i="1" dirty="0"/>
              <a:t>The </a:t>
            </a:r>
            <a:r>
              <a:rPr lang="en-US" sz="1600" i="1" dirty="0" smtClean="0"/>
              <a:t>effect and use of </a:t>
            </a:r>
            <a:r>
              <a:rPr lang="en-US" sz="1600" i="1" dirty="0"/>
              <a:t>Milestones in the </a:t>
            </a:r>
            <a:r>
              <a:rPr lang="en-US" sz="1600" i="1" dirty="0" smtClean="0"/>
              <a:t>assessment of neurological </a:t>
            </a:r>
          </a:p>
          <a:p>
            <a:pPr lvl="0"/>
            <a:r>
              <a:rPr lang="en-US" sz="1600" i="1" dirty="0" smtClean="0"/>
              <a:t>	surgery </a:t>
            </a:r>
            <a:r>
              <a:rPr lang="en-US" sz="1600" i="1" dirty="0"/>
              <a:t>residents and residency programs.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Educ.</a:t>
            </a:r>
            <a:r>
              <a:rPr lang="en-US" sz="1600" dirty="0" smtClean="0"/>
              <a:t> 2017; Jun 21 [</a:t>
            </a:r>
            <a:r>
              <a:rPr lang="en-US" sz="1600" dirty="0" err="1" smtClean="0"/>
              <a:t>Epub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/>
              <a:t>	</a:t>
            </a:r>
            <a:r>
              <a:rPr lang="en-US" sz="1600" dirty="0" smtClean="0"/>
              <a:t>ahead of print]. </a:t>
            </a:r>
          </a:p>
        </p:txBody>
      </p:sp>
    </p:spTree>
    <p:extLst>
      <p:ext uri="{BB962C8B-B14F-4D97-AF65-F5344CB8AC3E}">
        <p14:creationId xmlns:p14="http://schemas.microsoft.com/office/powerpoint/2010/main" val="77123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Validity Framework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6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“Validity” as Defensibility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/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Validity consists of a </a:t>
            </a:r>
            <a:r>
              <a:rPr lang="en-US" sz="2400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Verdana" charset="0"/>
              </a:rPr>
              <a:t>defensible argument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based on evidence from </a:t>
            </a: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>several </a:t>
            </a: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sources</a:t>
            </a:r>
          </a:p>
          <a:p>
            <a:pPr marL="400050"/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00050"/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400050"/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00050"/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400050"/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marL="1257300" lvl="3" indent="-342900"/>
            <a:r>
              <a:rPr lang="en-CA" dirty="0" err="1"/>
              <a:t>Messick</a:t>
            </a:r>
            <a:r>
              <a:rPr lang="en-CA" dirty="0"/>
              <a:t> S. Validity of psychological assessment. </a:t>
            </a:r>
            <a:r>
              <a:rPr lang="en-CA" i="1" dirty="0"/>
              <a:t>Am Psych</a:t>
            </a:r>
            <a:r>
              <a:rPr lang="en-CA" dirty="0"/>
              <a:t>. 1995; </a:t>
            </a:r>
            <a:r>
              <a:rPr lang="en-US" dirty="0"/>
              <a:t>50:741–749</a:t>
            </a:r>
            <a:r>
              <a:rPr lang="en-US" dirty="0" smtClean="0"/>
              <a:t>.</a:t>
            </a:r>
          </a:p>
          <a:p>
            <a:pPr marL="1257300" lvl="3" indent="-342900"/>
            <a:r>
              <a:rPr lang="en-CA" dirty="0" smtClean="0"/>
              <a:t>Kane </a:t>
            </a:r>
            <a:r>
              <a:rPr lang="en-CA" dirty="0"/>
              <a:t>MT. Validation. In: Brennan RL, ed. </a:t>
            </a:r>
            <a:r>
              <a:rPr lang="en-CA" i="1" dirty="0"/>
              <a:t>Educational Measurement</a:t>
            </a:r>
            <a:r>
              <a:rPr lang="en-CA" dirty="0"/>
              <a:t>. 4th ed. Westport, </a:t>
            </a:r>
            <a:r>
              <a:rPr lang="en-US" dirty="0"/>
              <a:t>Conn: </a:t>
            </a:r>
            <a:r>
              <a:rPr lang="en-US" dirty="0" err="1"/>
              <a:t>Praeger</a:t>
            </a:r>
            <a:r>
              <a:rPr lang="en-US" dirty="0"/>
              <a:t>; 2006:17–64. </a:t>
            </a:r>
          </a:p>
          <a:p>
            <a:pPr marL="400050"/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9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 marL="914378" lvl="2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Resident’s </a:t>
            </a:r>
            <a:r>
              <a:rPr lang="en-US" sz="3200" dirty="0">
                <a:solidFill>
                  <a:srgbClr val="FF0000"/>
                </a:solidFill>
              </a:rPr>
              <a:t>Underlying Ability</a:t>
            </a:r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At </a:t>
            </a:r>
            <a:r>
              <a:rPr lang="en-US" i="1" dirty="0"/>
              <a:t>any point in time, every resident has a “true score” </a:t>
            </a:r>
            <a:r>
              <a:rPr lang="en-US" i="1" dirty="0" smtClean="0"/>
              <a:t>of </a:t>
            </a:r>
            <a:r>
              <a:rPr lang="en-US" i="1" dirty="0"/>
              <a:t>Milestone achievement in each competency that represents their underlying </a:t>
            </a:r>
            <a:r>
              <a:rPr lang="en-US" i="1" dirty="0" smtClean="0"/>
              <a:t>ability.  </a:t>
            </a:r>
            <a:r>
              <a:rPr lang="en-US" i="1" dirty="0"/>
              <a:t>This is the target </a:t>
            </a:r>
            <a:r>
              <a:rPr lang="en-US" i="1" dirty="0">
                <a:solidFill>
                  <a:srgbClr val="FF0000"/>
                </a:solidFill>
              </a:rPr>
              <a:t>construct </a:t>
            </a:r>
            <a:r>
              <a:rPr lang="en-US" i="1" dirty="0"/>
              <a:t>which the Milestones data is designed to represent. 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lvl="0"/>
            <a:r>
              <a:rPr lang="en-US" dirty="0" smtClean="0"/>
              <a:t>Primary “Construct” of Interest</a:t>
            </a:r>
            <a:endParaRPr lang="en-US" dirty="0"/>
          </a:p>
        </p:txBody>
      </p:sp>
      <p:pic>
        <p:nvPicPr>
          <p:cNvPr id="4" name="Picture 2" descr="H:\Assessment of Competence\Windows to Competence - Pictures\All 5 Window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13919" r="5265" b="31441"/>
          <a:stretch/>
        </p:blipFill>
        <p:spPr bwMode="auto">
          <a:xfrm>
            <a:off x="4495800" y="4191000"/>
            <a:ext cx="4419600" cy="203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518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Normal Distribu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64" y="2368021"/>
            <a:ext cx="4019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Making the Right Decision…</a:t>
            </a:r>
          </a:p>
        </p:txBody>
      </p:sp>
      <p:sp>
        <p:nvSpPr>
          <p:cNvPr id="81925" name="Rectangle 12"/>
          <p:cNvSpPr>
            <a:spLocks noChangeArrowheads="1"/>
          </p:cNvSpPr>
          <p:nvPr/>
        </p:nvSpPr>
        <p:spPr bwMode="auto">
          <a:xfrm>
            <a:off x="3633266" y="2601382"/>
            <a:ext cx="168116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7" name="Rectangle 14"/>
          <p:cNvSpPr>
            <a:spLocks noChangeArrowheads="1"/>
          </p:cNvSpPr>
          <p:nvPr/>
        </p:nvSpPr>
        <p:spPr bwMode="auto">
          <a:xfrm>
            <a:off x="3722164" y="3387196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68922" y="2858690"/>
            <a:ext cx="126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competent</a:t>
            </a:r>
          </a:p>
          <a:p>
            <a:pPr algn="l"/>
            <a:r>
              <a:rPr lang="en-US" dirty="0" smtClean="0"/>
              <a:t>residents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0386" y="4888468"/>
            <a:ext cx="25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observed competence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042118" y="3014982"/>
            <a:ext cx="122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86000" y="3273552"/>
            <a:ext cx="2822052" cy="15832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24" name="Picture 4" descr="Normal Distribution Cropp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0" y="2415644"/>
            <a:ext cx="3648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117577" y="1866913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8" name="Rectangle 15"/>
          <p:cNvSpPr>
            <a:spLocks noChangeArrowheads="1"/>
          </p:cNvSpPr>
          <p:nvPr/>
        </p:nvSpPr>
        <p:spPr bwMode="auto">
          <a:xfrm>
            <a:off x="5108052" y="3393545"/>
            <a:ext cx="101600" cy="148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 = t + </a:t>
            </a:r>
            <a:r>
              <a:rPr lang="en-US" dirty="0" err="1"/>
              <a:t>σ</a:t>
            </a:r>
            <a:r>
              <a:rPr lang="en-US" baseline="-25000" dirty="0" err="1"/>
              <a:t>CI</a:t>
            </a:r>
            <a:r>
              <a:rPr lang="en-US" dirty="0"/>
              <a:t> + </a:t>
            </a:r>
            <a:r>
              <a:rPr lang="en-US" dirty="0" err="1"/>
              <a:t>ε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where: </a:t>
            </a:r>
          </a:p>
          <a:p>
            <a:pPr marL="800080" lvl="2" indent="-457189">
              <a:buNone/>
            </a:pPr>
            <a:r>
              <a:rPr lang="en-US" dirty="0"/>
              <a:t>M -represents the resident’s Milestones achievement score as reported to the ACGME by the Clinical Competency Committee (CCC), </a:t>
            </a:r>
          </a:p>
          <a:p>
            <a:pPr marL="800080" lvl="2" indent="-457189">
              <a:buNone/>
            </a:pPr>
            <a:r>
              <a:rPr lang="en-US" dirty="0"/>
              <a:t>t -represents the resident’s “true” ability, </a:t>
            </a:r>
          </a:p>
          <a:p>
            <a:pPr marL="800080" lvl="2" indent="-457189">
              <a:buNone/>
            </a:pPr>
            <a:r>
              <a:rPr lang="en-US" dirty="0" err="1"/>
              <a:t>σ</a:t>
            </a:r>
            <a:r>
              <a:rPr lang="en-US" baseline="-25000" dirty="0" err="1"/>
              <a:t>CI</a:t>
            </a:r>
            <a:r>
              <a:rPr lang="en-US" dirty="0"/>
              <a:t> -represents measurable variance due to factors irrelevant to the primary construct of interest, and </a:t>
            </a:r>
          </a:p>
          <a:p>
            <a:pPr marL="800080" lvl="2" indent="-457189">
              <a:buNone/>
            </a:pPr>
            <a:r>
              <a:rPr lang="en-US" dirty="0" err="1"/>
              <a:t>ε</a:t>
            </a:r>
            <a:r>
              <a:rPr lang="en-US" dirty="0"/>
              <a:t> -represents any additional residual variance otherwise unaccounted for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Milestones in Formal Terms: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1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to specify and </a:t>
            </a:r>
            <a:r>
              <a:rPr lang="en-US" dirty="0"/>
              <a:t>reduce Construct-Irrelevant Variance (</a:t>
            </a:r>
            <a:r>
              <a:rPr lang="en-US" dirty="0" err="1"/>
              <a:t>σ</a:t>
            </a:r>
            <a:r>
              <a:rPr lang="en-US" baseline="-25000" dirty="0" err="1"/>
              <a:t>CI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job</a:t>
            </a:r>
            <a:r>
              <a:rPr lang="is-I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2877" y="2907404"/>
            <a:ext cx="6363093" cy="2287057"/>
            <a:chOff x="0" y="0"/>
            <a:chExt cx="9177471" cy="2287057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77471" cy="2287057"/>
              <a:chOff x="0" y="0"/>
              <a:chExt cx="9177471" cy="228705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7581399" cy="1906058"/>
                <a:chOff x="0" y="0"/>
                <a:chExt cx="7581399" cy="189547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0" y="0"/>
                  <a:ext cx="190500" cy="1895475"/>
                  <a:chOff x="0" y="0"/>
                  <a:chExt cx="190500" cy="1895475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95250" y="0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0" y="1895475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0" y="2198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50006" y="942973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4586817" y="757237"/>
                  <a:ext cx="190500" cy="376238"/>
                  <a:chOff x="4586817" y="757237"/>
                  <a:chExt cx="190500" cy="1895475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682067" y="757237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586817" y="2652712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586817" y="759435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4636823" y="1700210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3082264" y="567927"/>
                  <a:ext cx="190500" cy="762002"/>
                  <a:chOff x="3082264" y="567927"/>
                  <a:chExt cx="190500" cy="1895475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3177514" y="567927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3082264" y="2463402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082264" y="570125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3132270" y="1510900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098117" y="825101"/>
                  <a:ext cx="190500" cy="242890"/>
                  <a:chOff x="6098117" y="825101"/>
                  <a:chExt cx="190500" cy="1895475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6193367" y="825101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6098117" y="2720576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6098117" y="827299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6148123" y="1768074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7390899" y="903683"/>
                  <a:ext cx="190500" cy="80964"/>
                  <a:chOff x="7656776" y="903683"/>
                  <a:chExt cx="190500" cy="1895475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752026" y="903683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656776" y="2799158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7656776" y="905881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7706782" y="1846656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502834" y="375046"/>
                  <a:ext cx="190500" cy="1145382"/>
                  <a:chOff x="1502834" y="375046"/>
                  <a:chExt cx="190500" cy="1895475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1598084" y="375046"/>
                    <a:ext cx="0" cy="188595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1502834" y="2270521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502834" y="377244"/>
                    <a:ext cx="190500" cy="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V="1">
                    <a:off x="1552840" y="1318019"/>
                    <a:ext cx="95250" cy="1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44054" y="942974"/>
                <a:ext cx="8202083" cy="10583"/>
              </a:xfrm>
              <a:prstGeom prst="line">
                <a:avLst/>
              </a:prstGeom>
              <a:ln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8351971" y="932390"/>
                <a:ext cx="825500" cy="1058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2902" y="2287057"/>
                <a:ext cx="8202081" cy="0"/>
              </a:xfrm>
              <a:prstGeom prst="straightConnector1">
                <a:avLst/>
              </a:prstGeom>
              <a:ln w="38100">
                <a:solidFill>
                  <a:sysClr val="windowText" lastClr="0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ight Brace 5"/>
            <p:cNvSpPr/>
            <p:nvPr/>
          </p:nvSpPr>
          <p:spPr>
            <a:xfrm>
              <a:off x="1800330" y="376486"/>
              <a:ext cx="222807" cy="541422"/>
            </a:xfrm>
            <a:prstGeom prst="rightBrace">
              <a:avLst/>
            </a:prstGeom>
            <a:ln w="19050">
              <a:solidFill>
                <a:sysClr val="windowText" lastClr="0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/>
            </a:p>
          </p:txBody>
        </p:sp>
      </p:grp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551470" y="5715000"/>
            <a:ext cx="8229600" cy="4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Milestones </a:t>
            </a:r>
            <a:r>
              <a:rPr lang="en-US" sz="2400" i="1" dirty="0" smtClean="0">
                <a:solidFill>
                  <a:srgbClr val="FF0000"/>
                </a:solidFill>
              </a:rPr>
              <a:t>CQI</a:t>
            </a:r>
            <a:r>
              <a:rPr lang="en-US" sz="2400" i="1" dirty="0" smtClean="0"/>
              <a:t> process</a:t>
            </a:r>
            <a:endParaRPr lang="en-US" sz="2400" i="1" dirty="0"/>
          </a:p>
        </p:txBody>
      </p:sp>
      <p:sp>
        <p:nvSpPr>
          <p:cNvPr id="42" name="TextBox 41"/>
          <p:cNvSpPr txBox="1"/>
          <p:nvPr/>
        </p:nvSpPr>
        <p:spPr>
          <a:xfrm rot="20796812">
            <a:off x="3145369" y="2622037"/>
            <a:ext cx="316959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Construct-Irrelevant Variance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2876285" y="3263055"/>
            <a:ext cx="413670" cy="2375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701367" y="3633428"/>
            <a:ext cx="1317860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True Score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65999" y="5148412"/>
            <a:ext cx="689044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428658" y="304800"/>
            <a:ext cx="5362542" cy="67668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Don’t Get Overwhelmed</a:t>
            </a:r>
          </a:p>
        </p:txBody>
      </p:sp>
      <p:pic>
        <p:nvPicPr>
          <p:cNvPr id="275459" name="Picture 3" descr="has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101"/>
            <a:ext cx="2895600" cy="289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0" name="Picture 4" descr="KLM jumbo landing St. Maart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32" y="1413719"/>
            <a:ext cx="6505168" cy="44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1" name="Picture 5" descr="In flight - Ann Arb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67163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8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ep Calm validity evidenc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665" r="6592"/>
          <a:stretch/>
        </p:blipFill>
        <p:spPr bwMode="auto">
          <a:xfrm>
            <a:off x="2895600" y="1219200"/>
            <a:ext cx="307648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4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426792"/>
            <a:ext cx="6172200" cy="536972"/>
          </a:xfrm>
        </p:spPr>
        <p:txBody>
          <a:bodyPr/>
          <a:lstStyle/>
          <a:p>
            <a:r>
              <a:rPr lang="en-US" altLang="en-US" dirty="0" smtClean="0"/>
              <a:t>The CBME “System”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900" y="2400300"/>
            <a:ext cx="1828800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cmpd="dbl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350" dirty="0">
                <a:solidFill>
                  <a:srgbClr val="000000"/>
                </a:solidFill>
                <a:latin typeface="Arial" charset="0"/>
              </a:rPr>
              <a:t>Assessments </a:t>
            </a:r>
            <a:r>
              <a:rPr lang="en-US" sz="1350" b="1" i="1" dirty="0">
                <a:solidFill>
                  <a:srgbClr val="000000"/>
                </a:solidFill>
                <a:latin typeface="Arial" charset="0"/>
              </a:rPr>
              <a:t>within</a:t>
            </a:r>
            <a:r>
              <a:rPr lang="en-US" sz="1350" dirty="0">
                <a:solidFill>
                  <a:srgbClr val="000000"/>
                </a:solidFill>
                <a:latin typeface="Arial" charset="0"/>
              </a:rPr>
              <a:t> Program:</a:t>
            </a:r>
          </a:p>
          <a:p>
            <a:pPr marL="214313" indent="-214313" algn="ctr"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Arial" charset="0"/>
              </a:rPr>
              <a:t>Direct observations</a:t>
            </a:r>
          </a:p>
          <a:p>
            <a:pPr marL="214313" indent="-214313" algn="ctr"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Arial" charset="0"/>
              </a:rPr>
              <a:t>Audit and    performance data</a:t>
            </a:r>
          </a:p>
          <a:p>
            <a:pPr marL="214313" indent="-214313" algn="ctr"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Arial" charset="0"/>
              </a:rPr>
              <a:t>Multi-source FB</a:t>
            </a:r>
          </a:p>
          <a:p>
            <a:pPr marL="214313" indent="-214313" algn="ctr">
              <a:buFont typeface="Arial" pitchFamily="34" charset="0"/>
              <a:buChar char="•"/>
              <a:defRPr/>
            </a:pPr>
            <a:r>
              <a:rPr lang="en-US" sz="1350" dirty="0">
                <a:solidFill>
                  <a:srgbClr val="000000"/>
                </a:solidFill>
                <a:latin typeface="Arial" charset="0"/>
              </a:rPr>
              <a:t>Simulation</a:t>
            </a:r>
          </a:p>
          <a:p>
            <a:pPr marL="214313" indent="-214313" algn="ctr">
              <a:buFont typeface="Arial" pitchFamily="34" charset="0"/>
              <a:buChar char="•"/>
              <a:defRPr/>
            </a:pPr>
            <a:r>
              <a:rPr lang="en-US" sz="1350" dirty="0" err="1">
                <a:solidFill>
                  <a:srgbClr val="000000"/>
                </a:solidFill>
                <a:latin typeface="Arial" charset="0"/>
              </a:rPr>
              <a:t>ITExam</a:t>
            </a:r>
            <a:endParaRPr lang="en-US" sz="1350" dirty="0">
              <a:solidFill>
                <a:srgbClr val="000000"/>
              </a:solidFill>
              <a:latin typeface="Arial" charset="0"/>
            </a:endParaRPr>
          </a:p>
          <a:p>
            <a:pPr marL="214313" indent="-214313" algn="ctr">
              <a:buFont typeface="Arial" pitchFamily="34" charset="0"/>
              <a:buChar char="•"/>
              <a:defRPr/>
            </a:pPr>
            <a:endParaRPr lang="en-US" sz="13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3234928" y="2487217"/>
            <a:ext cx="1939529" cy="1746647"/>
          </a:xfrm>
          <a:prstGeom prst="trapezoid">
            <a:avLst>
              <a:gd name="adj" fmla="val 39331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339703" y="3025380"/>
            <a:ext cx="15751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 i="1">
                <a:solidFill>
                  <a:srgbClr val="000000"/>
                </a:solidFill>
              </a:rPr>
              <a:t>Judgment and Synthesis: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 i="1">
                <a:solidFill>
                  <a:srgbClr val="000000"/>
                </a:solidFill>
              </a:rPr>
              <a:t>Committee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4500" y="1756172"/>
            <a:ext cx="14287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714500" y="1810941"/>
            <a:ext cx="1428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Residents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286000" y="2199086"/>
            <a:ext cx="177404" cy="20121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9731" y="4572001"/>
            <a:ext cx="1428750" cy="484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1659731" y="4572001"/>
            <a:ext cx="1428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Faculty, PDs and others</a:t>
            </a:r>
          </a:p>
        </p:txBody>
      </p:sp>
      <p:sp>
        <p:nvSpPr>
          <p:cNvPr id="15" name="Down Arrow 14"/>
          <p:cNvSpPr/>
          <p:nvPr/>
        </p:nvSpPr>
        <p:spPr>
          <a:xfrm flipV="1">
            <a:off x="2286000" y="4339828"/>
            <a:ext cx="177404" cy="2321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3981" y="1714500"/>
            <a:ext cx="3714750" cy="4086225"/>
          </a:xfrm>
          <a:prstGeom prst="roundRect">
            <a:avLst/>
          </a:prstGeom>
          <a:noFill/>
          <a:ln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1485900" y="5267326"/>
            <a:ext cx="3486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 i="1" dirty="0" smtClean="0">
                <a:solidFill>
                  <a:srgbClr val="000000"/>
                </a:solidFill>
              </a:rPr>
              <a:t>Milestones as </a:t>
            </a:r>
            <a:r>
              <a:rPr lang="en-US" altLang="en-US" sz="1350" b="1" i="1" dirty="0">
                <a:solidFill>
                  <a:srgbClr val="000000"/>
                </a:solidFill>
              </a:rPr>
              <a:t>Guiding Framework and Blueprint</a:t>
            </a:r>
          </a:p>
        </p:txBody>
      </p:sp>
      <p:sp>
        <p:nvSpPr>
          <p:cNvPr id="22" name="Oval 21"/>
          <p:cNvSpPr/>
          <p:nvPr/>
        </p:nvSpPr>
        <p:spPr>
          <a:xfrm>
            <a:off x="5840016" y="2156222"/>
            <a:ext cx="1543050" cy="1890713"/>
          </a:xfrm>
          <a:prstGeom prst="ellipse">
            <a:avLst/>
          </a:prstGeom>
          <a:solidFill>
            <a:schemeClr val="accent5">
              <a:lumMod val="9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615" name="TextBox 22"/>
          <p:cNvSpPr txBox="1">
            <a:spLocks noChangeArrowheads="1"/>
          </p:cNvSpPr>
          <p:nvPr/>
        </p:nvSpPr>
        <p:spPr bwMode="auto">
          <a:xfrm>
            <a:off x="5955507" y="2577703"/>
            <a:ext cx="13120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Accreditation</a:t>
            </a:r>
          </a:p>
        </p:txBody>
      </p:sp>
      <p:sp>
        <p:nvSpPr>
          <p:cNvPr id="25616" name="TextBox 25"/>
          <p:cNvSpPr txBox="1">
            <a:spLocks noChangeArrowheads="1"/>
          </p:cNvSpPr>
          <p:nvPr/>
        </p:nvSpPr>
        <p:spPr bwMode="auto">
          <a:xfrm>
            <a:off x="5572125" y="1714500"/>
            <a:ext cx="2057400" cy="46166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Unit of Analysis: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Program </a:t>
            </a:r>
          </a:p>
        </p:txBody>
      </p:sp>
      <p:sp>
        <p:nvSpPr>
          <p:cNvPr id="27" name="Oval 26"/>
          <p:cNvSpPr/>
          <p:nvPr/>
        </p:nvSpPr>
        <p:spPr>
          <a:xfrm>
            <a:off x="5829300" y="2853930"/>
            <a:ext cx="1543050" cy="2135981"/>
          </a:xfrm>
          <a:prstGeom prst="ellipse">
            <a:avLst/>
          </a:prstGeom>
          <a:solidFill>
            <a:schemeClr val="accent5">
              <a:lumMod val="9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618" name="TextBox 27"/>
          <p:cNvSpPr txBox="1">
            <a:spLocks noChangeArrowheads="1"/>
          </p:cNvSpPr>
          <p:nvPr/>
        </p:nvSpPr>
        <p:spPr bwMode="auto">
          <a:xfrm>
            <a:off x="5840016" y="4087417"/>
            <a:ext cx="15049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>
                <a:solidFill>
                  <a:srgbClr val="000000"/>
                </a:solidFill>
              </a:rPr>
              <a:t>Certification and Credentialing</a:t>
            </a:r>
          </a:p>
        </p:txBody>
      </p:sp>
      <p:sp>
        <p:nvSpPr>
          <p:cNvPr id="25619" name="TextBox 28"/>
          <p:cNvSpPr txBox="1">
            <a:spLocks noChangeArrowheads="1"/>
          </p:cNvSpPr>
          <p:nvPr/>
        </p:nvSpPr>
        <p:spPr bwMode="auto">
          <a:xfrm>
            <a:off x="5730480" y="4989910"/>
            <a:ext cx="1774031" cy="46166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Unit of Analysis: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i="1">
                <a:solidFill>
                  <a:srgbClr val="000000"/>
                </a:solidFill>
              </a:rPr>
              <a:t>Individual </a:t>
            </a:r>
          </a:p>
        </p:txBody>
      </p:sp>
      <p:sp>
        <p:nvSpPr>
          <p:cNvPr id="34841" name="TextBox 29"/>
          <p:cNvSpPr txBox="1">
            <a:spLocks noChangeArrowheads="1"/>
          </p:cNvSpPr>
          <p:nvPr/>
        </p:nvSpPr>
        <p:spPr bwMode="auto">
          <a:xfrm>
            <a:off x="3499247" y="1756173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50" b="1" i="1">
                <a:solidFill>
                  <a:srgbClr val="092E48"/>
                </a:solidFill>
              </a:rPr>
              <a:t>Institution and Program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5761" y="4679158"/>
            <a:ext cx="2131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This is 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1" u="sng" dirty="0"/>
              <a:t>Human Process</a:t>
            </a:r>
          </a:p>
        </p:txBody>
      </p:sp>
      <p:pic>
        <p:nvPicPr>
          <p:cNvPr id="28" name="Picture 28" descr="C:\Users\eshadm\Desktop\collaboratin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3" y="2199086"/>
            <a:ext cx="3717131" cy="23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-Right-Up Arrow 4"/>
          <p:cNvSpPr/>
          <p:nvPr/>
        </p:nvSpPr>
        <p:spPr bwMode="auto">
          <a:xfrm rot="16200000">
            <a:off x="5435205" y="2496742"/>
            <a:ext cx="1144190" cy="1858565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824" grpId="0"/>
      <p:bldP spid="12" grpId="0" animBg="1"/>
      <p:bldP spid="13" grpId="0" animBg="1"/>
      <p:bldP spid="34827" grpId="0"/>
      <p:bldP spid="34830" grpId="0"/>
      <p:bldP spid="348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7432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Uncertainty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27432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Certainty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0674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Epistemology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Methods to ascertain truth statements</a:t>
            </a:r>
          </a:p>
          <a:p>
            <a:pPr lvl="1"/>
            <a:r>
              <a:rPr lang="en-US" dirty="0" smtClean="0"/>
              <a:t>authority</a:t>
            </a:r>
          </a:p>
          <a:p>
            <a:pPr lvl="1"/>
            <a:r>
              <a:rPr lang="en-US" dirty="0" smtClean="0"/>
              <a:t>consensual validation</a:t>
            </a:r>
          </a:p>
          <a:p>
            <a:pPr lvl="1"/>
            <a:r>
              <a:rPr lang="en-US" dirty="0" smtClean="0"/>
              <a:t>triangulation</a:t>
            </a:r>
          </a:p>
          <a:p>
            <a:pPr lvl="1"/>
            <a:r>
              <a:rPr lang="en-US" dirty="0" smtClean="0"/>
              <a:t>hypothesis testing</a:t>
            </a:r>
          </a:p>
          <a:p>
            <a:pPr lvl="1"/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3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 = t + </a:t>
            </a:r>
            <a:r>
              <a:rPr lang="en-US" dirty="0" err="1"/>
              <a:t>σ</a:t>
            </a:r>
            <a:r>
              <a:rPr lang="en-US" baseline="-25000" dirty="0" err="1"/>
              <a:t>CI</a:t>
            </a:r>
            <a:r>
              <a:rPr lang="en-US" dirty="0"/>
              <a:t> + </a:t>
            </a:r>
            <a:r>
              <a:rPr lang="en-US" dirty="0" err="1"/>
              <a:t>ε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where: </a:t>
            </a:r>
          </a:p>
          <a:p>
            <a:pPr marL="800080" lvl="2" indent="-457189">
              <a:buNone/>
            </a:pPr>
            <a:r>
              <a:rPr lang="en-US" dirty="0"/>
              <a:t>M -represents the resident’s Milestones achievement score as reported to the ACGME by the Clinical Competency Committee (CCC), </a:t>
            </a:r>
          </a:p>
          <a:p>
            <a:pPr marL="800080" lvl="2" indent="-457189">
              <a:buNone/>
            </a:pPr>
            <a:r>
              <a:rPr lang="en-US" dirty="0"/>
              <a:t>t -represents the resident’s “true” ability, </a:t>
            </a:r>
          </a:p>
          <a:p>
            <a:pPr marL="800080" lvl="2" indent="-457189">
              <a:buNone/>
            </a:pPr>
            <a:r>
              <a:rPr lang="en-US" dirty="0" err="1"/>
              <a:t>σ</a:t>
            </a:r>
            <a:r>
              <a:rPr lang="en-US" baseline="-25000" dirty="0" err="1"/>
              <a:t>CI</a:t>
            </a:r>
            <a:r>
              <a:rPr lang="en-US" dirty="0"/>
              <a:t> -represents measurable variance due to factors irrelevant to the primary construct of interest, and </a:t>
            </a:r>
          </a:p>
          <a:p>
            <a:pPr marL="800080" lvl="2" indent="-457189">
              <a:buNone/>
            </a:pPr>
            <a:r>
              <a:rPr lang="en-US" dirty="0" err="1"/>
              <a:t>ε</a:t>
            </a:r>
            <a:r>
              <a:rPr lang="en-US" dirty="0"/>
              <a:t> -represents any additional residual variance otherwise unaccounted for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Milestones in Formal Terms: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8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610600" cy="1143000"/>
          </a:xfrm>
        </p:spPr>
        <p:txBody>
          <a:bodyPr/>
          <a:lstStyle/>
          <a:p>
            <a:r>
              <a:rPr lang="en-US" dirty="0" smtClean="0"/>
              <a:t>Sources of Construct-Irrelevant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elatively </a:t>
            </a:r>
            <a:r>
              <a:rPr lang="en-US" dirty="0"/>
              <a:t>under-developed assessment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 smtClean="0"/>
              <a:t>Need </a:t>
            </a:r>
            <a:r>
              <a:rPr lang="en-US" dirty="0"/>
              <a:t>a good survey of what they community is currently </a:t>
            </a:r>
            <a:r>
              <a:rPr lang="en-US" dirty="0" smtClean="0"/>
              <a:t>using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can the ACGME toolbox help?  What would you like to see there?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9544712e-1767-471c-92c8-32ba82dbf89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10704</TotalTime>
  <Words>2282</Words>
  <Application>Microsoft Office PowerPoint</Application>
  <PresentationFormat>On-screen Show (4:3)</PresentationFormat>
  <Paragraphs>462</Paragraphs>
  <Slides>54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Gill Sans MT</vt:lpstr>
      <vt:lpstr>Helvetica</vt:lpstr>
      <vt:lpstr>Times</vt:lpstr>
      <vt:lpstr>Times New Roman</vt:lpstr>
      <vt:lpstr>Verdana</vt:lpstr>
      <vt:lpstr>Wingdings</vt:lpstr>
      <vt:lpstr>Default Design</vt:lpstr>
      <vt:lpstr>Worksheet</vt:lpstr>
      <vt:lpstr>What We Learned from Milestones 1.0:   Realizing the Promise of  Competency-Based Medical Education</vt:lpstr>
      <vt:lpstr>Construct of Interest</vt:lpstr>
      <vt:lpstr>Construct of Interest is Multi-Dimensional</vt:lpstr>
      <vt:lpstr>PowerPoint Presentation</vt:lpstr>
      <vt:lpstr>Making the Right Decision…</vt:lpstr>
      <vt:lpstr>PowerPoint Presentation</vt:lpstr>
      <vt:lpstr>Epistemology</vt:lpstr>
      <vt:lpstr>Milestones in Formal Terms:</vt:lpstr>
      <vt:lpstr>Sources of Construct-Irrelevant Variance</vt:lpstr>
      <vt:lpstr>Making the Right Decision…</vt:lpstr>
      <vt:lpstr>Making the Right Decision…</vt:lpstr>
      <vt:lpstr>Residents Attaining Level 4 or Higher for  PC Sub-Competencies (June 2016) – Neurological Surgery</vt:lpstr>
      <vt:lpstr>PowerPoint Presentation</vt:lpstr>
      <vt:lpstr>PC01:  Brain Tumor</vt:lpstr>
      <vt:lpstr>PC01:  Brain Tumor</vt:lpstr>
      <vt:lpstr>PC03:  Surgical Treatment of Epilepsy and Movement Disorders </vt:lpstr>
      <vt:lpstr>PC03:  Surgical Treatment of Epilepsy and Movement Disorders </vt:lpstr>
      <vt:lpstr>Why Milestones 2.0?</vt:lpstr>
      <vt:lpstr>Milestone Resources</vt:lpstr>
      <vt:lpstr>Milestone Resources</vt:lpstr>
      <vt:lpstr>Questions?</vt:lpstr>
      <vt:lpstr>Milestones vs Old Form: More inter-year variation </vt:lpstr>
      <vt:lpstr>Sources of Validity Evidence</vt:lpstr>
      <vt:lpstr>Sources of Validity Evidence</vt:lpstr>
      <vt:lpstr>The Evaluation Form</vt:lpstr>
      <vt:lpstr>The Evaluation Form</vt:lpstr>
      <vt:lpstr>PowerPoint Presentation</vt:lpstr>
      <vt:lpstr>PowerPoint Presentation</vt:lpstr>
      <vt:lpstr>PowerPoint Presentation</vt:lpstr>
      <vt:lpstr>Stringency Study: Emergency Medicine</vt:lpstr>
      <vt:lpstr>Residents Attaining Level 4 or Higher</vt:lpstr>
      <vt:lpstr>Urology MK</vt:lpstr>
      <vt:lpstr>Resident-Level Trajectories of Milestones Ratings - Pathology</vt:lpstr>
      <vt:lpstr>Resident-Level Trajectories of Milestones Ratings - Pathology</vt:lpstr>
      <vt:lpstr>Resident-Level Trajectories of Milestones Ratings - Pathology</vt:lpstr>
      <vt:lpstr>Resident-Level Trajectories of Milestones Ratings - Pathology</vt:lpstr>
      <vt:lpstr>Resident-Level Trajectories of Milestones Ratings – Surgery</vt:lpstr>
      <vt:lpstr>Interpretation:</vt:lpstr>
      <vt:lpstr>PowerPoint Presentation</vt:lpstr>
      <vt:lpstr>The Role of Assessment in CBME</vt:lpstr>
      <vt:lpstr>Vision: Public Trust</vt:lpstr>
      <vt:lpstr>Vision: Public Trust</vt:lpstr>
      <vt:lpstr>“Entrustability”</vt:lpstr>
      <vt:lpstr>Major Dimensions of Competence</vt:lpstr>
      <vt:lpstr>Major Dimensions of Competence</vt:lpstr>
      <vt:lpstr>Benefit to the Program Director</vt:lpstr>
      <vt:lpstr>A Validity Framework</vt:lpstr>
      <vt:lpstr>“Validity” as Defensibility</vt:lpstr>
      <vt:lpstr>Primary “Construct” of Interest</vt:lpstr>
      <vt:lpstr>Milestones in Formal Terms:</vt:lpstr>
      <vt:lpstr>Our job…</vt:lpstr>
      <vt:lpstr>Don’t Get Overwhelmed</vt:lpstr>
      <vt:lpstr>PowerPoint Presentation</vt:lpstr>
      <vt:lpstr>The CBME “System”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Kenji Yamazaki</dc:creator>
  <cp:lastModifiedBy>user1</cp:lastModifiedBy>
  <cp:revision>903</cp:revision>
  <cp:lastPrinted>2015-09-30T18:58:58Z</cp:lastPrinted>
  <dcterms:created xsi:type="dcterms:W3CDTF">2006-08-16T00:00:00Z</dcterms:created>
  <dcterms:modified xsi:type="dcterms:W3CDTF">2018-05-19T11:31:53Z</dcterms:modified>
</cp:coreProperties>
</file>