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5" r:id="rId3"/>
    <p:sldMasterId id="2147483712" r:id="rId4"/>
    <p:sldMasterId id="2147483724" r:id="rId5"/>
    <p:sldMasterId id="2147483741" r:id="rId6"/>
  </p:sldMasterIdLst>
  <p:notesMasterIdLst>
    <p:notesMasterId r:id="rId21"/>
  </p:notesMasterIdLst>
  <p:handoutMasterIdLst>
    <p:handoutMasterId r:id="rId22"/>
  </p:handoutMasterIdLst>
  <p:sldIdLst>
    <p:sldId id="258" r:id="rId7"/>
    <p:sldId id="457" r:id="rId8"/>
    <p:sldId id="453" r:id="rId9"/>
    <p:sldId id="460" r:id="rId10"/>
    <p:sldId id="464" r:id="rId11"/>
    <p:sldId id="465" r:id="rId12"/>
    <p:sldId id="459" r:id="rId13"/>
    <p:sldId id="462" r:id="rId14"/>
    <p:sldId id="463" r:id="rId15"/>
    <p:sldId id="458" r:id="rId16"/>
    <p:sldId id="454" r:id="rId17"/>
    <p:sldId id="456" r:id="rId18"/>
    <p:sldId id="455" r:id="rId19"/>
    <p:sldId id="466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llingham, Ann" initials="FA" lastIdx="3" clrIdx="0"/>
  <p:cmAuthor id="1" name="Dold, Cynthia L" initials="DC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48A"/>
    <a:srgbClr val="FF6600"/>
    <a:srgbClr val="7C6316"/>
    <a:srgbClr val="404241"/>
    <a:srgbClr val="FF9900"/>
    <a:srgbClr val="03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0" autoAdjust="0"/>
    <p:restoredTop sz="92665" autoAdjust="0"/>
  </p:normalViewPr>
  <p:slideViewPr>
    <p:cSldViewPr>
      <p:cViewPr varScale="1">
        <p:scale>
          <a:sx n="107" d="100"/>
          <a:sy n="107" d="100"/>
        </p:scale>
        <p:origin x="26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3232"/>
    </p:cViewPr>
  </p:sorterViewPr>
  <p:notesViewPr>
    <p:cSldViewPr>
      <p:cViewPr>
        <p:scale>
          <a:sx n="100" d="100"/>
          <a:sy n="100" d="100"/>
        </p:scale>
        <p:origin x="2568" y="-4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Neurological Surgery Growth at the UWMC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600</c:v>
                </c:pt>
                <c:pt idx="1">
                  <c:v>840</c:v>
                </c:pt>
                <c:pt idx="2">
                  <c:v>900</c:v>
                </c:pt>
                <c:pt idx="3">
                  <c:v>1000</c:v>
                </c:pt>
                <c:pt idx="4">
                  <c:v>1120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0-8749-B6FB-47F81A25BC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Skull Base/Tumor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410</c:v>
                </c:pt>
                <c:pt idx="1">
                  <c:v>598</c:v>
                </c:pt>
                <c:pt idx="2">
                  <c:v>630</c:v>
                </c:pt>
                <c:pt idx="3">
                  <c:v>650</c:v>
                </c:pt>
                <c:pt idx="4">
                  <c:v>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30-8749-B6FB-47F81A25BC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Functional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40</c:v>
                </c:pt>
                <c:pt idx="1">
                  <c:v>52</c:v>
                </c:pt>
                <c:pt idx="2">
                  <c:v>70</c:v>
                </c:pt>
                <c:pt idx="3">
                  <c:v>140</c:v>
                </c:pt>
                <c:pt idx="4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30-8749-B6FB-47F81A25BC1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150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30-8749-B6FB-47F81A25B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303344"/>
        <c:axId val="85305040"/>
      </c:barChart>
      <c:catAx>
        <c:axId val="8530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05040"/>
        <c:crosses val="autoZero"/>
        <c:auto val="1"/>
        <c:lblAlgn val="ctr"/>
        <c:lblOffset val="100"/>
        <c:noMultiLvlLbl val="0"/>
      </c:catAx>
      <c:valAx>
        <c:axId val="8530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0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Neurological Surgery Growth at</a:t>
            </a:r>
            <a:r>
              <a:rPr lang="en-US" baseline="0" dirty="0"/>
              <a:t> the UWMC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Skull Base/tumor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410</c:v>
                </c:pt>
                <c:pt idx="1">
                  <c:v>598</c:v>
                </c:pt>
                <c:pt idx="2">
                  <c:v>630</c:v>
                </c:pt>
                <c:pt idx="3">
                  <c:v>650</c:v>
                </c:pt>
                <c:pt idx="4">
                  <c:v>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0-8749-B6FB-47F81A25BC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Endoscopic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110</c:v>
                </c:pt>
                <c:pt idx="1">
                  <c:v>140</c:v>
                </c:pt>
                <c:pt idx="2">
                  <c:v>166</c:v>
                </c:pt>
                <c:pt idx="3">
                  <c:v>179</c:v>
                </c:pt>
                <c:pt idx="4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30-8749-B6FB-47F81A25BC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Craniotomy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300</c:v>
                </c:pt>
                <c:pt idx="1">
                  <c:v>458</c:v>
                </c:pt>
                <c:pt idx="2">
                  <c:v>464</c:v>
                </c:pt>
                <c:pt idx="3">
                  <c:v>471</c:v>
                </c:pt>
                <c:pt idx="4">
                  <c:v>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30-8749-B6FB-47F81A25B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303344"/>
        <c:axId val="85305040"/>
      </c:barChart>
      <c:catAx>
        <c:axId val="8530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05040"/>
        <c:crosses val="autoZero"/>
        <c:auto val="1"/>
        <c:lblAlgn val="ctr"/>
        <c:lblOffset val="100"/>
        <c:noMultiLvlLbl val="0"/>
      </c:catAx>
      <c:valAx>
        <c:axId val="8530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0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628" cy="464184"/>
          </a:xfrm>
          <a:prstGeom prst="rect">
            <a:avLst/>
          </a:prstGeom>
        </p:spPr>
        <p:txBody>
          <a:bodyPr vert="horz" lIns="91575" tIns="45789" rIns="91575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lIns="91575" tIns="45789" rIns="91575" bIns="45789" rtlCol="0"/>
          <a:lstStyle>
            <a:lvl1pPr algn="r">
              <a:defRPr sz="1200"/>
            </a:lvl1pPr>
          </a:lstStyle>
          <a:p>
            <a:fld id="{6EB9C650-BFDD-42A5-A7C8-C78E3B9DCA7F}" type="datetimeFigureOut">
              <a:rPr lang="en-US" smtClean="0"/>
              <a:t>5/19/19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627"/>
            <a:ext cx="3037628" cy="464184"/>
          </a:xfrm>
          <a:prstGeom prst="rect">
            <a:avLst/>
          </a:prstGeom>
        </p:spPr>
        <p:txBody>
          <a:bodyPr vert="horz" lIns="91575" tIns="45789" rIns="91575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3" y="8830627"/>
            <a:ext cx="3037628" cy="464184"/>
          </a:xfrm>
          <a:prstGeom prst="rect">
            <a:avLst/>
          </a:prstGeom>
        </p:spPr>
        <p:txBody>
          <a:bodyPr vert="horz" lIns="91575" tIns="45789" rIns="91575" bIns="45789" rtlCol="0" anchor="b"/>
          <a:lstStyle>
            <a:lvl1pPr algn="r">
              <a:defRPr sz="1200"/>
            </a:lvl1pPr>
          </a:lstStyle>
          <a:p>
            <a:fld id="{48BF6BC2-A954-406E-904E-C740A1F11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11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4820"/>
          </a:xfrm>
          <a:prstGeom prst="rect">
            <a:avLst/>
          </a:prstGeom>
        </p:spPr>
        <p:txBody>
          <a:bodyPr vert="horz" lIns="93160" tIns="46579" rIns="93160" bIns="465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0" tIns="46579" rIns="93160" bIns="46579" rtlCol="0"/>
          <a:lstStyle>
            <a:lvl1pPr algn="r">
              <a:defRPr sz="1200"/>
            </a:lvl1pPr>
          </a:lstStyle>
          <a:p>
            <a:fld id="{DF6D86B5-205C-46D9-AAE1-F26EFCF4D1C1}" type="datetimeFigureOut">
              <a:rPr lang="en-US" smtClean="0"/>
              <a:pPr/>
              <a:t>5/19/19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79" rIns="93160" bIns="465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4"/>
            <a:ext cx="5608320" cy="4183380"/>
          </a:xfrm>
          <a:prstGeom prst="rect">
            <a:avLst/>
          </a:prstGeom>
        </p:spPr>
        <p:txBody>
          <a:bodyPr vert="horz" lIns="93160" tIns="46579" rIns="93160" bIns="465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70"/>
            <a:ext cx="3037840" cy="464820"/>
          </a:xfrm>
          <a:prstGeom prst="rect">
            <a:avLst/>
          </a:prstGeom>
        </p:spPr>
        <p:txBody>
          <a:bodyPr vert="horz" lIns="93160" tIns="46579" rIns="93160" bIns="465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70"/>
            <a:ext cx="3037840" cy="464820"/>
          </a:xfrm>
          <a:prstGeom prst="rect">
            <a:avLst/>
          </a:prstGeom>
        </p:spPr>
        <p:txBody>
          <a:bodyPr vert="horz" lIns="93160" tIns="46579" rIns="93160" bIns="46579" rtlCol="0" anchor="b"/>
          <a:lstStyle>
            <a:lvl1pPr algn="r">
              <a:defRPr sz="1200"/>
            </a:lvl1pPr>
          </a:lstStyle>
          <a:p>
            <a:fld id="{DDFB669A-6542-4372-A4A4-03D4FFBE6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1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58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Driven by the cranial skull base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16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All residents hitting 80</a:t>
            </a:r>
            <a:r>
              <a:rPr lang="en-US" baseline="30000" dirty="0"/>
              <a:t>th</a:t>
            </a:r>
            <a:r>
              <a:rPr lang="en-US" dirty="0"/>
              <a:t> percentile for all tumor related procedures, 90</a:t>
            </a:r>
            <a:r>
              <a:rPr lang="en-US" baseline="30000" dirty="0"/>
              <a:t>th</a:t>
            </a:r>
            <a:r>
              <a:rPr lang="en-US" dirty="0"/>
              <a:t> for skull base and pituitary.</a:t>
            </a:r>
          </a:p>
          <a:p>
            <a:pPr marL="228600" indent="-228600">
              <a:buAutoNum type="arabicPeriod"/>
            </a:pPr>
            <a:r>
              <a:rPr lang="en-US" dirty="0"/>
              <a:t>Allowing residents to make decisions on Tumor or skull base fellowships early on (some match as early as PGY4/5).</a:t>
            </a:r>
          </a:p>
          <a:p>
            <a:pPr marL="228600" indent="-228600">
              <a:buAutoNum type="arabicPeriod"/>
            </a:pPr>
            <a:r>
              <a:rPr lang="en-US" dirty="0"/>
              <a:t>Cross fertilization of academic productivity.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11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UWMC/SCCA/FHCC, beautiful hospital at the medical school, across from Husky stadium on the water, private rooms.</a:t>
            </a:r>
          </a:p>
          <a:p>
            <a:r>
              <a:rPr lang="en-US" dirty="0"/>
              <a:t>New Montlake OR tower with hybrid Operating rooms. Colleagues incentivized to build at the UWMC.</a:t>
            </a:r>
          </a:p>
          <a:p>
            <a:r>
              <a:rPr lang="en-US" dirty="0"/>
              <a:t>2. Department focus on aligning hospital and goals of program.</a:t>
            </a:r>
          </a:p>
          <a:p>
            <a:r>
              <a:rPr lang="en-US" dirty="0"/>
              <a:t>3. Relationships with various insurance carriers for complex cranial cases (skull base and pituitary).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21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Neurological surgery as the leader.</a:t>
            </a:r>
          </a:p>
          <a:p>
            <a:r>
              <a:rPr lang="en-US" dirty="0"/>
              <a:t>Buy in from other departments helps with Hospital administration and SOM alignment.</a:t>
            </a:r>
          </a:p>
          <a:p>
            <a:r>
              <a:rPr lang="en-US" dirty="0"/>
              <a:t>This model is being used to drive other subspecialty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2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Multidisciplinary Pituitary program that plateaued in growth at HMC 2010-2014 (considered moving the program to cater to the elective program).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42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from HMC to UWMC (private rooms, new hospital tower with hybrid ORs). </a:t>
            </a:r>
          </a:p>
          <a:p>
            <a:r>
              <a:rPr lang="en-US" dirty="0"/>
              <a:t>Multidisciplinary colleagues.</a:t>
            </a:r>
          </a:p>
          <a:p>
            <a:r>
              <a:rPr lang="en-US" dirty="0"/>
              <a:t>Success with elective donor transplant and cardiac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5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Control of resources in clinic. Infrastructure and Team to do.</a:t>
            </a:r>
          </a:p>
          <a:p>
            <a:pPr marL="228600" indent="-228600">
              <a:buAutoNum type="arabicPeriod"/>
            </a:pPr>
            <a:r>
              <a:rPr lang="en-US" dirty="0"/>
              <a:t>Multidisciplinary team members housed at UWMC.</a:t>
            </a:r>
          </a:p>
          <a:p>
            <a:pPr marL="228600" indent="-228600">
              <a:buAutoNum type="arabicPeriod"/>
            </a:pPr>
            <a:r>
              <a:rPr lang="en-US" dirty="0"/>
              <a:t>Other successful ELECTIVE programs (transplant and cardiac).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just the neurosurgery service.</a:t>
            </a:r>
          </a:p>
          <a:p>
            <a:r>
              <a:rPr lang="en-US" dirty="0"/>
              <a:t>Alignment of six departments begins the momentum.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17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key moves to starting team momentum</a:t>
            </a:r>
          </a:p>
          <a:p>
            <a:pPr marL="228600" indent="-228600">
              <a:buAutoNum type="arabicPeriod"/>
            </a:pPr>
            <a:r>
              <a:rPr lang="en-US" dirty="0"/>
              <a:t>Overlapping surgeries (50/50 split would lead to increased volumes for all and decreased wait times for visits/surgery)</a:t>
            </a:r>
          </a:p>
          <a:p>
            <a:pPr marL="228600" indent="-228600">
              <a:buAutoNum type="arabicPeriod"/>
            </a:pPr>
            <a:r>
              <a:rPr lang="en-US" dirty="0"/>
              <a:t>Capital budget combined</a:t>
            </a:r>
          </a:p>
          <a:p>
            <a:pPr marL="228600" indent="-228600">
              <a:buAutoNum type="arabicPeriod"/>
            </a:pPr>
            <a:r>
              <a:rPr lang="en-US" dirty="0"/>
              <a:t>Decreased LOS (3-&gt;1.2 days) and better coordination of care.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01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Utilizing OR block where ever we could (all 6 neurosurgeons)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15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Recruitment of faculty for the skull base/pituitary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80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Healthy growth in cranial tumor work, functional and minimally invasive spine.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6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4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HEADLINE GOES HERE. PREFERRABLY IN ALL CAPS AND NO MORE THAN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4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UW MEDICINE    </a:t>
            </a:r>
            <a:r>
              <a:rPr lang="en-US" sz="1000" kern="1200" baseline="0">
                <a:ln>
                  <a:noFill/>
                </a:ln>
                <a:solidFill>
                  <a:srgbClr val="FF0000"/>
                </a:solidFill>
                <a:effectLst/>
                <a:latin typeface="Goudy"/>
                <a:ea typeface="+mn-ea"/>
                <a:cs typeface="+mn-cs"/>
              </a:rPr>
              <a:t>│</a:t>
            </a:r>
            <a:r>
              <a:rPr lang="en-US" sz="1000" kern="120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000" kern="1200" baseline="0">
                <a:ln>
                  <a:noFill/>
                </a:ln>
                <a:solidFill>
                  <a:srgbClr val="D2232A"/>
                </a:solidFill>
                <a:effectLst/>
                <a:latin typeface="+mn-lt"/>
                <a:ea typeface="+mn-ea"/>
                <a:cs typeface="+mn-cs"/>
              </a:rPr>
              <a:t>TITLE OR EVENT</a:t>
            </a:r>
          </a:p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HEADLINE GOES HERE. PREFERRABLY IN ALL CAPS AND NO MORE THAN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UWMedicine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UW MEDICINE    </a:t>
            </a:r>
            <a:r>
              <a:rPr lang="en-US" sz="1000" kern="1200" baseline="0">
                <a:ln>
                  <a:noFill/>
                </a:ln>
                <a:solidFill>
                  <a:srgbClr val="FF0000"/>
                </a:solidFill>
                <a:effectLst/>
                <a:latin typeface="Goudy"/>
                <a:ea typeface="+mn-ea"/>
                <a:cs typeface="+mn-cs"/>
              </a:rPr>
              <a:t>│</a:t>
            </a:r>
            <a:r>
              <a:rPr lang="en-US" sz="1000" kern="120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000" kern="1200" baseline="0">
                <a:ln>
                  <a:noFill/>
                </a:ln>
                <a:solidFill>
                  <a:srgbClr val="D2232A"/>
                </a:solidFill>
                <a:effectLst/>
                <a:latin typeface="+mn-lt"/>
                <a:ea typeface="+mn-ea"/>
                <a:cs typeface="+mn-cs"/>
              </a:rPr>
              <a:t>Neurosciences Institute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52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22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3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9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rgbClr val="53548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92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6901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67624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08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98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08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982811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4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9837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2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53548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882631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98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905000" y="63246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2" descr="[UW Medicine]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400800"/>
            <a:ext cx="20288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838200"/>
            <a:ext cx="769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7013" indent="-227013" algn="l">
              <a:buClr>
                <a:schemeClr val="accent6">
                  <a:lumMod val="50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Arial Rounded MT Bold" pitchFamily="34" charset="0"/>
              </a:defRPr>
            </a:lvl2pPr>
            <a:lvl3pPr marL="231775" indent="-231775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4pPr>
            <a:lvl5pPr marL="1146175" indent="-231775">
              <a:buFont typeface="Arial" pitchFamily="34" charset="0"/>
              <a:buChar char="‒"/>
              <a:defRPr sz="180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5pPr>
            <a:lvl7pPr marL="1597025" indent="-220663"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7pPr>
            <a:lvl9pPr marL="682625" indent="-220663">
              <a:buFont typeface="Wingdings" pitchFamily="2" charset="2"/>
              <a:buChar char="ü"/>
              <a:defRPr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8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6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58200" y="6461125"/>
            <a:ext cx="685800" cy="39687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fld id="{ADE40FF3-C223-4C30-A4EC-1692D64FD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t"/>
          <a:lstStyle>
            <a:lvl1pPr algn="ctr">
              <a:defRPr sz="1000" dirty="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 &amp; Proprietary to University of Washington Medicine </a:t>
            </a:r>
          </a:p>
        </p:txBody>
      </p:sp>
    </p:spTree>
    <p:extLst>
      <p:ext uri="{BB962C8B-B14F-4D97-AF65-F5344CB8AC3E}">
        <p14:creationId xmlns:p14="http://schemas.microsoft.com/office/powerpoint/2010/main" val="1395187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302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0" y="6629400"/>
            <a:ext cx="2133600" cy="2286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9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HEADLINE GOES HERE. PREFERRABLY IN ALL CAPS AND NO MORE THAN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000">
                <a:solidFill>
                  <a:srgbClr val="000000"/>
                </a:solidFill>
              </a:rPr>
              <a:t>UW MEDICINE    </a:t>
            </a:r>
            <a:r>
              <a:rPr lang="en-US" sz="1000">
                <a:solidFill>
                  <a:srgbClr val="FF0000"/>
                </a:solidFill>
                <a:latin typeface="Goudy"/>
              </a:rPr>
              <a:t>│</a:t>
            </a:r>
            <a:r>
              <a:rPr lang="en-US" sz="1000">
                <a:solidFill>
                  <a:srgbClr val="000000"/>
                </a:solidFill>
              </a:rPr>
              <a:t>   </a:t>
            </a:r>
            <a:r>
              <a:rPr lang="en-US" sz="1000">
                <a:solidFill>
                  <a:srgbClr val="D2232A"/>
                </a:solidFill>
              </a:rPr>
              <a:t>TITLE OR EVENT</a:t>
            </a:r>
          </a:p>
          <a:p>
            <a:pPr algn="ctr"/>
            <a:endParaRPr lang="en-US">
              <a:solidFill>
                <a:srgbClr val="7C631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98478"/>
            <a:ext cx="2438400" cy="5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42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rgbClr val="53548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41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rgbClr val="53548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>
              <a:solidFill>
                <a:srgbClr val="7C6316"/>
              </a:solidFill>
            </a:endParaRPr>
          </a:p>
        </p:txBody>
      </p:sp>
      <p:sp>
        <p:nvSpPr>
          <p:cNvPr id="6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676400" y="1405783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6376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2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37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7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>
              <a:solidFill>
                <a:srgbClr val="7C6316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89841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srgbClr val="7C631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srgbClr val="7C631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>
              <a:solidFill>
                <a:srgbClr val="7C6316"/>
              </a:solidFill>
            </a:endParaRP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84323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>
              <a:solidFill>
                <a:srgbClr val="7C631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0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>
              <a:solidFill>
                <a:srgbClr val="7C631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>
              <a:solidFill>
                <a:srgbClr val="7C631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>
              <a:solidFill>
                <a:srgbClr val="7C6316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15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>
              <a:solidFill>
                <a:srgbClr val="7C631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7C631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>
              <a:solidFill>
                <a:srgbClr val="7C631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6055"/>
            <a:ext cx="250098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02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>
              <a:solidFill>
                <a:srgbClr val="7C6316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9588037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>
              <a:solidFill>
                <a:srgbClr val="7C6316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26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>
              <a:solidFill>
                <a:srgbClr val="7C631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C631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549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127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>
              <a:solidFill>
                <a:srgbClr val="7C631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C631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2733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4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7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4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>
              <a:solidFill>
                <a:srgbClr val="7C6316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C631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9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828800"/>
            <a:ext cx="1524000" cy="1463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621528" y="4419600"/>
            <a:ext cx="9692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3145536" y="1828800"/>
            <a:ext cx="5998464" cy="1463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20838" y="4654296"/>
            <a:ext cx="7406640" cy="630936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21528" y="5413248"/>
            <a:ext cx="7406640" cy="630936"/>
          </a:xfrm>
        </p:spPr>
        <p:txBody>
          <a:bodyPr/>
          <a:lstStyle>
            <a:lvl1pPr marL="0" indent="0">
              <a:buFontTx/>
              <a:buNone/>
              <a:defRPr sz="9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618488" y="3483864"/>
            <a:ext cx="7406640" cy="704088"/>
          </a:xfrm>
        </p:spPr>
        <p:txBody>
          <a:bodyPr anchor="t"/>
          <a:lstStyle>
            <a:lvl1pPr algn="l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Client Name</a:t>
            </a:r>
          </a:p>
        </p:txBody>
      </p:sp>
    </p:spTree>
    <p:extLst>
      <p:ext uri="{BB962C8B-B14F-4D97-AF65-F5344CB8AC3E}">
        <p14:creationId xmlns:p14="http://schemas.microsoft.com/office/powerpoint/2010/main" val="40210635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spcBef>
                <a:spcPts val="400"/>
              </a:spcBef>
              <a:defRPr/>
            </a:lvl1pPr>
            <a:lvl2pPr marL="571500" indent="-228600">
              <a:spcBef>
                <a:spcPts val="400"/>
              </a:spcBef>
              <a:defRPr/>
            </a:lvl2pPr>
            <a:lvl3pPr marL="914400" indent="-228600">
              <a:spcBef>
                <a:spcPts val="400"/>
              </a:spcBef>
              <a:defRPr/>
            </a:lvl3pPr>
            <a:lvl4pPr marL="1257300" indent="-228600">
              <a:spcBef>
                <a:spcPts val="400"/>
              </a:spcBef>
              <a:defRPr/>
            </a:lvl4pPr>
            <a:lvl5pPr marL="160020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16040"/>
            <a:ext cx="609600" cy="4419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rIns="0" anchor="ctr"/>
          <a:lstStyle>
            <a:lvl1pPr algn="ctr">
              <a:defRPr sz="2000" b="1">
                <a:solidFill>
                  <a:schemeClr val="bg2"/>
                </a:solidFill>
                <a:latin typeface="+mj-lt"/>
              </a:defRPr>
            </a:lvl1pPr>
          </a:lstStyle>
          <a:p>
            <a:fld id="{0DB3BC2F-647A-42E2-B0CC-D1CB0AA52689}" type="slidenum">
              <a:rPr lang="en-US" smtClean="0">
                <a:solidFill>
                  <a:srgbClr val="C7C7C7"/>
                </a:solidFill>
              </a:rPr>
              <a:pPr/>
              <a:t>‹#›</a:t>
            </a:fld>
            <a:endParaRPr lang="en-US">
              <a:solidFill>
                <a:srgbClr val="C7C7C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905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9595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2509.003\415578(pptx)-E2 DD 5-26-18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55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16040"/>
            <a:ext cx="609600" cy="441960"/>
          </a:xfrm>
        </p:spPr>
        <p:txBody>
          <a:bodyPr/>
          <a:lstStyle/>
          <a:p>
            <a:fld id="{0DB3BC2F-647A-42E2-B0CC-D1CB0AA52689}" type="slidenum">
              <a:rPr lang="en-US" smtClean="0">
                <a:solidFill>
                  <a:srgbClr val="C7C7C7"/>
                </a:solidFill>
              </a:rPr>
              <a:pPr/>
              <a:t>‹#›</a:t>
            </a:fld>
            <a:endParaRPr lang="en-US">
              <a:solidFill>
                <a:srgbClr val="C7C7C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905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9595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2509.003\415578(pptx)-E2 DD 5-26-18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885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16"/>
          <a:stretch/>
        </p:blipFill>
        <p:spPr>
          <a:xfrm>
            <a:off x="1" y="0"/>
            <a:ext cx="9143999" cy="494347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16040"/>
            <a:ext cx="609600" cy="441960"/>
          </a:xfrm>
        </p:spPr>
        <p:txBody>
          <a:bodyPr/>
          <a:lstStyle/>
          <a:p>
            <a:fld id="{0DB3BC2F-647A-42E2-B0CC-D1CB0AA52689}" type="slidenum">
              <a:rPr lang="en-US" smtClean="0">
                <a:solidFill>
                  <a:srgbClr val="C7C7C7"/>
                </a:solidFill>
              </a:rPr>
              <a:pPr/>
              <a:t>‹#›</a:t>
            </a:fld>
            <a:endParaRPr lang="en-US">
              <a:solidFill>
                <a:srgbClr val="C7C7C7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440" y="2427032"/>
            <a:ext cx="8961120" cy="1508760"/>
          </a:xfrm>
        </p:spPr>
        <p:txBody>
          <a:bodyPr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28900" y="3950553"/>
            <a:ext cx="3886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905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9595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2509.003\415578(pptx)-E2 DD 5-26-18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95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2509.003\415578(pptx)-E2 DD 5-26-18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7FA3-89B9-4484-9BD7-1317068E06A0}" type="slidenum">
              <a:rPr lang="en-US" smtClean="0">
                <a:solidFill>
                  <a:srgbClr val="C7C7C7"/>
                </a:solidFill>
              </a:rPr>
              <a:pPr/>
              <a:t>‹#›</a:t>
            </a:fld>
            <a:endParaRPr lang="en-US">
              <a:solidFill>
                <a:srgbClr val="C7C7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129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HEADLINE GOES HERE. PREFERRABLY IN ALL CAPS AND NO MORE THAN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000">
                <a:solidFill>
                  <a:srgbClr val="000000"/>
                </a:solidFill>
              </a:rPr>
              <a:t>UW MEDICINE    </a:t>
            </a:r>
            <a:r>
              <a:rPr lang="en-US" sz="1000">
                <a:solidFill>
                  <a:srgbClr val="FF0000"/>
                </a:solidFill>
                <a:latin typeface="Goudy"/>
              </a:rPr>
              <a:t>│</a:t>
            </a:r>
            <a:r>
              <a:rPr lang="en-US" sz="1000">
                <a:solidFill>
                  <a:srgbClr val="000000"/>
                </a:solidFill>
              </a:rPr>
              <a:t>   </a:t>
            </a:r>
            <a:r>
              <a:rPr lang="en-US" sz="1000">
                <a:solidFill>
                  <a:srgbClr val="D2232A"/>
                </a:solidFill>
              </a:rPr>
              <a:t>TITLE OR EVENT</a:t>
            </a:r>
          </a:p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98478"/>
            <a:ext cx="2438400" cy="5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868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1981200" cy="4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487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060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1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/>
              <a:t>Click icon to add media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891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278150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667437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46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904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6055"/>
            <a:ext cx="250098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63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3847672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349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6111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5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0707514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556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HEADLINE GOES HERE. PREFERRABLY IN ALL CAPS AND NO MORE THAN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000">
                <a:solidFill>
                  <a:srgbClr val="000000"/>
                </a:solidFill>
              </a:rPr>
              <a:t>UW MEDICINE    </a:t>
            </a:r>
            <a:r>
              <a:rPr lang="en-US" sz="1000">
                <a:solidFill>
                  <a:srgbClr val="FF0000"/>
                </a:solidFill>
                <a:latin typeface="Goudy"/>
              </a:rPr>
              <a:t>│</a:t>
            </a:r>
            <a:r>
              <a:rPr lang="en-US" sz="1000">
                <a:solidFill>
                  <a:srgbClr val="000000"/>
                </a:solidFill>
              </a:rPr>
              <a:t>   </a:t>
            </a:r>
            <a:r>
              <a:rPr lang="en-US" sz="1000">
                <a:solidFill>
                  <a:srgbClr val="D2232A"/>
                </a:solidFill>
              </a:rPr>
              <a:t>TITLE OR EVENT</a:t>
            </a:r>
          </a:p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98478"/>
            <a:ext cx="2438400" cy="5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330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rgbClr val="53548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48400"/>
            <a:ext cx="1981200" cy="4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99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190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539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931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416939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8071024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1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4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9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4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585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6055"/>
            <a:ext cx="250098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81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3925073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3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8063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523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68481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3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9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9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5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4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24600"/>
            <a:ext cx="1453896" cy="3816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8" r:id="rId3"/>
    <p:sldLayoutId id="2147483662" r:id="rId4"/>
    <p:sldLayoutId id="2147483663" r:id="rId5"/>
    <p:sldLayoutId id="2147483657" r:id="rId6"/>
    <p:sldLayoutId id="2147483664" r:id="rId7"/>
    <p:sldLayoutId id="2147483666" r:id="rId8"/>
    <p:sldLayoutId id="2147483655" r:id="rId9"/>
    <p:sldLayoutId id="2147483670" r:id="rId10"/>
    <p:sldLayoutId id="2147483673" r:id="rId11"/>
    <p:sldLayoutId id="2147483672" r:id="rId12"/>
    <p:sldLayoutId id="2147483671" r:id="rId13"/>
    <p:sldLayoutId id="2147483674" r:id="rId14"/>
    <p:sldLayoutId id="2147483675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1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‹#›</a:t>
            </a:fld>
            <a:endParaRPr lang="en-US" dirty="0">
              <a:solidFill>
                <a:srgbClr val="7C631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03505" cy="4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58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" y="137160"/>
            <a:ext cx="896112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371600"/>
            <a:ext cx="877824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16040"/>
            <a:ext cx="609600" cy="4419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rIns="0" anchor="ctr"/>
          <a:lstStyle>
            <a:lvl1pPr algn="ctr">
              <a:defRPr sz="2000" b="1">
                <a:solidFill>
                  <a:schemeClr val="bg2"/>
                </a:solidFill>
                <a:latin typeface="+mj-lt"/>
              </a:defRPr>
            </a:lvl1pPr>
          </a:lstStyle>
          <a:p>
            <a:fld id="{0DB3BC2F-647A-42E2-B0CC-D1CB0AA52689}" type="slidenum">
              <a:rPr lang="en-US" smtClean="0">
                <a:solidFill>
                  <a:srgbClr val="C7C7C7"/>
                </a:solidFill>
              </a:rPr>
              <a:pPr/>
              <a:t>‹#›</a:t>
            </a:fld>
            <a:endParaRPr lang="en-US" dirty="0">
              <a:solidFill>
                <a:srgbClr val="C7C7C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534400" y="6477000"/>
            <a:ext cx="0" cy="2743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905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9595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2509.003\415578(</a:t>
            </a:r>
            <a:r>
              <a:rPr lang="it-IT" dirty="0" err="1"/>
              <a:t>pptx</a:t>
            </a:r>
            <a:r>
              <a:rPr lang="it-IT" dirty="0"/>
              <a:t>)-E2 DD 5-26-18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28E7D40-1BFD-4CE3-AF97-AC402E978C25}"/>
              </a:ext>
            </a:extLst>
          </p:cNvPr>
          <p:cNvSpPr txBox="1">
            <a:spLocks/>
          </p:cNvSpPr>
          <p:nvPr userDrawn="1"/>
        </p:nvSpPr>
        <p:spPr>
          <a:xfrm>
            <a:off x="-18662" y="6441297"/>
            <a:ext cx="2895600" cy="4167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95959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prstClr val="black"/>
                </a:solidFill>
              </a:rPr>
              <a:t>CONFIDENTIAL </a:t>
            </a:r>
          </a:p>
          <a:p>
            <a:endParaRPr lang="en-US" sz="900" b="1">
              <a:solidFill>
                <a:prstClr val="black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300C1C-DD4F-49BC-BBA2-3621E19BB4B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473952"/>
            <a:ext cx="1300292" cy="2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1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400"/>
        </a:spcBef>
        <a:buClr>
          <a:schemeClr val="accent6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28600" algn="l" defTabSz="914400" rtl="0" eaLnBrk="1" latinLnBrk="0" hangingPunct="1">
        <a:spcBef>
          <a:spcPts val="400"/>
        </a:spcBef>
        <a:buClr>
          <a:schemeClr val="accent6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400"/>
        </a:spcBef>
        <a:buClr>
          <a:schemeClr val="accent6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400"/>
        </a:spcBef>
        <a:buClr>
          <a:schemeClr val="accent6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400"/>
        </a:spcBef>
        <a:buClr>
          <a:schemeClr val="accent6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20" userDrawn="1">
          <p15:clr>
            <a:srgbClr val="F26B43"/>
          </p15:clr>
        </p15:guide>
        <p15:guide id="2" pos="56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1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4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7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232" y="4648199"/>
            <a:ext cx="7611536" cy="225266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REINVENTING AND REBUILDING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the Neurological Surgery Service at The University of Washington Medical Center</a:t>
            </a: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Manny Ferreira Jr. MD, PhD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474"/>
          <a:stretch/>
        </p:blipFill>
        <p:spPr>
          <a:xfrm>
            <a:off x="0" y="0"/>
            <a:ext cx="9144000" cy="4114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081461"/>
            <a:ext cx="9144000" cy="37147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BD4853-0ABF-DD45-AC22-762B7F696F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982062"/>
              </p:ext>
            </p:extLst>
          </p:nvPr>
        </p:nvGraphicFramePr>
        <p:xfrm>
          <a:off x="609600" y="1143000"/>
          <a:ext cx="7924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Skull base/Tumor and pituitary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10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2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Skull Base exposure to junior/midlevel residents (early fellowship application)	</a:t>
            </a:r>
          </a:p>
          <a:p>
            <a:pPr marL="1600200" lvl="1" indent="-457200"/>
            <a:r>
              <a:rPr lang="en-US" dirty="0"/>
              <a:t>Intern (PGY1), PGY3/4 and PGY7</a:t>
            </a:r>
          </a:p>
          <a:p>
            <a:pPr marL="1600200" lvl="1" indent="-457200"/>
            <a:r>
              <a:rPr lang="en-US" dirty="0"/>
              <a:t>Partnership with Skull Base and Rhinology Fellows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ENT training of the neurosurgical resident</a:t>
            </a:r>
          </a:p>
          <a:p>
            <a:pPr marL="1600200" lvl="1" indent="-457200"/>
            <a:r>
              <a:rPr lang="en-US" dirty="0"/>
              <a:t>Endoscopic Towers and Scopes in Neurosurgery clinic. Pre and postop Scoping by neurosurgery residents and skull base fellow.</a:t>
            </a:r>
          </a:p>
          <a:p>
            <a:pPr marL="1600200" lvl="1" indent="-457200"/>
            <a:r>
              <a:rPr lang="en-US" dirty="0"/>
              <a:t>NS resident first assist for all Endoscopic and otology procedures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Volumes AND HOW THIS IMPROVES RESIDENT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11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6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Strengths and Opportunities outweighed Weaknesses</a:t>
            </a:r>
          </a:p>
          <a:p>
            <a:pPr marL="1600200" lvl="1" indent="-457200"/>
            <a:r>
              <a:rPr lang="en-US" dirty="0"/>
              <a:t>Elective Hospital for growing the program.</a:t>
            </a:r>
          </a:p>
          <a:p>
            <a:pPr marL="1600200" lvl="1" indent="-457200"/>
            <a:r>
              <a:rPr lang="en-US" dirty="0"/>
              <a:t>Neurological Surgery Department could lead the alignment between departments (address Weaknesses).</a:t>
            </a:r>
          </a:p>
          <a:p>
            <a:pPr marL="1600200" lvl="1" indent="-457200"/>
            <a:r>
              <a:rPr lang="en-US" dirty="0"/>
              <a:t>Allow focus on Threats.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POINTS FROM SWOT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12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06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Further Development and Integration of the Alvord Brain Tumor Center.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Hospital acquisitions and integration (NWH and VMC).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Insurance Carrier direct contracting for developed subspecialty programs.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initiatives next 1-3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13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13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Neurological Surgery Department leads the vision and alignment between departments.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Financially profitable areas of growth (drive the mission) lead the way for all subspecialty development.</a:t>
            </a:r>
          </a:p>
          <a:p>
            <a:pPr marL="1600200" lvl="1" indent="-457200"/>
            <a:r>
              <a:rPr lang="en-US" dirty="0"/>
              <a:t>Movement Disorders program (neurologist in neurosurgery clinic).</a:t>
            </a:r>
          </a:p>
          <a:p>
            <a:pPr marL="1600200" lvl="1" indent="-457200"/>
            <a:r>
              <a:rPr lang="en-US" dirty="0"/>
              <a:t>Endoscopic spine (pain and physiatry support).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Summary/Conclusions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14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7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Decline in Neurosurgical presence at the UWMC. </a:t>
            </a:r>
          </a:p>
          <a:p>
            <a:pPr marL="1600200" lvl="1" indent="-457200"/>
            <a:r>
              <a:rPr lang="en-US" dirty="0"/>
              <a:t>Surgical Volumes decreased to a nadir of approximately 400 operations/year.</a:t>
            </a:r>
          </a:p>
          <a:p>
            <a:pPr marL="1600200" lvl="1" indent="-457200"/>
            <a:r>
              <a:rPr lang="en-US" dirty="0"/>
              <a:t>OR blocks to 5/week.</a:t>
            </a:r>
          </a:p>
          <a:p>
            <a:pPr marL="1600200" lvl="1" indent="-457200"/>
            <a:r>
              <a:rPr lang="en-US" dirty="0"/>
              <a:t>Unaligned Hospital Administration and SOM</a:t>
            </a:r>
          </a:p>
          <a:p>
            <a:pPr marL="1600200" lvl="1" indent="-45720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in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2</a:t>
            </a:fld>
            <a:endParaRPr lang="en-US" dirty="0">
              <a:solidFill>
                <a:srgbClr val="7C631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7602B-69D2-6741-B5C9-A31C9523D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41960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7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0268" y="1019380"/>
            <a:ext cx="1859556" cy="4267200"/>
          </a:xfrm>
          <a:prstGeom prst="rect">
            <a:avLst/>
          </a:prstGeom>
          <a:gradFill>
            <a:gsLst>
              <a:gs pos="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5400" dirty="0"/>
              <a:t>UWMC</a:t>
            </a:r>
            <a:r>
              <a:rPr lang="en-US" sz="5400" i="1" dirty="0"/>
              <a:t>  </a:t>
            </a:r>
            <a:r>
              <a:rPr lang="en-US" sz="5400" i="1" dirty="0" err="1"/>
              <a:t>Swot</a:t>
            </a:r>
            <a:r>
              <a:rPr lang="en-US" sz="5400" i="1" dirty="0"/>
              <a:t> </a:t>
            </a:r>
            <a:r>
              <a:rPr lang="en-US" sz="2400" i="1" dirty="0" err="1"/>
              <a:t>aNALYSIS</a:t>
            </a:r>
            <a:endParaRPr lang="en-US" sz="5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3</a:t>
            </a:fld>
            <a:endParaRPr lang="en-US">
              <a:solidFill>
                <a:srgbClr val="7C631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6361" y="1020931"/>
            <a:ext cx="1828800" cy="4253203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84120" y="1033377"/>
            <a:ext cx="1828800" cy="4253203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0361" y="1039592"/>
            <a:ext cx="1828800" cy="423454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8711" y="4924839"/>
            <a:ext cx="1822825" cy="13430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7374" y="4929004"/>
            <a:ext cx="1140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53548A"/>
                </a:solidFill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483" y="564415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53548A"/>
                </a:solidFill>
              </a:rPr>
              <a:t>Strengths</a:t>
            </a:r>
          </a:p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86167" y="4918731"/>
            <a:ext cx="1819656" cy="134416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93264" y="4935843"/>
            <a:ext cx="1819656" cy="134416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38818" y="4949541"/>
            <a:ext cx="1819656" cy="134416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91446" y="4929004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53548A"/>
                </a:solidFill>
              </a:rPr>
              <a:t>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7093" y="493584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53548A"/>
                </a:solidFill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17312" y="4953986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53548A"/>
                </a:solidFill>
              </a:rPr>
              <a:t>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49614" y="1008486"/>
            <a:ext cx="18038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Admin/SOM disconnect 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Uncoordinated services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Poor transfer/referral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553339" y="1008486"/>
            <a:ext cx="1741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Cancer hospital</a:t>
            </a:r>
          </a:p>
          <a:p>
            <a:endParaRPr lang="en-US" sz="1600">
              <a:solidFill>
                <a:schemeClr val="bg1"/>
              </a:solidFill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New Alvord Brain Tumor Center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World Expert colleagues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UW Medicine expansion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RVU comp. model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67371" y="1002859"/>
            <a:ext cx="18947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Cumulative Community competition</a:t>
            </a:r>
          </a:p>
          <a:p>
            <a:endParaRPr lang="en-US" sz="16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Insurance networks and contracts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6089" y="562607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53548A"/>
                </a:solidFill>
              </a:rPr>
              <a:t>Threats</a:t>
            </a:r>
          </a:p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788540" y="5578810"/>
            <a:ext cx="140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53548A"/>
                </a:solidFill>
              </a:rPr>
              <a:t>Opportunities</a:t>
            </a:r>
          </a:p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926733" y="5601588"/>
            <a:ext cx="127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53548A"/>
                </a:solidFill>
              </a:rPr>
              <a:t>Weaknesses</a:t>
            </a:r>
          </a:p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8711" y="1009952"/>
            <a:ext cx="1828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Voted #1 Hospital in WA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SOM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SCCA/FHCC/SCH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Multidisciplinary team location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Elective Surgery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81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446B94-91A0-C74B-9429-9C4207135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Choose a program to lead (Minimally Invasive Skull base and pituitary)</a:t>
            </a:r>
          </a:p>
          <a:p>
            <a:pPr marL="1600200" lvl="1" indent="-457200"/>
            <a:r>
              <a:rPr lang="en-US" dirty="0"/>
              <a:t>Housed in the Neurosurgical clinic. </a:t>
            </a:r>
          </a:p>
          <a:p>
            <a:pPr marL="1600200" lvl="1" indent="-457200"/>
            <a:r>
              <a:rPr lang="en-US" dirty="0"/>
              <a:t>New volume and profitable.</a:t>
            </a:r>
          </a:p>
          <a:p>
            <a:pPr marL="1600200" lvl="1" indent="-457200"/>
            <a:r>
              <a:rPr lang="en-US" dirty="0"/>
              <a:t>Will drive the mission for other subspecialty development (e.g. functional and spine).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Multidisciplinary alignment (across departments around a program)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Capacity: OR block, equipment and hospital (floor/ICU beds).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01E642-1D60-7341-8BB1-295AB1B7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momentum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3588A-3105-524A-8747-42D3383D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4</a:t>
            </a:fld>
            <a:endParaRPr lang="en-US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0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446B94-91A0-C74B-9429-9C4207135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ENT Department: 4 Endoscopic skull base, 1 otologist, 2 H/N surgeons, 2 laryngologists.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Endocrinology (Medicine Department): 3 neuro-endocrinologists.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Ophthalmology Department: 1 dedicated neuro-ophthalmologist.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Radiation Oncology: 4 CNS rad </a:t>
            </a:r>
            <a:r>
              <a:rPr lang="en-US" dirty="0" err="1"/>
              <a:t>oncs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Medical and Neuro-oncology (Departments of Medicine and Neurology).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APP team (2 dedicated to program).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01E642-1D60-7341-8BB1-295AB1B7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Multidisciplinary team alignment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3588A-3105-524A-8747-42D3383D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5</a:t>
            </a:fld>
            <a:endParaRPr lang="en-US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7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446B94-91A0-C74B-9429-9C4207135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ENT and Neurosurgery profit sharing (50/50 RVU split down the middle)</a:t>
            </a:r>
          </a:p>
          <a:p>
            <a:pPr marL="1600200" lvl="1" indent="-457200"/>
            <a:r>
              <a:rPr lang="en-US" dirty="0"/>
              <a:t>Equal Partners in the business.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 and Neurosurgery combined capital requests (OR and clinic)</a:t>
            </a:r>
          </a:p>
          <a:p>
            <a:pPr marL="1600200" lvl="1" indent="-457200"/>
            <a:r>
              <a:rPr lang="en-US" dirty="0"/>
              <a:t>Endoscopic Equipment in OR and towers in Neurosurgery clinic.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 and Neurosurgery funding of neuro-endocrinologists.</a:t>
            </a:r>
          </a:p>
          <a:p>
            <a:pPr marL="1600200" lvl="1" indent="-457200"/>
            <a:r>
              <a:rPr lang="en-US" dirty="0"/>
              <a:t>MTF Clinic staffing</a:t>
            </a:r>
          </a:p>
          <a:p>
            <a:pPr marL="1600200" lvl="1" indent="-457200"/>
            <a:r>
              <a:rPr lang="en-US" dirty="0"/>
              <a:t>M-F Inpatient service coverage</a:t>
            </a:r>
          </a:p>
          <a:p>
            <a:pPr marL="1600200" lvl="1" indent="-457200"/>
            <a:r>
              <a:rPr lang="en-US" dirty="0"/>
              <a:t>Outreach.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01E642-1D60-7341-8BB1-295AB1B7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Multidisciplinary team alignment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3588A-3105-524A-8747-42D3383D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6</a:t>
            </a:fld>
            <a:endParaRPr lang="en-US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Operative Block (Rallying the Troops)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7</a:t>
            </a:fld>
            <a:endParaRPr lang="en-US">
              <a:solidFill>
                <a:srgbClr val="7C6316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E60019-A5A2-6E40-A368-4E3D08B5D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Saturday Incentive surgery (double block time).</a:t>
            </a:r>
          </a:p>
          <a:p>
            <a:pPr marL="1600200" lvl="1" indent="-457200"/>
            <a:r>
              <a:rPr lang="en-US" dirty="0"/>
              <a:t>Additional Compensation for elective surgeries.</a:t>
            </a:r>
          </a:p>
          <a:p>
            <a:pPr marL="1600200" lvl="1" indent="-457200"/>
            <a:r>
              <a:rPr lang="en-US" dirty="0"/>
              <a:t>Funded by Department and Profitable for Hospital.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After Hours surgery (out of block time).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Wednesday (Grand Rounds/ Academic Day). </a:t>
            </a:r>
          </a:p>
          <a:p>
            <a:pPr marL="1600200" lvl="1" indent="-457200"/>
            <a:r>
              <a:rPr lang="en-US" dirty="0"/>
              <a:t>8:30AM start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Partnerships with colleagues (ENT and Ortho).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u="sng" dirty="0"/>
              <a:t>In 2 years 5 blocks/week to 13 blocks/week, with 2 “bump/open” blocks.</a:t>
            </a:r>
          </a:p>
        </p:txBody>
      </p:sp>
    </p:spTree>
    <p:extLst>
      <p:ext uri="{BB962C8B-B14F-4D97-AF65-F5344CB8AC3E}">
        <p14:creationId xmlns:p14="http://schemas.microsoft.com/office/powerpoint/2010/main" val="333130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446B94-91A0-C74B-9429-9C4207135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Growth leads to program expansion:</a:t>
            </a:r>
          </a:p>
          <a:p>
            <a:pPr marL="1600200" lvl="1" indent="-457200"/>
            <a:r>
              <a:rPr lang="en-US" dirty="0"/>
              <a:t>ENT Department: 1 otologist, 1 H/N surgeon and 1 laryngologist (9 total).</a:t>
            </a:r>
          </a:p>
          <a:p>
            <a:pPr marL="1600200" lvl="1" indent="-457200"/>
            <a:r>
              <a:rPr lang="en-US" dirty="0"/>
              <a:t>Endocrinology (Medicine Department): 1 neuro-endocrinologists (4 total).</a:t>
            </a:r>
          </a:p>
          <a:p>
            <a:pPr marL="1600200" lvl="1" indent="-457200"/>
            <a:r>
              <a:rPr lang="en-US" dirty="0"/>
              <a:t>Neurosurgery: 2 skull base surgeons (4 total).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01E642-1D60-7341-8BB1-295AB1B7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Multidisciplinary team alignment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3588A-3105-524A-8747-42D3383D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8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3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BD4853-0ABF-DD45-AC22-762B7F696F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748167"/>
              </p:ext>
            </p:extLst>
          </p:nvPr>
        </p:nvGraphicFramePr>
        <p:xfrm>
          <a:off x="609600" y="1143000"/>
          <a:ext cx="7924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Continued Growth with alignment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>
                <a:solidFill>
                  <a:srgbClr val="7C6316"/>
                </a:solidFill>
              </a:rPr>
              <a:pPr/>
              <a:t>9</a:t>
            </a:fld>
            <a:endParaRPr lang="en-US" dirty="0">
              <a:solidFill>
                <a:srgbClr val="7C63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61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light-background_3-21-12 (1)">
  <a:themeElements>
    <a:clrScheme name="UW Medicine">
      <a:dk1>
        <a:srgbClr val="7C6316"/>
      </a:dk1>
      <a:lt1>
        <a:srgbClr val="FFFFFF"/>
      </a:lt1>
      <a:dk2>
        <a:srgbClr val="000000"/>
      </a:dk2>
      <a:lt2>
        <a:srgbClr val="F9F7E7"/>
      </a:lt2>
      <a:accent1>
        <a:srgbClr val="7C6316"/>
      </a:accent1>
      <a:accent2>
        <a:srgbClr val="F2ECC2"/>
      </a:accent2>
      <a:accent3>
        <a:srgbClr val="F9F7E7"/>
      </a:accent3>
      <a:accent4>
        <a:srgbClr val="C0C0C0"/>
      </a:accent4>
      <a:accent5>
        <a:srgbClr val="C00000"/>
      </a:accent5>
      <a:accent6>
        <a:srgbClr val="808080"/>
      </a:accent6>
      <a:hlink>
        <a:srgbClr val="7C6316"/>
      </a:hlink>
      <a:folHlink>
        <a:srgbClr val="77787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plate_light-background_3-21-12 (1)">
  <a:themeElements>
    <a:clrScheme name="UW Medicine">
      <a:dk1>
        <a:srgbClr val="7C6316"/>
      </a:dk1>
      <a:lt1>
        <a:srgbClr val="FFFFFF"/>
      </a:lt1>
      <a:dk2>
        <a:srgbClr val="000000"/>
      </a:dk2>
      <a:lt2>
        <a:srgbClr val="F9F7E7"/>
      </a:lt2>
      <a:accent1>
        <a:srgbClr val="7C6316"/>
      </a:accent1>
      <a:accent2>
        <a:srgbClr val="F2ECC2"/>
      </a:accent2>
      <a:accent3>
        <a:srgbClr val="F9F7E7"/>
      </a:accent3>
      <a:accent4>
        <a:srgbClr val="C0C0C0"/>
      </a:accent4>
      <a:accent5>
        <a:srgbClr val="C00000"/>
      </a:accent5>
      <a:accent6>
        <a:srgbClr val="808080"/>
      </a:accent6>
      <a:hlink>
        <a:srgbClr val="7C6316"/>
      </a:hlink>
      <a:folHlink>
        <a:srgbClr val="77787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plate_light-background_3-21-12 (1)">
  <a:themeElements>
    <a:clrScheme name="Custom 5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7030A0"/>
      </a:accent2>
      <a:accent3>
        <a:srgbClr val="A18346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lient or Pitch Presentation">
  <a:themeElements>
    <a:clrScheme name="ECG Color Scheme">
      <a:dk1>
        <a:sysClr val="windowText" lastClr="000000"/>
      </a:dk1>
      <a:lt1>
        <a:sysClr val="window" lastClr="FFFFFF"/>
      </a:lt1>
      <a:dk2>
        <a:srgbClr val="333E48"/>
      </a:dk2>
      <a:lt2>
        <a:srgbClr val="C7C7C7"/>
      </a:lt2>
      <a:accent1>
        <a:srgbClr val="4BBFCC"/>
      </a:accent1>
      <a:accent2>
        <a:srgbClr val="D9252E"/>
      </a:accent2>
      <a:accent3>
        <a:srgbClr val="959595"/>
      </a:accent3>
      <a:accent4>
        <a:srgbClr val="E9E9E9"/>
      </a:accent4>
      <a:accent5>
        <a:srgbClr val="1B9CAB"/>
      </a:accent5>
      <a:accent6>
        <a:srgbClr val="4D4D4D"/>
      </a:accent6>
      <a:hlink>
        <a:srgbClr val="0000FF"/>
      </a:hlink>
      <a:folHlink>
        <a:srgbClr val="800080"/>
      </a:folHlink>
    </a:clrScheme>
    <a:fontScheme name="Custom 1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>
        <a:spAutoFit/>
      </a:bodyPr>
      <a:lstStyle>
        <a:defPPr>
          <a:defRPr dirty="0" smtClean="0">
            <a:cs typeface="Times New Roman" panose="02020603050405020304" pitchFamily="18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Template_light-background_3-21-12 (1)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Template_light-background_3-21-12 (1)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Template_light-background_3-21-12 (1)</Template>
  <TotalTime>19598</TotalTime>
  <Words>953</Words>
  <Application>Microsoft Macintosh PowerPoint</Application>
  <PresentationFormat>On-screen Show (4:3)</PresentationFormat>
  <Paragraphs>163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Arial Rounded MT Bold</vt:lpstr>
      <vt:lpstr>Calibri</vt:lpstr>
      <vt:lpstr>Georgia</vt:lpstr>
      <vt:lpstr>Goudy</vt:lpstr>
      <vt:lpstr>Rockwell</vt:lpstr>
      <vt:lpstr>Wingdings</vt:lpstr>
      <vt:lpstr>Template_light-background_3-21-12 (1)</vt:lpstr>
      <vt:lpstr>1_Template_light-background_3-21-12 (1)</vt:lpstr>
      <vt:lpstr>2_Template_light-background_3-21-12 (1)</vt:lpstr>
      <vt:lpstr>Client or Pitch Presentation</vt:lpstr>
      <vt:lpstr>3_Template_light-background_3-21-12 (1)</vt:lpstr>
      <vt:lpstr>4_Template_light-background_3-21-12 (1)</vt:lpstr>
      <vt:lpstr>PowerPoint Presentation</vt:lpstr>
      <vt:lpstr>Service in 2014</vt:lpstr>
      <vt:lpstr>UWMC  Swot aNALYSIS</vt:lpstr>
      <vt:lpstr>Building momentum</vt:lpstr>
      <vt:lpstr>Multidisciplinary team alignment</vt:lpstr>
      <vt:lpstr>Multidisciplinary team alignment</vt:lpstr>
      <vt:lpstr>Building Operative Block (Rallying the Troops)</vt:lpstr>
      <vt:lpstr>Multidisciplinary team alignment</vt:lpstr>
      <vt:lpstr>Continued Growth with alignment</vt:lpstr>
      <vt:lpstr>Skull base/Tumor and pituitary program</vt:lpstr>
      <vt:lpstr>Volumes AND HOW THIS IMPROVES RESIDENT TRAINING</vt:lpstr>
      <vt:lpstr>LEARNING POINTS FROM SWOT </vt:lpstr>
      <vt:lpstr>Key initiatives next 1-3 years</vt:lpstr>
      <vt:lpstr>Summary/Conclusions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GOES HERE. PREFERRABLY IN ALL CAPS AND NO MORE THAN THREE LINES.</dc:title>
  <dc:creator>Lakin Soldate</dc:creator>
  <cp:lastModifiedBy>Manuel Ferreira</cp:lastModifiedBy>
  <cp:revision>478</cp:revision>
  <cp:lastPrinted>2019-03-20T21:13:38Z</cp:lastPrinted>
  <dcterms:created xsi:type="dcterms:W3CDTF">2012-07-01T20:36:09Z</dcterms:created>
  <dcterms:modified xsi:type="dcterms:W3CDTF">2019-05-19T13:53:35Z</dcterms:modified>
</cp:coreProperties>
</file>