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9" r:id="rId2"/>
    <p:sldId id="310" r:id="rId3"/>
    <p:sldId id="357" r:id="rId4"/>
    <p:sldId id="312" r:id="rId5"/>
    <p:sldId id="313" r:id="rId6"/>
    <p:sldId id="358" r:id="rId7"/>
    <p:sldId id="359" r:id="rId8"/>
    <p:sldId id="360" r:id="rId9"/>
    <p:sldId id="325" r:id="rId10"/>
    <p:sldId id="370" r:id="rId11"/>
    <p:sldId id="314" r:id="rId12"/>
    <p:sldId id="315" r:id="rId13"/>
    <p:sldId id="316" r:id="rId14"/>
    <p:sldId id="317" r:id="rId15"/>
    <p:sldId id="368" r:id="rId16"/>
    <p:sldId id="369" r:id="rId17"/>
    <p:sldId id="347" r:id="rId18"/>
    <p:sldId id="326" r:id="rId19"/>
    <p:sldId id="327" r:id="rId20"/>
    <p:sldId id="363" r:id="rId21"/>
    <p:sldId id="361" r:id="rId22"/>
    <p:sldId id="362" r:id="rId23"/>
    <p:sldId id="356" r:id="rId24"/>
    <p:sldId id="332" r:id="rId25"/>
    <p:sldId id="338" r:id="rId26"/>
    <p:sldId id="339" r:id="rId27"/>
    <p:sldId id="364" r:id="rId28"/>
    <p:sldId id="340" r:id="rId29"/>
    <p:sldId id="341" r:id="rId30"/>
    <p:sldId id="342" r:id="rId31"/>
    <p:sldId id="348" r:id="rId32"/>
    <p:sldId id="349" r:id="rId33"/>
    <p:sldId id="350" r:id="rId34"/>
    <p:sldId id="343" r:id="rId35"/>
    <p:sldId id="346" r:id="rId36"/>
    <p:sldId id="344" r:id="rId37"/>
    <p:sldId id="352" r:id="rId38"/>
    <p:sldId id="353" r:id="rId39"/>
    <p:sldId id="355" r:id="rId40"/>
    <p:sldId id="35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18"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4D3518-A022-4664-9BC9-FC5B79C29BA0}" type="datetimeFigureOut">
              <a:rPr lang="en-US" smtClean="0"/>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E2AB1-7DB4-4E30-88FB-61882FBE7277}" type="slidenum">
              <a:rPr lang="en-US" smtClean="0"/>
              <a:t>‹#›</a:t>
            </a:fld>
            <a:endParaRPr lang="en-US"/>
          </a:p>
        </p:txBody>
      </p:sp>
    </p:spTree>
    <p:extLst>
      <p:ext uri="{BB962C8B-B14F-4D97-AF65-F5344CB8AC3E}">
        <p14:creationId xmlns:p14="http://schemas.microsoft.com/office/powerpoint/2010/main" val="280790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E3F53-2E2B-4EE7-A143-E14CAEE2371B}"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411608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E3F53-2E2B-4EE7-A143-E14CAEE2371B}"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320147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E3F53-2E2B-4EE7-A143-E14CAEE2371B}"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125274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20E02-01CB-4A45-B544-3C663BD62623}" type="slidenum">
              <a:rPr lang="en-US"/>
              <a:pPr>
                <a:defRPr/>
              </a:pPr>
              <a:t>‹#›</a:t>
            </a:fld>
            <a:endParaRPr lang="en-US"/>
          </a:p>
        </p:txBody>
      </p:sp>
    </p:spTree>
    <p:extLst>
      <p:ext uri="{BB962C8B-B14F-4D97-AF65-F5344CB8AC3E}">
        <p14:creationId xmlns:p14="http://schemas.microsoft.com/office/powerpoint/2010/main" val="9037714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E3F53-2E2B-4EE7-A143-E14CAEE2371B}"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391835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E3F53-2E2B-4EE7-A143-E14CAEE2371B}"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356148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E3F53-2E2B-4EE7-A143-E14CAEE2371B}"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49623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E3F53-2E2B-4EE7-A143-E14CAEE2371B}" type="datetimeFigureOut">
              <a:rPr lang="en-US" smtClean="0"/>
              <a:t>6/10/2013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250729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E3F53-2E2B-4EE7-A143-E14CAEE2371B}" type="datetimeFigureOut">
              <a:rPr lang="en-US" smtClean="0"/>
              <a:t>6/10/2013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332774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E3F53-2E2B-4EE7-A143-E14CAEE2371B}" type="datetimeFigureOut">
              <a:rPr lang="en-US" smtClean="0"/>
              <a:t>6/10/2013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181367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E3F53-2E2B-4EE7-A143-E14CAEE2371B}"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42364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E3F53-2E2B-4EE7-A143-E14CAEE2371B}"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C99AA-398B-475C-B95F-1EF82030777B}" type="slidenum">
              <a:rPr lang="en-US" smtClean="0"/>
              <a:t>‹#›</a:t>
            </a:fld>
            <a:endParaRPr lang="en-US"/>
          </a:p>
        </p:txBody>
      </p:sp>
    </p:spTree>
    <p:extLst>
      <p:ext uri="{BB962C8B-B14F-4D97-AF65-F5344CB8AC3E}">
        <p14:creationId xmlns:p14="http://schemas.microsoft.com/office/powerpoint/2010/main" val="272343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3F53-2E2B-4EE7-A143-E14CAEE2371B}" type="datetimeFigureOut">
              <a:rPr lang="en-US" smtClean="0"/>
              <a:t>6/10/2013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C99AA-398B-475C-B95F-1EF82030777B}" type="slidenum">
              <a:rPr lang="en-US" smtClean="0"/>
              <a:t>‹#›</a:t>
            </a:fld>
            <a:endParaRPr lang="en-US"/>
          </a:p>
        </p:txBody>
      </p:sp>
    </p:spTree>
    <p:extLst>
      <p:ext uri="{BB962C8B-B14F-4D97-AF65-F5344CB8AC3E}">
        <p14:creationId xmlns:p14="http://schemas.microsoft.com/office/powerpoint/2010/main" val="87907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amc.org/meded/cfws/rcntwrkfce.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upload.wikimedia.org/wikipedia/commons/4/48/An_acrobat_performing_in_the_contortion_act_of_Cirque_du_Soleil's_Nouvelle_Exp%C3%A9rience,_1994.jpg" TargetMode="External"/><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981200"/>
            <a:ext cx="8229600" cy="1828800"/>
          </a:xfrm>
        </p:spPr>
        <p:txBody>
          <a:bodyPr>
            <a:normAutofit fontScale="90000"/>
          </a:bodyPr>
          <a:lstStyle/>
          <a:p>
            <a:pPr eaLnBrk="1" hangingPunct="1"/>
            <a:r>
              <a:rPr lang="en-US" dirty="0" smtClean="0"/>
              <a:t>Neurosurgical Workforce- is there a Shortage of Neurosurgeons in the USA? </a:t>
            </a:r>
          </a:p>
        </p:txBody>
      </p:sp>
      <p:sp>
        <p:nvSpPr>
          <p:cNvPr id="5123" name="Rectangle 3"/>
          <p:cNvSpPr>
            <a:spLocks noGrp="1" noChangeArrowheads="1"/>
          </p:cNvSpPr>
          <p:nvPr>
            <p:ph type="subTitle" idx="1"/>
          </p:nvPr>
        </p:nvSpPr>
        <p:spPr>
          <a:xfrm>
            <a:off x="1295400" y="4343400"/>
            <a:ext cx="6400800" cy="1752600"/>
          </a:xfrm>
        </p:spPr>
        <p:txBody>
          <a:bodyPr/>
          <a:lstStyle/>
          <a:p>
            <a:pPr eaLnBrk="1" hangingPunct="1">
              <a:lnSpc>
                <a:spcPct val="80000"/>
              </a:lnSpc>
            </a:pPr>
            <a:r>
              <a:rPr lang="en-US" sz="2800" dirty="0" smtClean="0"/>
              <a:t>William T. </a:t>
            </a:r>
            <a:r>
              <a:rPr lang="en-US" sz="2800" dirty="0" err="1" smtClean="0"/>
              <a:t>Couldwell</a:t>
            </a:r>
            <a:r>
              <a:rPr lang="en-US" sz="2800" dirty="0" smtClean="0"/>
              <a:t>, MD, PhD</a:t>
            </a:r>
          </a:p>
          <a:p>
            <a:pPr eaLnBrk="1" hangingPunct="1">
              <a:lnSpc>
                <a:spcPct val="80000"/>
              </a:lnSpc>
            </a:pPr>
            <a:r>
              <a:rPr lang="en-US" sz="2800" dirty="0" smtClean="0"/>
              <a:t>Department of Neurosurgery</a:t>
            </a:r>
          </a:p>
          <a:p>
            <a:pPr eaLnBrk="1" hangingPunct="1">
              <a:lnSpc>
                <a:spcPct val="80000"/>
              </a:lnSpc>
            </a:pPr>
            <a:r>
              <a:rPr lang="en-US" sz="2800" dirty="0" smtClean="0"/>
              <a:t>University of Utah</a:t>
            </a:r>
          </a:p>
        </p:txBody>
      </p:sp>
      <p:pic>
        <p:nvPicPr>
          <p:cNvPr id="5124" name="Picture 4" descr="HCI Log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66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BraVrtMt_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838700"/>
            <a:ext cx="2019301"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6172200"/>
            <a:ext cx="3124200" cy="369332"/>
          </a:xfrm>
          <a:prstGeom prst="rect">
            <a:avLst/>
          </a:prstGeom>
          <a:noFill/>
        </p:spPr>
        <p:txBody>
          <a:bodyPr wrap="square" rtlCol="0">
            <a:spAutoFit/>
          </a:bodyPr>
          <a:lstStyle/>
          <a:p>
            <a:r>
              <a:rPr lang="en-US" dirty="0" smtClean="0"/>
              <a:t>SNS Boston, June 10, 2013</a:t>
            </a:r>
            <a:endParaRPr lang="en-US" dirty="0"/>
          </a:p>
        </p:txBody>
      </p:sp>
    </p:spTree>
    <p:extLst>
      <p:ext uri="{BB962C8B-B14F-4D97-AF65-F5344CB8AC3E}">
        <p14:creationId xmlns:p14="http://schemas.microsoft.com/office/powerpoint/2010/main" val="113921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Snagit_PPT99D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5" y="533400"/>
            <a:ext cx="8666667" cy="5276191"/>
          </a:xfrm>
          <a:prstGeom prst="rect">
            <a:avLst/>
          </a:prstGeom>
        </p:spPr>
      </p:pic>
      <p:sp>
        <p:nvSpPr>
          <p:cNvPr id="4" name="TextBox 3"/>
          <p:cNvSpPr txBox="1"/>
          <p:nvPr/>
        </p:nvSpPr>
        <p:spPr>
          <a:xfrm>
            <a:off x="1066800" y="5847691"/>
            <a:ext cx="4572000" cy="830997"/>
          </a:xfrm>
          <a:prstGeom prst="rect">
            <a:avLst/>
          </a:prstGeom>
          <a:noFill/>
        </p:spPr>
        <p:txBody>
          <a:bodyPr wrap="square" rtlCol="0">
            <a:spAutoFit/>
          </a:bodyPr>
          <a:lstStyle/>
          <a:p>
            <a:r>
              <a:rPr lang="en-US" sz="2400" b="1" dirty="0" smtClean="0">
                <a:solidFill>
                  <a:srgbClr val="FF0000"/>
                </a:solidFill>
              </a:rPr>
              <a:t>Nearly one-half of neurosurgeons over the age of 54</a:t>
            </a:r>
            <a:endParaRPr lang="en-US" sz="2400" b="1" dirty="0">
              <a:solidFill>
                <a:srgbClr val="FF0000"/>
              </a:solidFill>
            </a:endParaRPr>
          </a:p>
        </p:txBody>
      </p:sp>
    </p:spTree>
    <p:extLst>
      <p:ext uri="{BB962C8B-B14F-4D97-AF65-F5344CB8AC3E}">
        <p14:creationId xmlns:p14="http://schemas.microsoft.com/office/powerpoint/2010/main" val="226637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Challenge of Workforce Planning</a:t>
            </a:r>
            <a:endParaRPr lang="en-US" dirty="0"/>
          </a:p>
        </p:txBody>
      </p:sp>
      <p:sp>
        <p:nvSpPr>
          <p:cNvPr id="4" name="Content Placeholder 3"/>
          <p:cNvSpPr>
            <a:spLocks noGrp="1"/>
          </p:cNvSpPr>
          <p:nvPr>
            <p:ph idx="1"/>
          </p:nvPr>
        </p:nvSpPr>
        <p:spPr/>
        <p:txBody>
          <a:bodyPr>
            <a:normAutofit fontScale="85000" lnSpcReduction="20000"/>
          </a:bodyPr>
          <a:lstStyle/>
          <a:p>
            <a:pPr marL="0" marR="6620" indent="0">
              <a:buNone/>
            </a:pPr>
            <a:r>
              <a:rPr lang="en-US" b="1" dirty="0" smtClean="0">
                <a:solidFill>
                  <a:srgbClr val="000000"/>
                </a:solidFill>
                <a:latin typeface="Arial Black"/>
              </a:rPr>
              <a:t> </a:t>
            </a:r>
            <a:endParaRPr lang="en-US" dirty="0">
              <a:solidFill>
                <a:srgbClr val="000000"/>
              </a:solidFill>
              <a:latin typeface="Arial Black"/>
            </a:endParaRPr>
          </a:p>
          <a:p>
            <a:r>
              <a:rPr lang="en-US" dirty="0" err="1">
                <a:solidFill>
                  <a:srgbClr val="000000"/>
                </a:solidFill>
                <a:latin typeface="Arial"/>
              </a:rPr>
              <a:t>Knowns</a:t>
            </a:r>
            <a:r>
              <a:rPr lang="en-US" dirty="0">
                <a:solidFill>
                  <a:srgbClr val="000000"/>
                </a:solidFill>
                <a:latin typeface="Arial"/>
              </a:rPr>
              <a:t> </a:t>
            </a:r>
            <a:endParaRPr lang="en-US" dirty="0">
              <a:solidFill>
                <a:srgbClr val="000000"/>
              </a:solidFill>
              <a:latin typeface="Arial Black"/>
            </a:endParaRPr>
          </a:p>
          <a:p>
            <a:pPr lvl="1"/>
            <a:r>
              <a:rPr lang="en-US" dirty="0">
                <a:solidFill>
                  <a:srgbClr val="000000"/>
                </a:solidFill>
                <a:latin typeface="Arial"/>
              </a:rPr>
              <a:t>Increased insurance coverage </a:t>
            </a:r>
          </a:p>
          <a:p>
            <a:pPr lvl="1"/>
            <a:r>
              <a:rPr lang="en-US" dirty="0">
                <a:solidFill>
                  <a:srgbClr val="000000"/>
                </a:solidFill>
                <a:latin typeface="Arial"/>
              </a:rPr>
              <a:t>Growing population </a:t>
            </a:r>
          </a:p>
          <a:p>
            <a:pPr lvl="1"/>
            <a:r>
              <a:rPr lang="en-US" dirty="0">
                <a:solidFill>
                  <a:srgbClr val="000000"/>
                </a:solidFill>
                <a:latin typeface="Arial"/>
              </a:rPr>
              <a:t>Aging population with higher per capita needs </a:t>
            </a:r>
          </a:p>
          <a:p>
            <a:pPr lvl="1"/>
            <a:r>
              <a:rPr lang="en-US" dirty="0">
                <a:solidFill>
                  <a:srgbClr val="000000"/>
                </a:solidFill>
                <a:latin typeface="Arial"/>
              </a:rPr>
              <a:t>Expected decline in physicians per capita </a:t>
            </a:r>
          </a:p>
          <a:p>
            <a:pPr lvl="1"/>
            <a:r>
              <a:rPr lang="en-US" dirty="0">
                <a:solidFill>
                  <a:srgbClr val="000000"/>
                </a:solidFill>
                <a:latin typeface="Arial"/>
              </a:rPr>
              <a:t>Medical advances increasing utilization over course of lifespan </a:t>
            </a:r>
          </a:p>
          <a:p>
            <a:endParaRPr lang="en-US" dirty="0">
              <a:solidFill>
                <a:srgbClr val="000000"/>
              </a:solidFill>
              <a:latin typeface="Arial"/>
            </a:endParaRPr>
          </a:p>
          <a:p>
            <a:r>
              <a:rPr lang="en-US" dirty="0">
                <a:solidFill>
                  <a:srgbClr val="000000"/>
                </a:solidFill>
                <a:latin typeface="Arial"/>
              </a:rPr>
              <a:t>Demand vs. utilization vs. need &amp; current supply? </a:t>
            </a:r>
          </a:p>
          <a:p>
            <a:r>
              <a:rPr lang="en-US" dirty="0">
                <a:solidFill>
                  <a:srgbClr val="000000"/>
                </a:solidFill>
                <a:latin typeface="Arial"/>
              </a:rPr>
              <a:t>Assumptions about current vs. future system? </a:t>
            </a:r>
          </a:p>
          <a:p>
            <a:endParaRPr lang="en-US" dirty="0"/>
          </a:p>
        </p:txBody>
      </p:sp>
    </p:spTree>
    <p:extLst>
      <p:ext uri="{BB962C8B-B14F-4D97-AF65-F5344CB8AC3E}">
        <p14:creationId xmlns:p14="http://schemas.microsoft.com/office/powerpoint/2010/main" val="259864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define Shortage in </a:t>
            </a:r>
            <a:r>
              <a:rPr lang="en-US" dirty="0"/>
              <a:t>Neurosurgery?</a:t>
            </a:r>
          </a:p>
        </p:txBody>
      </p:sp>
      <p:sp>
        <p:nvSpPr>
          <p:cNvPr id="3" name="Content Placeholder 2"/>
          <p:cNvSpPr>
            <a:spLocks noGrp="1"/>
          </p:cNvSpPr>
          <p:nvPr>
            <p:ph idx="1"/>
          </p:nvPr>
        </p:nvSpPr>
        <p:spPr>
          <a:xfrm>
            <a:off x="533400" y="1828800"/>
            <a:ext cx="8229600" cy="4525963"/>
          </a:xfrm>
        </p:spPr>
        <p:txBody>
          <a:bodyPr>
            <a:normAutofit fontScale="92500" lnSpcReduction="10000"/>
          </a:bodyPr>
          <a:lstStyle/>
          <a:p>
            <a:r>
              <a:rPr lang="en-US" dirty="0" smtClean="0"/>
              <a:t>Both market-based and medical need question</a:t>
            </a:r>
          </a:p>
          <a:p>
            <a:pPr marL="0" indent="0">
              <a:buNone/>
            </a:pPr>
            <a:endParaRPr lang="en-US" dirty="0" smtClean="0"/>
          </a:p>
          <a:p>
            <a:r>
              <a:rPr lang="en-US" dirty="0" smtClean="0"/>
              <a:t>Defined by:</a:t>
            </a:r>
          </a:p>
          <a:p>
            <a:pPr lvl="1"/>
            <a:r>
              <a:rPr lang="en-US" dirty="0"/>
              <a:t>D</a:t>
            </a:r>
            <a:r>
              <a:rPr lang="en-US" dirty="0" smtClean="0"/>
              <a:t>emand for patient services (wait times, surgical volumes, call coverage)</a:t>
            </a:r>
          </a:p>
          <a:p>
            <a:pPr lvl="1"/>
            <a:r>
              <a:rPr lang="en-US" dirty="0" smtClean="0"/>
              <a:t>Market demand (recruitment by hospitals and groups)</a:t>
            </a:r>
            <a:endParaRPr lang="en-US" dirty="0"/>
          </a:p>
          <a:p>
            <a:pPr lvl="1"/>
            <a:endParaRPr lang="en-US" dirty="0" smtClean="0"/>
          </a:p>
          <a:p>
            <a:pPr marL="457200" lvl="1" indent="0">
              <a:buNone/>
            </a:pPr>
            <a:r>
              <a:rPr lang="en-US" b="1" dirty="0" smtClean="0">
                <a:solidFill>
                  <a:srgbClr val="FF0000"/>
                </a:solidFill>
              </a:rPr>
              <a:t>Manpower goal had been defined by “optimum” number of Neurosurgeons per capita- 1/100,000 (SOSSUS)</a:t>
            </a:r>
          </a:p>
        </p:txBody>
      </p:sp>
    </p:spTree>
    <p:extLst>
      <p:ext uri="{BB962C8B-B14F-4D97-AF65-F5344CB8AC3E}">
        <p14:creationId xmlns:p14="http://schemas.microsoft.com/office/powerpoint/2010/main" val="343225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SOSSUS Report</a:t>
            </a:r>
            <a:endParaRPr lang="en-US" dirty="0"/>
          </a:p>
        </p:txBody>
      </p:sp>
      <p:sp>
        <p:nvSpPr>
          <p:cNvPr id="3" name="Content Placeholder 2"/>
          <p:cNvSpPr>
            <a:spLocks noGrp="1"/>
          </p:cNvSpPr>
          <p:nvPr>
            <p:ph idx="1"/>
          </p:nvPr>
        </p:nvSpPr>
        <p:spPr>
          <a:xfrm>
            <a:off x="457200" y="1600200"/>
            <a:ext cx="8534400" cy="4953000"/>
          </a:xfrm>
        </p:spPr>
        <p:txBody>
          <a:bodyPr>
            <a:normAutofit fontScale="62500" lnSpcReduction="20000"/>
          </a:bodyPr>
          <a:lstStyle/>
          <a:p>
            <a:r>
              <a:rPr lang="en-US" dirty="0"/>
              <a:t>Study on Surgical Services for the United States (SOSSUS) report completed in </a:t>
            </a:r>
            <a:r>
              <a:rPr lang="en-US" dirty="0" smtClean="0"/>
              <a:t>1977</a:t>
            </a:r>
          </a:p>
          <a:p>
            <a:endParaRPr lang="en-US" dirty="0"/>
          </a:p>
          <a:p>
            <a:r>
              <a:rPr lang="en-US" dirty="0" smtClean="0"/>
              <a:t>SOSSUS </a:t>
            </a:r>
            <a:r>
              <a:rPr lang="en-US" dirty="0"/>
              <a:t>Study proposed to slow the growth of the neurosurgical workforce to produce a 20% reduction by the year 2000 based on three data </a:t>
            </a:r>
            <a:r>
              <a:rPr lang="en-US" dirty="0" smtClean="0"/>
              <a:t>points:</a:t>
            </a:r>
          </a:p>
          <a:p>
            <a:pPr lvl="1"/>
            <a:r>
              <a:rPr lang="en-US" dirty="0" smtClean="0"/>
              <a:t>study </a:t>
            </a:r>
            <a:r>
              <a:rPr lang="en-US" dirty="0"/>
              <a:t>assumed that the U.S. population would grow to 250 million by </a:t>
            </a:r>
            <a:r>
              <a:rPr lang="en-US" dirty="0" smtClean="0"/>
              <a:t>2000 (actually </a:t>
            </a:r>
            <a:r>
              <a:rPr lang="en-US" dirty="0"/>
              <a:t>grew to 300 </a:t>
            </a:r>
            <a:r>
              <a:rPr lang="en-US" dirty="0" smtClean="0"/>
              <a:t>million).  </a:t>
            </a:r>
          </a:p>
          <a:p>
            <a:pPr lvl="1"/>
            <a:r>
              <a:rPr lang="en-US" dirty="0" smtClean="0"/>
              <a:t>while </a:t>
            </a:r>
            <a:r>
              <a:rPr lang="en-US" dirty="0"/>
              <a:t>acknowledging shortages in small, specific areas, it found no evidence pointing to generally poor care.  The authors </a:t>
            </a:r>
            <a:r>
              <a:rPr lang="en-US" dirty="0" smtClean="0"/>
              <a:t>used </a:t>
            </a:r>
            <a:r>
              <a:rPr lang="en-US" dirty="0"/>
              <a:t>the absence of a negative (shortages) to conclude the positive (oversupply</a:t>
            </a:r>
            <a:r>
              <a:rPr lang="en-US" dirty="0" smtClean="0"/>
              <a:t>)</a:t>
            </a:r>
          </a:p>
          <a:p>
            <a:pPr lvl="1"/>
            <a:r>
              <a:rPr lang="en-US" dirty="0" smtClean="0"/>
              <a:t>they </a:t>
            </a:r>
            <a:r>
              <a:rPr lang="en-US" dirty="0"/>
              <a:t>used the ratio of neurosurgeons to population in other parts of the world as a basis of comparison, noting that the ratio </a:t>
            </a:r>
            <a:r>
              <a:rPr lang="en-US" dirty="0" smtClean="0"/>
              <a:t>was </a:t>
            </a:r>
            <a:r>
              <a:rPr lang="en-US" dirty="0"/>
              <a:t>higher in the U.S</a:t>
            </a:r>
            <a:r>
              <a:rPr lang="en-US" dirty="0" smtClean="0"/>
              <a:t>.  This ignored </a:t>
            </a:r>
            <a:r>
              <a:rPr lang="en-US" dirty="0"/>
              <a:t>the fact that the practice of neurosurgery is far different in the U.S. than in other countries, especially with </a:t>
            </a:r>
            <a:r>
              <a:rPr lang="en-US" dirty="0" smtClean="0"/>
              <a:t>regards </a:t>
            </a:r>
            <a:r>
              <a:rPr lang="en-US" dirty="0"/>
              <a:t>to </a:t>
            </a:r>
            <a:r>
              <a:rPr lang="en-US" dirty="0" smtClean="0"/>
              <a:t>spine</a:t>
            </a:r>
          </a:p>
          <a:p>
            <a:pPr lvl="1"/>
            <a:endParaRPr lang="en-US" dirty="0"/>
          </a:p>
          <a:p>
            <a:pPr marL="457200" lvl="1" indent="0">
              <a:buNone/>
            </a:pPr>
            <a:r>
              <a:rPr lang="en-US" sz="3200" b="1" dirty="0">
                <a:solidFill>
                  <a:srgbClr val="FF0000"/>
                </a:solidFill>
              </a:rPr>
              <a:t>In spite of the </a:t>
            </a:r>
            <a:r>
              <a:rPr lang="en-US" sz="3200" b="1" dirty="0" smtClean="0">
                <a:solidFill>
                  <a:srgbClr val="FF0000"/>
                </a:solidFill>
              </a:rPr>
              <a:t>soft foundation </a:t>
            </a:r>
            <a:r>
              <a:rPr lang="en-US" sz="3200" b="1" dirty="0">
                <a:solidFill>
                  <a:srgbClr val="FF0000"/>
                </a:solidFill>
              </a:rPr>
              <a:t>and conclusions of the SOSSUS ratio, it </a:t>
            </a:r>
            <a:r>
              <a:rPr lang="en-US" sz="3200" b="1" dirty="0" smtClean="0">
                <a:solidFill>
                  <a:srgbClr val="FF0000"/>
                </a:solidFill>
              </a:rPr>
              <a:t>has remained </a:t>
            </a:r>
            <a:r>
              <a:rPr lang="en-US" sz="3200" b="1" dirty="0">
                <a:solidFill>
                  <a:srgbClr val="FF0000"/>
                </a:solidFill>
              </a:rPr>
              <a:t>the standard against which community need in neurosurgery is assessed. </a:t>
            </a:r>
          </a:p>
        </p:txBody>
      </p:sp>
    </p:spTree>
    <p:extLst>
      <p:ext uri="{BB962C8B-B14F-4D97-AF65-F5344CB8AC3E}">
        <p14:creationId xmlns:p14="http://schemas.microsoft.com/office/powerpoint/2010/main" val="4173011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current ratio?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 40 years since the SOSSUS report, has always been higher than 1/100,000</a:t>
            </a:r>
          </a:p>
          <a:p>
            <a:endParaRPr lang="en-US" dirty="0" smtClean="0"/>
          </a:p>
          <a:p>
            <a:r>
              <a:rPr lang="en-US" dirty="0" smtClean="0"/>
              <a:t>The AAMC</a:t>
            </a:r>
            <a:r>
              <a:rPr lang="en-US" baseline="30000" dirty="0" smtClean="0"/>
              <a:t>*</a:t>
            </a:r>
            <a:r>
              <a:rPr lang="en-US" dirty="0" smtClean="0"/>
              <a:t> </a:t>
            </a:r>
            <a:r>
              <a:rPr lang="en-US" dirty="0"/>
              <a:t>estimates the current ratio to be 1 per 61,293 </a:t>
            </a:r>
          </a:p>
          <a:p>
            <a:endParaRPr lang="en-US" dirty="0" smtClean="0"/>
          </a:p>
          <a:p>
            <a:r>
              <a:rPr lang="en-US" dirty="0" smtClean="0"/>
              <a:t>Popp</a:t>
            </a:r>
            <a:r>
              <a:rPr lang="en-US" baseline="30000" dirty="0" smtClean="0"/>
              <a:t>**</a:t>
            </a:r>
            <a:r>
              <a:rPr lang="en-US" dirty="0" smtClean="0"/>
              <a:t>, </a:t>
            </a:r>
            <a:r>
              <a:rPr lang="en-US" dirty="0"/>
              <a:t>using FTE calculations, estimated the ratio to be 1 per 55,000 population. </a:t>
            </a:r>
            <a:endParaRPr lang="en-US" dirty="0" smtClean="0"/>
          </a:p>
          <a:p>
            <a:endParaRPr lang="en-US" dirty="0"/>
          </a:p>
          <a:p>
            <a:pPr marL="0" indent="0">
              <a:buNone/>
            </a:pPr>
            <a:r>
              <a:rPr lang="en-US" dirty="0" smtClean="0">
                <a:solidFill>
                  <a:srgbClr val="FF0000"/>
                </a:solidFill>
              </a:rPr>
              <a:t>Despite </a:t>
            </a:r>
            <a:r>
              <a:rPr lang="en-US" dirty="0">
                <a:solidFill>
                  <a:srgbClr val="FF0000"/>
                </a:solidFill>
              </a:rPr>
              <a:t>studies indicating that the average neurosurgeon-to-population ratio is higher than the SOSSUS-proposed ratio of 1:100,000 people, ample evidence exists to suggest that demand for neurosurgeons is far greater than supply.</a:t>
            </a:r>
          </a:p>
        </p:txBody>
      </p:sp>
      <p:sp>
        <p:nvSpPr>
          <p:cNvPr id="5" name="TextBox 4"/>
          <p:cNvSpPr txBox="1"/>
          <p:nvPr/>
        </p:nvSpPr>
        <p:spPr>
          <a:xfrm>
            <a:off x="609600" y="5819001"/>
            <a:ext cx="6858000" cy="1292662"/>
          </a:xfrm>
          <a:prstGeom prst="rect">
            <a:avLst/>
          </a:prstGeom>
          <a:noFill/>
        </p:spPr>
        <p:txBody>
          <a:bodyPr wrap="square" rtlCol="0">
            <a:spAutoFit/>
          </a:bodyPr>
          <a:lstStyle/>
          <a:p>
            <a:pPr lvl="0"/>
            <a:r>
              <a:rPr lang="en-US" sz="1200" dirty="0" smtClean="0"/>
              <a:t>* Association </a:t>
            </a:r>
            <a:r>
              <a:rPr lang="en-US" sz="1200" dirty="0"/>
              <a:t>of American Medical Colleges, Center for Workforce Studies. (November, 2008). 2008 physician specialty data. </a:t>
            </a:r>
          </a:p>
          <a:p>
            <a:r>
              <a:rPr lang="en-US" sz="1200" dirty="0"/>
              <a:t>(</a:t>
            </a:r>
            <a:r>
              <a:rPr lang="en-US" sz="1200" u="sng" dirty="0">
                <a:hlinkClick r:id="rId2"/>
              </a:rPr>
              <a:t>www.aamc.org/meded/cfws/rcntwrkfce.pdf</a:t>
            </a:r>
            <a:r>
              <a:rPr lang="en-US" sz="1200" dirty="0"/>
              <a:t>). Accessed January 7, 2012</a:t>
            </a:r>
          </a:p>
          <a:p>
            <a:pPr lvl="0"/>
            <a:r>
              <a:rPr lang="en-US" sz="1200" dirty="0" smtClean="0"/>
              <a:t>**Popp</a:t>
            </a:r>
            <a:r>
              <a:rPr lang="en-US" sz="1200" dirty="0"/>
              <a:t>, A.J. (Spring, 2000). Neurosurgical workforce: Examining the physician supply controversy. </a:t>
            </a:r>
            <a:r>
              <a:rPr lang="en-US" sz="1200" i="1" dirty="0"/>
              <a:t>AANS Bulletin</a:t>
            </a:r>
            <a:r>
              <a:rPr lang="en-US" sz="1200" dirty="0"/>
              <a:t>, 7-9.</a:t>
            </a:r>
          </a:p>
          <a:p>
            <a:r>
              <a:rPr lang="en-US" dirty="0"/>
              <a:t> </a:t>
            </a:r>
          </a:p>
        </p:txBody>
      </p:sp>
    </p:spTree>
    <p:extLst>
      <p:ext uri="{BB962C8B-B14F-4D97-AF65-F5344CB8AC3E}">
        <p14:creationId xmlns:p14="http://schemas.microsoft.com/office/powerpoint/2010/main" val="2632249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82" y="762000"/>
            <a:ext cx="9234682"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6150037"/>
            <a:ext cx="8305800" cy="369332"/>
          </a:xfrm>
          <a:prstGeom prst="rect">
            <a:avLst/>
          </a:prstGeom>
          <a:noFill/>
        </p:spPr>
        <p:txBody>
          <a:bodyPr wrap="square" rtlCol="0">
            <a:spAutoFit/>
          </a:bodyPr>
          <a:lstStyle/>
          <a:p>
            <a:r>
              <a:rPr lang="en-US" i="1" dirty="0">
                <a:solidFill>
                  <a:srgbClr val="000000"/>
                </a:solidFill>
                <a:latin typeface="Arial"/>
              </a:rPr>
              <a:t>Source: </a:t>
            </a:r>
            <a:r>
              <a:rPr lang="en-US" dirty="0">
                <a:solidFill>
                  <a:srgbClr val="000000"/>
                </a:solidFill>
                <a:latin typeface="Arial"/>
              </a:rPr>
              <a:t>American College of Surgeons Health Policy Research Institute </a:t>
            </a:r>
            <a:endParaRPr lang="en-US" dirty="0"/>
          </a:p>
        </p:txBody>
      </p:sp>
    </p:spTree>
    <p:extLst>
      <p:ext uri="{BB962C8B-B14F-4D97-AF65-F5344CB8AC3E}">
        <p14:creationId xmlns:p14="http://schemas.microsoft.com/office/powerpoint/2010/main" val="222220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6" y="228600"/>
            <a:ext cx="7843210"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0800" y="6248400"/>
            <a:ext cx="5334000" cy="369332"/>
          </a:xfrm>
          <a:prstGeom prst="rect">
            <a:avLst/>
          </a:prstGeom>
          <a:noFill/>
        </p:spPr>
        <p:txBody>
          <a:bodyPr wrap="square" rtlCol="0">
            <a:spAutoFit/>
          </a:bodyPr>
          <a:lstStyle/>
          <a:p>
            <a:endParaRPr lang="en-US" dirty="0"/>
          </a:p>
        </p:txBody>
      </p:sp>
      <p:sp>
        <p:nvSpPr>
          <p:cNvPr id="5" name="TextBox 4"/>
          <p:cNvSpPr txBox="1"/>
          <p:nvPr/>
        </p:nvSpPr>
        <p:spPr>
          <a:xfrm>
            <a:off x="854582" y="6074620"/>
            <a:ext cx="7609114" cy="369332"/>
          </a:xfrm>
          <a:prstGeom prst="rect">
            <a:avLst/>
          </a:prstGeom>
          <a:noFill/>
        </p:spPr>
        <p:txBody>
          <a:bodyPr wrap="square" rtlCol="0">
            <a:spAutoFit/>
          </a:bodyPr>
          <a:lstStyle/>
          <a:p>
            <a:r>
              <a:rPr lang="en-US" i="1" dirty="0">
                <a:solidFill>
                  <a:srgbClr val="000000"/>
                </a:solidFill>
                <a:latin typeface="Arial"/>
              </a:rPr>
              <a:t>Source: </a:t>
            </a:r>
            <a:r>
              <a:rPr lang="en-US" dirty="0">
                <a:solidFill>
                  <a:srgbClr val="000000"/>
                </a:solidFill>
                <a:latin typeface="Arial"/>
              </a:rPr>
              <a:t>American College of Surgeons Health Policy Research Institute</a:t>
            </a:r>
            <a:endParaRPr lang="en-US" dirty="0"/>
          </a:p>
        </p:txBody>
      </p:sp>
    </p:spTree>
    <p:extLst>
      <p:ext uri="{BB962C8B-B14F-4D97-AF65-F5344CB8AC3E}">
        <p14:creationId xmlns:p14="http://schemas.microsoft.com/office/powerpoint/2010/main" val="3682563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2" descr="PP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762000"/>
            <a:ext cx="444257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PT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914400"/>
            <a:ext cx="284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PT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39800"/>
            <a:ext cx="5297541"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81000" y="25908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1800" y="51054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06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 Demand for Neurosurgeons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“recruitment </a:t>
            </a:r>
            <a:r>
              <a:rPr lang="en-US" dirty="0"/>
              <a:t>shortage” or “market shortage” does not necessarily indicate a shortage of neurosurgeons to satisfy patient demand for neurosurgical </a:t>
            </a:r>
            <a:r>
              <a:rPr lang="en-US" dirty="0" smtClean="0"/>
              <a:t>care: </a:t>
            </a:r>
          </a:p>
          <a:p>
            <a:pPr lvl="1"/>
            <a:r>
              <a:rPr lang="en-US" dirty="0" smtClean="0"/>
              <a:t>possibility </a:t>
            </a:r>
            <a:r>
              <a:rPr lang="en-US" dirty="0"/>
              <a:t>of misallocation or inefficient use of neurosurgical resources in </a:t>
            </a:r>
            <a:r>
              <a:rPr lang="en-US" dirty="0" smtClean="0"/>
              <a:t>communities  </a:t>
            </a:r>
          </a:p>
          <a:p>
            <a:pPr lvl="1"/>
            <a:r>
              <a:rPr lang="en-US" dirty="0" smtClean="0"/>
              <a:t>May result from </a:t>
            </a:r>
            <a:r>
              <a:rPr lang="en-US" dirty="0"/>
              <a:t>differing priorities between hospitals and other hospitals, or between hospitals and the neurosurgeons who admit to </a:t>
            </a:r>
            <a:r>
              <a:rPr lang="en-US" dirty="0" smtClean="0"/>
              <a:t>them</a:t>
            </a:r>
          </a:p>
          <a:p>
            <a:pPr marL="0" indent="0">
              <a:buNone/>
            </a:pPr>
            <a:endParaRPr lang="en-US" dirty="0" smtClean="0">
              <a:solidFill>
                <a:srgbClr val="FF0000"/>
              </a:solidFill>
            </a:endParaRPr>
          </a:p>
          <a:p>
            <a:pPr marL="0" indent="0">
              <a:buNone/>
            </a:pPr>
            <a:r>
              <a:rPr lang="en-US" dirty="0" smtClean="0">
                <a:solidFill>
                  <a:srgbClr val="FF0000"/>
                </a:solidFill>
              </a:rPr>
              <a:t>However</a:t>
            </a:r>
            <a:r>
              <a:rPr lang="en-US" dirty="0">
                <a:solidFill>
                  <a:srgbClr val="FF0000"/>
                </a:solidFill>
              </a:rPr>
              <a:t>, reviewing the demand data is certainly a good start in finding evidence of a “shortage” or </a:t>
            </a:r>
            <a:r>
              <a:rPr lang="en-US" dirty="0" smtClean="0">
                <a:solidFill>
                  <a:srgbClr val="FF0000"/>
                </a:solidFill>
              </a:rPr>
              <a:t>need</a:t>
            </a:r>
            <a:endParaRPr lang="en-US" dirty="0">
              <a:solidFill>
                <a:srgbClr val="FF0000"/>
              </a:solidFill>
            </a:endParaRPr>
          </a:p>
        </p:txBody>
      </p:sp>
    </p:spTree>
    <p:extLst>
      <p:ext uri="{BB962C8B-B14F-4D97-AF65-F5344CB8AC3E}">
        <p14:creationId xmlns:p14="http://schemas.microsoft.com/office/powerpoint/2010/main" val="926694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a:xfrm>
            <a:off x="2819400" y="3733800"/>
            <a:ext cx="4495800" cy="2286000"/>
          </a:xfrm>
        </p:spPr>
        <p:txBody>
          <a:bodyPr/>
          <a:lstStyle/>
          <a:p>
            <a:pPr eaLnBrk="1" hangingPunct="1"/>
            <a:endParaRPr lang="en-US" smtClean="0"/>
          </a:p>
        </p:txBody>
      </p:sp>
      <p:pic>
        <p:nvPicPr>
          <p:cNvPr id="34820" name="Picture 4" descr="work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746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workforc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124200"/>
            <a:ext cx="5743575"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4783931"/>
            <a:ext cx="2286000" cy="923330"/>
          </a:xfrm>
          <a:prstGeom prst="rect">
            <a:avLst/>
          </a:prstGeom>
          <a:noFill/>
        </p:spPr>
        <p:txBody>
          <a:bodyPr wrap="square" rtlCol="0">
            <a:spAutoFit/>
          </a:bodyPr>
          <a:lstStyle/>
          <a:p>
            <a:r>
              <a:rPr lang="en-US" dirty="0" smtClean="0">
                <a:solidFill>
                  <a:srgbClr val="FF0000"/>
                </a:solidFill>
              </a:rPr>
              <a:t>Advertisements as surrogate for “</a:t>
            </a:r>
            <a:r>
              <a:rPr lang="en-US" dirty="0">
                <a:solidFill>
                  <a:srgbClr val="FF0000"/>
                </a:solidFill>
              </a:rPr>
              <a:t>M</a:t>
            </a:r>
            <a:r>
              <a:rPr lang="en-US" dirty="0" smtClean="0">
                <a:solidFill>
                  <a:srgbClr val="FF0000"/>
                </a:solidFill>
              </a:rPr>
              <a:t>arket Demand”</a:t>
            </a:r>
            <a:endParaRPr lang="en-US" dirty="0">
              <a:solidFill>
                <a:srgbClr val="FF0000"/>
              </a:solidFill>
            </a:endParaRPr>
          </a:p>
        </p:txBody>
      </p:sp>
    </p:spTree>
    <p:extLst>
      <p:ext uri="{BB962C8B-B14F-4D97-AF65-F5344CB8AC3E}">
        <p14:creationId xmlns:p14="http://schemas.microsoft.com/office/powerpoint/2010/main" val="423256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UofU_Health Care_spot_REV.eps"/>
          <p:cNvPicPr>
            <a:picLocks noChangeAspect="1"/>
          </p:cNvPicPr>
          <p:nvPr/>
        </p:nvPicPr>
        <p:blipFill>
          <a:blip r:embed="rId2" cstate="print"/>
          <a:stretch>
            <a:fillRect/>
          </a:stretch>
        </p:blipFill>
        <p:spPr>
          <a:xfrm>
            <a:off x="560454" y="406527"/>
            <a:ext cx="2357267" cy="598477"/>
          </a:xfrm>
          <a:prstGeom prst="rect">
            <a:avLst/>
          </a:prstGeom>
        </p:spPr>
      </p:pic>
      <p:pic>
        <p:nvPicPr>
          <p:cNvPr id="12" name="Picture 11" descr="U alone grey.jpg"/>
          <p:cNvPicPr>
            <a:picLocks noChangeAspect="1"/>
          </p:cNvPicPr>
          <p:nvPr/>
        </p:nvPicPr>
        <p:blipFill>
          <a:blip r:embed="rId3" cstate="print">
            <a:clrChange>
              <a:clrFrom>
                <a:srgbClr val="2B2B2B"/>
              </a:clrFrom>
              <a:clrTo>
                <a:srgbClr val="2B2B2B">
                  <a:alpha val="0"/>
                </a:srgbClr>
              </a:clrTo>
            </a:clrChange>
            <a:lum bright="-43000" contrast="-89000"/>
            <a:alphaModFix amt="75000"/>
          </a:blip>
          <a:srcRect b="4424"/>
          <a:stretch>
            <a:fillRect/>
          </a:stretch>
        </p:blipFill>
        <p:spPr>
          <a:xfrm>
            <a:off x="5893675" y="3389315"/>
            <a:ext cx="3116746" cy="3468685"/>
          </a:xfrm>
          <a:prstGeom prst="rect">
            <a:avLst/>
          </a:prstGeom>
          <a:solidFill>
            <a:schemeClr val="accent1">
              <a:alpha val="0"/>
            </a:schemeClr>
          </a:solidFill>
          <a:ln w="0" cap="flat" cmpd="sng" algn="ctr">
            <a:noFill/>
            <a:prstDash val="solid"/>
            <a:round/>
            <a:headEnd type="none" w="med" len="med"/>
            <a:tailEnd type="none" w="med" len="med"/>
          </a:ln>
        </p:spPr>
      </p:pic>
      <p:sp>
        <p:nvSpPr>
          <p:cNvPr id="8" name="TextBox 7"/>
          <p:cNvSpPr txBox="1"/>
          <p:nvPr/>
        </p:nvSpPr>
        <p:spPr>
          <a:xfrm>
            <a:off x="457200" y="4125311"/>
            <a:ext cx="8229600" cy="385350"/>
          </a:xfrm>
          <a:prstGeom prst="rect">
            <a:avLst/>
          </a:prstGeom>
          <a:noFill/>
        </p:spPr>
        <p:txBody>
          <a:bodyPr wrap="square" lIns="91429" tIns="45714" rIns="91429" bIns="45714" rtlCol="0">
            <a:spAutoFit/>
          </a:bodyPr>
          <a:lstStyle/>
          <a:p>
            <a:pPr>
              <a:lnSpc>
                <a:spcPts val="2500"/>
              </a:lnSpc>
            </a:pPr>
            <a:r>
              <a:rPr lang="en-US" dirty="0" smtClean="0">
                <a:solidFill>
                  <a:srgbClr val="D71530"/>
                </a:solidFill>
                <a:latin typeface="Gotham Medium"/>
                <a:cs typeface="Gotham Medium"/>
              </a:rPr>
              <a:t>University of Utah Hospitals and Clinics:</a:t>
            </a:r>
          </a:p>
        </p:txBody>
      </p:sp>
      <p:pic>
        <p:nvPicPr>
          <p:cNvPr id="13" name="Content Placeholder 12" descr="chris2.jpg"/>
          <p:cNvPicPr>
            <a:picLocks noGrp="1" noChangeAspect="1"/>
          </p:cNvPicPr>
          <p:nvPr>
            <p:ph idx="1"/>
          </p:nvPr>
        </p:nvPicPr>
        <p:blipFill>
          <a:blip r:embed="rId4" cstate="print"/>
          <a:stretch>
            <a:fillRect/>
          </a:stretch>
        </p:blipFill>
        <p:spPr>
          <a:xfrm>
            <a:off x="0" y="1403537"/>
            <a:ext cx="9144000" cy="2630581"/>
          </a:xfrm>
        </p:spPr>
      </p:pic>
    </p:spTree>
    <p:extLst>
      <p:ext uri="{BB962C8B-B14F-4D97-AF65-F5344CB8AC3E}">
        <p14:creationId xmlns:p14="http://schemas.microsoft.com/office/powerpoint/2010/main" val="2234586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Demand?</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020348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 Census Data</a:t>
            </a:r>
          </a:p>
          <a:p>
            <a:r>
              <a:rPr lang="en-US" dirty="0" smtClean="0"/>
              <a:t>A </a:t>
            </a:r>
            <a:r>
              <a:rPr lang="en-US" dirty="0"/>
              <a:t>survey assessing practice characteristics (e.g., neurosurgical subspecialty), workload (e.g., perceived workload, RVU’s, number of emergency rooms covered), and patient demand (e.g., wait time) was emailed to 3450 practicing U.S. neurosurgeons in the Fall/Winter of 2010-2011. </a:t>
            </a:r>
            <a:endParaRPr lang="en-US" dirty="0" smtClean="0"/>
          </a:p>
          <a:p>
            <a:pPr lvl="1"/>
            <a:r>
              <a:rPr lang="en-US" dirty="0" smtClean="0"/>
              <a:t>obtained </a:t>
            </a:r>
            <a:r>
              <a:rPr lang="en-US" dirty="0"/>
              <a:t>462 partial and 362 complete surveys. </a:t>
            </a:r>
            <a:endParaRPr lang="en-US" dirty="0" smtClean="0"/>
          </a:p>
          <a:p>
            <a:pPr lvl="1"/>
            <a:r>
              <a:rPr lang="en-US" dirty="0" smtClean="0"/>
              <a:t>sample </a:t>
            </a:r>
            <a:r>
              <a:rPr lang="en-US" dirty="0"/>
              <a:t>appeared to include a good representation of geographic area, type of practice and </a:t>
            </a:r>
            <a:r>
              <a:rPr lang="en-US" dirty="0" smtClean="0"/>
              <a:t>subspecialty</a:t>
            </a:r>
          </a:p>
          <a:p>
            <a:r>
              <a:rPr lang="en-US" dirty="0" err="1" smtClean="0"/>
              <a:t>Rosman</a:t>
            </a:r>
            <a:r>
              <a:rPr lang="en-US" dirty="0" smtClean="0"/>
              <a:t> Search Database</a:t>
            </a:r>
          </a:p>
          <a:p>
            <a:r>
              <a:rPr lang="en-US" dirty="0" smtClean="0"/>
              <a:t>Web and Journal Advertisements</a:t>
            </a:r>
            <a:endParaRPr lang="en-US" dirty="0"/>
          </a:p>
        </p:txBody>
      </p:sp>
    </p:spTree>
    <p:extLst>
      <p:ext uri="{BB962C8B-B14F-4D97-AF65-F5344CB8AC3E}">
        <p14:creationId xmlns:p14="http://schemas.microsoft.com/office/powerpoint/2010/main" val="2767084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Practicing Neurosurgeons</a:t>
            </a:r>
            <a:endParaRPr lang="en-US" dirty="0"/>
          </a:p>
        </p:txBody>
      </p:sp>
      <p:sp>
        <p:nvSpPr>
          <p:cNvPr id="3" name="Content Placeholder 2"/>
          <p:cNvSpPr>
            <a:spLocks noGrp="1"/>
          </p:cNvSpPr>
          <p:nvPr>
            <p:ph idx="1"/>
          </p:nvPr>
        </p:nvSpPr>
        <p:spPr/>
        <p:txBody>
          <a:bodyPr>
            <a:normAutofit fontScale="62500" lnSpcReduction="20000"/>
          </a:bodyPr>
          <a:lstStyle/>
          <a:p>
            <a:r>
              <a:rPr lang="en-US" dirty="0"/>
              <a:t>S</a:t>
            </a:r>
            <a:r>
              <a:rPr lang="en-US" dirty="0" smtClean="0"/>
              <a:t>urvey with </a:t>
            </a:r>
            <a:r>
              <a:rPr lang="en-US" dirty="0"/>
              <a:t>the goal of determining a scientific metric for the “correct” number of neurosurgeons to population ratio. We combined the survey results with 2009 census </a:t>
            </a:r>
            <a:r>
              <a:rPr lang="en-US" dirty="0" smtClean="0"/>
              <a:t>data </a:t>
            </a:r>
            <a:r>
              <a:rPr lang="en-US" dirty="0"/>
              <a:t>to address the following questions:  </a:t>
            </a:r>
            <a:endParaRPr lang="en-US" dirty="0" smtClean="0"/>
          </a:p>
          <a:p>
            <a:endParaRPr lang="en-US" dirty="0" smtClean="0"/>
          </a:p>
          <a:p>
            <a:pPr lvl="1"/>
            <a:r>
              <a:rPr lang="en-US" dirty="0" smtClean="0"/>
              <a:t>What </a:t>
            </a:r>
            <a:r>
              <a:rPr lang="en-US" dirty="0"/>
              <a:t>is the “ideal” number of neurosurgeons and is there currently an oversupply or </a:t>
            </a:r>
            <a:r>
              <a:rPr lang="en-US" dirty="0" smtClean="0"/>
              <a:t>undersupply?</a:t>
            </a:r>
          </a:p>
          <a:p>
            <a:pPr lvl="1"/>
            <a:r>
              <a:rPr lang="en-US" dirty="0" smtClean="0"/>
              <a:t>Does </a:t>
            </a:r>
            <a:r>
              <a:rPr lang="en-US" dirty="0"/>
              <a:t>the demand for recruitment of neurosurgeons exceed the supply of available candidates for </a:t>
            </a:r>
            <a:r>
              <a:rPr lang="en-US" dirty="0" smtClean="0"/>
              <a:t>work?</a:t>
            </a:r>
          </a:p>
          <a:p>
            <a:pPr lvl="1"/>
            <a:r>
              <a:rPr lang="en-US" dirty="0" smtClean="0"/>
              <a:t>Do </a:t>
            </a:r>
            <a:r>
              <a:rPr lang="en-US" dirty="0"/>
              <a:t>patients have sufficient and timely access to emergency and elective neurosurgical care in all areas of the United </a:t>
            </a:r>
            <a:r>
              <a:rPr lang="en-US" dirty="0" smtClean="0"/>
              <a:t>States?</a:t>
            </a:r>
          </a:p>
          <a:p>
            <a:pPr lvl="1"/>
            <a:r>
              <a:rPr lang="en-US" dirty="0" smtClean="0"/>
              <a:t>Does </a:t>
            </a:r>
            <a:r>
              <a:rPr lang="en-US" dirty="0"/>
              <a:t>the market demand reflect true patient demand for neurosurgical services, or, or is at least a portion of the demand related to hospital-sponsored recruitment of neurosurgeons in communities where competition for elective cases is already </a:t>
            </a:r>
            <a:r>
              <a:rPr lang="en-US" dirty="0" smtClean="0"/>
              <a:t>present?</a:t>
            </a:r>
          </a:p>
          <a:p>
            <a:pPr lvl="1"/>
            <a:r>
              <a:rPr lang="en-US" dirty="0" smtClean="0"/>
              <a:t>Is </a:t>
            </a:r>
            <a:r>
              <a:rPr lang="en-US" dirty="0"/>
              <a:t>patient demand for neurosurgical procedures likely to increase due to the increasing average age of the population?</a:t>
            </a:r>
          </a:p>
          <a:p>
            <a:endParaRPr lang="en-US" dirty="0"/>
          </a:p>
        </p:txBody>
      </p:sp>
    </p:spTree>
    <p:extLst>
      <p:ext uri="{BB962C8B-B14F-4D97-AF65-F5344CB8AC3E}">
        <p14:creationId xmlns:p14="http://schemas.microsoft.com/office/powerpoint/2010/main" val="3477037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8542"/>
            <a:ext cx="8229600" cy="1143000"/>
          </a:xfrm>
        </p:spPr>
        <p:txBody>
          <a:bodyPr>
            <a:normAutofit fontScale="90000"/>
          </a:bodyPr>
          <a:lstStyle/>
          <a:p>
            <a:r>
              <a:rPr lang="en-US" dirty="0">
                <a:latin typeface="Calibri" pitchFamily="34" charset="0"/>
                <a:ea typeface="Times New Roman"/>
              </a:rPr>
              <a:t>Specialties and practice types as reported by survey respondents</a:t>
            </a:r>
            <a:endParaRPr lang="en-US" dirty="0">
              <a:latin typeface="Calibri" pitchFamily="34" charset="0"/>
            </a:endParaRPr>
          </a:p>
        </p:txBody>
      </p:sp>
      <p:pic>
        <p:nvPicPr>
          <p:cNvPr id="5" name="Snagit_PPT1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76400"/>
            <a:ext cx="3695238" cy="4285715"/>
          </a:xfrm>
          <a:prstGeom prst="rect">
            <a:avLst/>
          </a:prstGeom>
        </p:spPr>
      </p:pic>
    </p:spTree>
    <p:extLst>
      <p:ext uri="{BB962C8B-B14F-4D97-AF65-F5344CB8AC3E}">
        <p14:creationId xmlns:p14="http://schemas.microsoft.com/office/powerpoint/2010/main" val="74914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200" dirty="0">
                <a:solidFill>
                  <a:srgbClr val="000000"/>
                </a:solidFill>
                <a:latin typeface="Arial"/>
              </a:rPr>
              <a:t>Job vacancies by specialty based on the advertisements in print journals and on the internet </a:t>
            </a:r>
            <a:endParaRPr lang="en-US" sz="3200" dirty="0"/>
          </a:p>
        </p:txBody>
      </p:sp>
      <p:pic>
        <p:nvPicPr>
          <p:cNvPr id="3" name="Snagit_PPT2CA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73200"/>
            <a:ext cx="7391400" cy="5269504"/>
          </a:xfrm>
          <a:prstGeom prst="rect">
            <a:avLst/>
          </a:prstGeom>
        </p:spPr>
      </p:pic>
      <p:sp>
        <p:nvSpPr>
          <p:cNvPr id="4" name="Oval 3"/>
          <p:cNvSpPr/>
          <p:nvPr/>
        </p:nvSpPr>
        <p:spPr>
          <a:xfrm>
            <a:off x="6553200" y="25908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53200" y="3983762"/>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53200" y="51816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48200" y="46482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1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1" nodeType="clickEffect">
                                  <p:stCondLst>
                                    <p:cond delay="0"/>
                                  </p:stCondLst>
                                  <p:childTnLst>
                                    <p:animEffect transition="out" filter="fade">
                                      <p:cBhvr>
                                        <p:cTn id="29" dur="500" tmFilter="0, 0; .2, .5; .8, .5; 1, 0"/>
                                        <p:tgtEl>
                                          <p:spTgt spid="8"/>
                                        </p:tgtEl>
                                      </p:cBhvr>
                                    </p:animEffect>
                                    <p:animScale>
                                      <p:cBhvr>
                                        <p:cTn id="3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Practice Type</a:t>
            </a:r>
            <a:endParaRPr lang="en-US" dirty="0"/>
          </a:p>
        </p:txBody>
      </p:sp>
      <p:sp>
        <p:nvSpPr>
          <p:cNvPr id="5" name="Rectangle 2"/>
          <p:cNvSpPr>
            <a:spLocks noChangeArrowheads="1"/>
          </p:cNvSpPr>
          <p:nvPr/>
        </p:nvSpPr>
        <p:spPr bwMode="auto">
          <a:xfrm>
            <a:off x="0" y="-48399"/>
            <a:ext cx="22794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64601"/>
            <a:ext cx="6172200" cy="59933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710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43751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42"/>
            <a:ext cx="8229600" cy="1143000"/>
          </a:xfrm>
        </p:spPr>
        <p:txBody>
          <a:bodyPr/>
          <a:lstStyle/>
          <a:p>
            <a:r>
              <a:rPr lang="en-US" dirty="0" smtClean="0"/>
              <a:t>Perceived Workload</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914400"/>
            <a:ext cx="7696200" cy="583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18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of Neurosurgeons per population</a:t>
            </a:r>
            <a:endParaRPr lang="en-US" dirty="0"/>
          </a:p>
        </p:txBody>
      </p:sp>
      <p:sp>
        <p:nvSpPr>
          <p:cNvPr id="3" name="Content Placeholder 2"/>
          <p:cNvSpPr>
            <a:spLocks noGrp="1"/>
          </p:cNvSpPr>
          <p:nvPr>
            <p:ph idx="1"/>
          </p:nvPr>
        </p:nvSpPr>
        <p:spPr/>
        <p:txBody>
          <a:bodyPr>
            <a:normAutofit fontScale="92500"/>
          </a:bodyPr>
          <a:lstStyle/>
          <a:p>
            <a:r>
              <a:rPr lang="en-US" dirty="0"/>
              <a:t>Using the roster of practicing U.S. neurosurgeons and the most recent Census Bureau population estimates (</a:t>
            </a:r>
            <a:r>
              <a:rPr lang="en-US" dirty="0" smtClean="0"/>
              <a:t>2009)</a:t>
            </a:r>
          </a:p>
          <a:p>
            <a:pPr lvl="1"/>
            <a:r>
              <a:rPr lang="en-US" dirty="0" smtClean="0"/>
              <a:t>the </a:t>
            </a:r>
            <a:r>
              <a:rPr lang="en-US" dirty="0"/>
              <a:t>current national ratio of neurosurgeons to population is computed to be </a:t>
            </a:r>
            <a:r>
              <a:rPr lang="en-US" dirty="0" smtClean="0">
                <a:solidFill>
                  <a:srgbClr val="FF0000"/>
                </a:solidFill>
              </a:rPr>
              <a:t>1:65,580</a:t>
            </a:r>
            <a:r>
              <a:rPr lang="en-US" dirty="0" smtClean="0"/>
              <a:t>	</a:t>
            </a:r>
          </a:p>
          <a:p>
            <a:pPr lvl="1"/>
            <a:r>
              <a:rPr lang="en-US" dirty="0" smtClean="0"/>
              <a:t>Ratio </a:t>
            </a:r>
            <a:r>
              <a:rPr lang="en-US" dirty="0"/>
              <a:t>varies dramatically by state; from a high in South Dakota (</a:t>
            </a:r>
            <a:r>
              <a:rPr lang="en-US" dirty="0">
                <a:solidFill>
                  <a:srgbClr val="FF0000"/>
                </a:solidFill>
              </a:rPr>
              <a:t>1:37,605</a:t>
            </a:r>
            <a:r>
              <a:rPr lang="en-US" dirty="0"/>
              <a:t>) to a low in Puerto Rico (</a:t>
            </a:r>
            <a:r>
              <a:rPr lang="en-US" dirty="0">
                <a:solidFill>
                  <a:srgbClr val="FF0000"/>
                </a:solidFill>
              </a:rPr>
              <a:t>1:233,370</a:t>
            </a:r>
            <a:r>
              <a:rPr lang="en-US" dirty="0"/>
              <a:t>).  Similarly, in the 242 catchment areas, ratios varied from </a:t>
            </a:r>
            <a:r>
              <a:rPr lang="en-US" dirty="0">
                <a:solidFill>
                  <a:srgbClr val="FF0000"/>
                </a:solidFill>
              </a:rPr>
              <a:t>1:14,588</a:t>
            </a:r>
            <a:r>
              <a:rPr lang="en-US" dirty="0"/>
              <a:t> (a portion of New Hampshire) to </a:t>
            </a:r>
            <a:r>
              <a:rPr lang="en-US" dirty="0">
                <a:solidFill>
                  <a:srgbClr val="FF0000"/>
                </a:solidFill>
              </a:rPr>
              <a:t>1:728,014</a:t>
            </a:r>
            <a:r>
              <a:rPr lang="en-US" dirty="0"/>
              <a:t> (a portion of Puerto Rico). </a:t>
            </a:r>
          </a:p>
        </p:txBody>
      </p:sp>
    </p:spTree>
    <p:extLst>
      <p:ext uri="{BB962C8B-B14F-4D97-AF65-F5344CB8AC3E}">
        <p14:creationId xmlns:p14="http://schemas.microsoft.com/office/powerpoint/2010/main" val="310140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Study</a:t>
            </a:r>
            <a:endParaRPr lang="en-US" dirty="0"/>
          </a:p>
        </p:txBody>
      </p:sp>
      <p:sp>
        <p:nvSpPr>
          <p:cNvPr id="3" name="Content Placeholder 2"/>
          <p:cNvSpPr>
            <a:spLocks noGrp="1"/>
          </p:cNvSpPr>
          <p:nvPr>
            <p:ph idx="1"/>
          </p:nvPr>
        </p:nvSpPr>
        <p:spPr/>
        <p:txBody>
          <a:bodyPr>
            <a:normAutofit fontScale="62500" lnSpcReduction="20000"/>
          </a:bodyPr>
          <a:lstStyle/>
          <a:p>
            <a:r>
              <a:rPr lang="en-US" dirty="0"/>
              <a:t>Study </a:t>
            </a:r>
            <a:r>
              <a:rPr lang="en-US" dirty="0" smtClean="0"/>
              <a:t>invalidates </a:t>
            </a:r>
            <a:r>
              <a:rPr lang="en-US" dirty="0"/>
              <a:t>the current widespread use of the 1:100,000 ratio reflected in the SOSSUS </a:t>
            </a:r>
            <a:r>
              <a:rPr lang="en-US" dirty="0" smtClean="0"/>
              <a:t>report</a:t>
            </a:r>
          </a:p>
          <a:p>
            <a:endParaRPr lang="en-US" dirty="0" smtClean="0"/>
          </a:p>
          <a:p>
            <a:r>
              <a:rPr lang="en-US" dirty="0" smtClean="0"/>
              <a:t>The </a:t>
            </a:r>
            <a:r>
              <a:rPr lang="en-US" dirty="0"/>
              <a:t>current study found the nationwide ratio of neurosurgeons to population to be </a:t>
            </a:r>
            <a:r>
              <a:rPr lang="en-US" dirty="0" smtClean="0"/>
              <a:t>65,580</a:t>
            </a:r>
            <a:endParaRPr lang="en-US" dirty="0"/>
          </a:p>
          <a:p>
            <a:endParaRPr lang="en-US" dirty="0" smtClean="0"/>
          </a:p>
          <a:p>
            <a:r>
              <a:rPr lang="en-US" dirty="0" smtClean="0"/>
              <a:t>There </a:t>
            </a:r>
            <a:r>
              <a:rPr lang="en-US" dirty="0"/>
              <a:t>are varying ratios that exist in various locales across the U.S. </a:t>
            </a:r>
            <a:endParaRPr lang="en-US" dirty="0" smtClean="0"/>
          </a:p>
          <a:p>
            <a:endParaRPr lang="en-US" dirty="0" smtClean="0"/>
          </a:p>
          <a:p>
            <a:r>
              <a:rPr lang="en-US" dirty="0" smtClean="0"/>
              <a:t>24% of </a:t>
            </a:r>
            <a:r>
              <a:rPr lang="en-US" dirty="0"/>
              <a:t>advertising practices indicated that they are recruiting only for emergency room coverage, and an additional 26% indicated that they might not be recruiting if not for the need for emergency </a:t>
            </a:r>
            <a:r>
              <a:rPr lang="en-US" dirty="0" smtClean="0"/>
              <a:t>coverage</a:t>
            </a:r>
          </a:p>
          <a:p>
            <a:endParaRPr lang="en-US" dirty="0"/>
          </a:p>
          <a:p>
            <a:r>
              <a:rPr lang="en-US" dirty="0" smtClean="0"/>
              <a:t>Attempts </a:t>
            </a:r>
            <a:r>
              <a:rPr lang="en-US" dirty="0"/>
              <a:t>to evaluate the relationships between estimates of neurosurgical workload, patient demand, type of practice, and vacancies on a regional basis did not provide a uniform basis for determining any ideal </a:t>
            </a:r>
            <a:r>
              <a:rPr lang="en-US" dirty="0" smtClean="0"/>
              <a:t>ratio</a:t>
            </a:r>
          </a:p>
          <a:p>
            <a:endParaRPr lang="en-US" dirty="0" smtClean="0"/>
          </a:p>
        </p:txBody>
      </p:sp>
    </p:spTree>
    <p:extLst>
      <p:ext uri="{BB962C8B-B14F-4D97-AF65-F5344CB8AC3E}">
        <p14:creationId xmlns:p14="http://schemas.microsoft.com/office/powerpoint/2010/main" val="26785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Conclusions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Workforce demand is dependent upon how we measure the scope of a neurosurgical practice.  We could definitely employ more neurosurgeons from analysis of market demand </a:t>
            </a:r>
          </a:p>
          <a:p>
            <a:endParaRPr lang="en-US" dirty="0"/>
          </a:p>
          <a:p>
            <a:r>
              <a:rPr lang="en-US" dirty="0" smtClean="0"/>
              <a:t>Neurosurgeons per capita ratio is multifactorial; dependent upon geographical location (including COL), payer mix and legal considerations</a:t>
            </a:r>
          </a:p>
          <a:p>
            <a:endParaRPr lang="en-US" dirty="0" smtClean="0"/>
          </a:p>
          <a:p>
            <a:r>
              <a:rPr lang="en-US" dirty="0" smtClean="0"/>
              <a:t>“Fungible” subspecialties have developed due to </a:t>
            </a:r>
            <a:r>
              <a:rPr lang="en-US" dirty="0" smtClean="0">
                <a:solidFill>
                  <a:srgbClr val="FF0000"/>
                </a:solidFill>
              </a:rPr>
              <a:t>limited </a:t>
            </a:r>
            <a:r>
              <a:rPr lang="en-US" dirty="0" err="1" smtClean="0">
                <a:solidFill>
                  <a:srgbClr val="FF0000"/>
                </a:solidFill>
              </a:rPr>
              <a:t>bandwith</a:t>
            </a:r>
            <a:r>
              <a:rPr lang="en-US" dirty="0" smtClean="0">
                <a:solidFill>
                  <a:srgbClr val="FF0000"/>
                </a:solidFill>
              </a:rPr>
              <a:t> in neurosurgery and competition from other specialties</a:t>
            </a:r>
            <a:r>
              <a:rPr lang="en-US" dirty="0" smtClean="0"/>
              <a:t>:</a:t>
            </a:r>
            <a:endParaRPr lang="en-US" dirty="0" smtClean="0"/>
          </a:p>
          <a:p>
            <a:pPr lvl="1"/>
            <a:r>
              <a:rPr lang="en-US" dirty="0" err="1" smtClean="0"/>
              <a:t>Neurocritical</a:t>
            </a:r>
            <a:r>
              <a:rPr lang="en-US" dirty="0" smtClean="0"/>
              <a:t> Care, including Trauma </a:t>
            </a:r>
          </a:p>
          <a:p>
            <a:pPr lvl="1"/>
            <a:r>
              <a:rPr lang="en-US" dirty="0" smtClean="0"/>
              <a:t>Stroke and Endovascular</a:t>
            </a:r>
          </a:p>
          <a:p>
            <a:pPr lvl="1"/>
            <a:r>
              <a:rPr lang="en-US" dirty="0" smtClean="0"/>
              <a:t>Peripheral nerve</a:t>
            </a:r>
          </a:p>
          <a:p>
            <a:pPr lvl="1"/>
            <a:r>
              <a:rPr lang="en-US" dirty="0" smtClean="0"/>
              <a:t>Spine</a:t>
            </a:r>
          </a:p>
          <a:p>
            <a:pPr lvl="1"/>
            <a:r>
              <a:rPr lang="en-US" dirty="0" smtClean="0"/>
              <a:t>Pain</a:t>
            </a:r>
          </a:p>
          <a:p>
            <a:pPr lvl="1"/>
            <a:endParaRPr lang="en-US" dirty="0" smtClean="0"/>
          </a:p>
          <a:p>
            <a:pPr lvl="1"/>
            <a:endParaRPr lang="en-US" dirty="0"/>
          </a:p>
        </p:txBody>
      </p:sp>
    </p:spTree>
    <p:extLst>
      <p:ext uri="{BB962C8B-B14F-4D97-AF65-F5344CB8AC3E}">
        <p14:creationId xmlns:p14="http://schemas.microsoft.com/office/powerpoint/2010/main" val="2720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are we?</a:t>
            </a:r>
            <a:endParaRPr lang="en-US" dirty="0"/>
          </a:p>
        </p:txBody>
      </p:sp>
      <p:sp>
        <p:nvSpPr>
          <p:cNvPr id="5" name="Text Placeholder 4"/>
          <p:cNvSpPr>
            <a:spLocks noGrp="1"/>
          </p:cNvSpPr>
          <p:nvPr>
            <p:ph type="body" idx="1"/>
          </p:nvPr>
        </p:nvSpPr>
        <p:spPr/>
        <p:txBody>
          <a:bodyPr/>
          <a:lstStyle/>
          <a:p>
            <a:r>
              <a:rPr lang="en-US" dirty="0" smtClean="0"/>
              <a:t>Present status of workforce</a:t>
            </a:r>
            <a:endParaRPr lang="en-US" dirty="0"/>
          </a:p>
        </p:txBody>
      </p:sp>
    </p:spTree>
    <p:extLst>
      <p:ext uri="{BB962C8B-B14F-4D97-AF65-F5344CB8AC3E}">
        <p14:creationId xmlns:p14="http://schemas.microsoft.com/office/powerpoint/2010/main" val="123374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z="4000" dirty="0"/>
              <a:t>Implications of the Supply-Demand </a:t>
            </a:r>
            <a:r>
              <a:rPr lang="en-US" sz="4000" dirty="0" smtClean="0"/>
              <a:t>Mismatch in Fungible Subspecialties</a:t>
            </a:r>
            <a:endParaRPr lang="en-US" sz="4000" dirty="0"/>
          </a:p>
        </p:txBody>
      </p:sp>
      <p:sp>
        <p:nvSpPr>
          <p:cNvPr id="11267" name="Rectangle 3"/>
          <p:cNvSpPr>
            <a:spLocks noGrp="1" noChangeArrowheads="1"/>
          </p:cNvSpPr>
          <p:nvPr>
            <p:ph type="body" idx="1"/>
          </p:nvPr>
        </p:nvSpPr>
        <p:spPr>
          <a:xfrm>
            <a:off x="457200" y="1798637"/>
            <a:ext cx="8229600" cy="4525963"/>
          </a:xfrm>
        </p:spPr>
        <p:txBody>
          <a:bodyPr>
            <a:normAutofit lnSpcReduction="10000"/>
          </a:bodyPr>
          <a:lstStyle/>
          <a:p>
            <a:r>
              <a:rPr lang="en-US" dirty="0" smtClean="0"/>
              <a:t>?Ceding </a:t>
            </a:r>
            <a:r>
              <a:rPr lang="en-US" dirty="0"/>
              <a:t>of </a:t>
            </a:r>
            <a:r>
              <a:rPr lang="en-US" dirty="0" smtClean="0"/>
              <a:t>potential neurosurgical practice opportunities to </a:t>
            </a:r>
            <a:r>
              <a:rPr lang="en-US" dirty="0"/>
              <a:t>other </a:t>
            </a:r>
            <a:r>
              <a:rPr lang="en-US" dirty="0" smtClean="0">
                <a:solidFill>
                  <a:srgbClr val="FF0000"/>
                </a:solidFill>
              </a:rPr>
              <a:t>specialties with capacity </a:t>
            </a:r>
            <a:endParaRPr lang="en-US" dirty="0">
              <a:solidFill>
                <a:srgbClr val="FF0000"/>
              </a:solidFill>
            </a:endParaRPr>
          </a:p>
          <a:p>
            <a:pPr lvl="1"/>
            <a:r>
              <a:rPr lang="en-US" dirty="0" smtClean="0"/>
              <a:t>Endovascular (Neuroradiology and Neurology, Cardiology)</a:t>
            </a:r>
          </a:p>
          <a:p>
            <a:pPr lvl="1"/>
            <a:r>
              <a:rPr lang="en-US" dirty="0" smtClean="0"/>
              <a:t>Critical Care (Neurology)</a:t>
            </a:r>
            <a:endParaRPr lang="en-US" dirty="0"/>
          </a:p>
          <a:p>
            <a:pPr lvl="1"/>
            <a:r>
              <a:rPr lang="en-US" dirty="0"/>
              <a:t>Pain (Anesthesia)</a:t>
            </a:r>
          </a:p>
          <a:p>
            <a:pPr lvl="1"/>
            <a:r>
              <a:rPr lang="en-US" dirty="0"/>
              <a:t>Peripheral nerve (Plastics, Orthopedics)</a:t>
            </a:r>
          </a:p>
          <a:p>
            <a:pPr lvl="1"/>
            <a:r>
              <a:rPr lang="en-US" dirty="0"/>
              <a:t>Spine (Orthopedics)</a:t>
            </a:r>
          </a:p>
        </p:txBody>
      </p:sp>
    </p:spTree>
    <p:extLst>
      <p:ext uri="{BB962C8B-B14F-4D97-AF65-F5344CB8AC3E}">
        <p14:creationId xmlns:p14="http://schemas.microsoft.com/office/powerpoint/2010/main" val="1329680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Ocean Strategy</a:t>
            </a:r>
            <a:endParaRPr lang="en-US" dirty="0"/>
          </a:p>
        </p:txBody>
      </p:sp>
      <p:sp>
        <p:nvSpPr>
          <p:cNvPr id="3" name="Content Placeholder 2"/>
          <p:cNvSpPr>
            <a:spLocks noGrp="1"/>
          </p:cNvSpPr>
          <p:nvPr>
            <p:ph idx="1"/>
          </p:nvPr>
        </p:nvSpPr>
        <p:spPr/>
        <p:txBody>
          <a:bodyPr/>
          <a:lstStyle/>
          <a:p>
            <a:r>
              <a:rPr lang="en-US" dirty="0" smtClean="0"/>
              <a:t>Blue Ocean vs. Red Ocean (2005)</a:t>
            </a:r>
          </a:p>
          <a:p>
            <a:r>
              <a:rPr lang="en-US" dirty="0" smtClean="0"/>
              <a:t>Describe the Market Universe</a:t>
            </a:r>
          </a:p>
          <a:p>
            <a:pPr lvl="1"/>
            <a:r>
              <a:rPr lang="en-US" dirty="0" smtClean="0"/>
              <a:t>Red Ocean- markets that exist today</a:t>
            </a:r>
          </a:p>
          <a:p>
            <a:pPr lvl="1"/>
            <a:r>
              <a:rPr lang="en-US" dirty="0" smtClean="0"/>
              <a:t>Blue Ocean- unknown markets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401" y="1905000"/>
            <a:ext cx="2324100" cy="353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2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 Montreal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Guy </a:t>
            </a:r>
            <a:r>
              <a:rPr lang="en-US" dirty="0" err="1"/>
              <a:t>Laliberté</a:t>
            </a:r>
            <a:r>
              <a:rPr lang="en-US" dirty="0"/>
              <a:t> toured Europe as a folk </a:t>
            </a:r>
            <a:r>
              <a:rPr lang="en-US" dirty="0" smtClean="0"/>
              <a:t>musician after </a:t>
            </a:r>
            <a:r>
              <a:rPr lang="en-US" dirty="0"/>
              <a:t>quitting college. By the time he returned home to Canada in 1979, he had learned the art of </a:t>
            </a:r>
            <a:r>
              <a:rPr lang="en-US" dirty="0" smtClean="0"/>
              <a:t>fire breathing</a:t>
            </a:r>
          </a:p>
          <a:p>
            <a:r>
              <a:rPr lang="en-US" dirty="0" smtClean="0"/>
              <a:t>In Montreal, located </a:t>
            </a:r>
            <a:r>
              <a:rPr lang="en-US" dirty="0"/>
              <a:t>in the inner-city area of </a:t>
            </a:r>
            <a:r>
              <a:rPr lang="en-US" dirty="0" smtClean="0"/>
              <a:t>Saint-Michel, with his friend Gilles </a:t>
            </a:r>
            <a:r>
              <a:rPr lang="en-US" dirty="0" err="1" smtClean="0"/>
              <a:t>Ste</a:t>
            </a:r>
            <a:r>
              <a:rPr lang="en-US" dirty="0" smtClean="0"/>
              <a:t>-Croix, they started a performing troupe </a:t>
            </a:r>
            <a:r>
              <a:rPr lang="en-US" i="1" dirty="0" smtClean="0"/>
              <a:t>Les </a:t>
            </a:r>
            <a:r>
              <a:rPr lang="en-US" i="1" dirty="0" err="1" smtClean="0"/>
              <a:t>Échassiers</a:t>
            </a:r>
            <a:r>
              <a:rPr lang="en-US" dirty="0" smtClean="0"/>
              <a:t>, using </a:t>
            </a:r>
            <a:r>
              <a:rPr lang="en-US" dirty="0"/>
              <a:t>talent </a:t>
            </a:r>
            <a:r>
              <a:rPr lang="en-US" dirty="0" smtClean="0"/>
              <a:t>from a </a:t>
            </a:r>
            <a:r>
              <a:rPr lang="en-US" dirty="0"/>
              <a:t>youth hostel for performing artists named </a:t>
            </a:r>
            <a:r>
              <a:rPr lang="en-US" i="1" dirty="0"/>
              <a:t>Le </a:t>
            </a:r>
            <a:r>
              <a:rPr lang="en-US" i="1" dirty="0" err="1"/>
              <a:t>Balcon</a:t>
            </a:r>
            <a:r>
              <a:rPr lang="en-US" i="1" dirty="0"/>
              <a:t> </a:t>
            </a:r>
            <a:r>
              <a:rPr lang="en-US" i="1" dirty="0" smtClean="0"/>
              <a:t>Vert.</a:t>
            </a:r>
            <a:r>
              <a:rPr lang="en-US" dirty="0" smtClean="0"/>
              <a:t> It was </a:t>
            </a:r>
            <a:r>
              <a:rPr lang="en-US" dirty="0"/>
              <a:t>a financial failure.</a:t>
            </a:r>
            <a:endParaRPr lang="en-US" dirty="0" smtClean="0"/>
          </a:p>
          <a:p>
            <a:r>
              <a:rPr lang="en-US" dirty="0" smtClean="0"/>
              <a:t>Originally </a:t>
            </a:r>
            <a:r>
              <a:rPr lang="en-US" dirty="0"/>
              <a:t>intended to only be a one-year project, </a:t>
            </a:r>
            <a:r>
              <a:rPr lang="en-US" dirty="0" smtClean="0">
                <a:solidFill>
                  <a:srgbClr val="C00000"/>
                </a:solidFill>
              </a:rPr>
              <a:t>Cirque </a:t>
            </a:r>
            <a:r>
              <a:rPr lang="en-US" dirty="0">
                <a:solidFill>
                  <a:srgbClr val="C00000"/>
                </a:solidFill>
              </a:rPr>
              <a:t>du Soleil</a:t>
            </a:r>
            <a:r>
              <a:rPr lang="en-US" dirty="0"/>
              <a:t> </a:t>
            </a:r>
            <a:r>
              <a:rPr lang="en-US" dirty="0" smtClean="0"/>
              <a:t>(Circus of the Sun) was </a:t>
            </a:r>
            <a:r>
              <a:rPr lang="en-US" dirty="0"/>
              <a:t>scheduled to perform in 11 towns in Quebec over the course of 13 weeks running concurrent with the third </a:t>
            </a:r>
            <a:r>
              <a:rPr lang="en-US" i="1" dirty="0"/>
              <a:t>La Fête </a:t>
            </a:r>
            <a:r>
              <a:rPr lang="en-US" i="1" dirty="0" err="1"/>
              <a:t>Foraine</a:t>
            </a:r>
            <a:r>
              <a:rPr lang="en-US" dirty="0" smtClean="0"/>
              <a:t>.  It performed at the Old Port of Montreal.</a:t>
            </a:r>
            <a:endParaRPr lang="en-US" dirty="0"/>
          </a:p>
        </p:txBody>
      </p:sp>
    </p:spTree>
    <p:extLst>
      <p:ext uri="{BB962C8B-B14F-4D97-AF65-F5344CB8AC3E}">
        <p14:creationId xmlns:p14="http://schemas.microsoft.com/office/powerpoint/2010/main" val="1427832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Snagit_PPT21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56"/>
            <a:ext cx="5446749" cy="2814343"/>
          </a:xfrm>
          <a:prstGeom prst="rect">
            <a:avLst/>
          </a:prstGeom>
        </p:spPr>
      </p:pic>
      <p:pic>
        <p:nvPicPr>
          <p:cNvPr id="9218" name="Picture 2" descr="File:An acrobat performing in the contortion act of Cirque du Soleil's Nouvelle Expérience, 199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2166"/>
            <a:ext cx="4953000" cy="3547586"/>
          </a:xfrm>
          <a:prstGeom prst="rect">
            <a:avLst/>
          </a:prstGeom>
          <a:noFill/>
          <a:extLst>
            <a:ext uri="{909E8E84-426E-40DD-AFC4-6F175D3DCCD1}">
              <a14:hiddenFill xmlns:a14="http://schemas.microsoft.com/office/drawing/2010/main">
                <a:solidFill>
                  <a:srgbClr val="FFFFFF"/>
                </a:solidFill>
              </a14:hiddenFill>
            </a:ext>
          </a:extLst>
        </p:spPr>
      </p:pic>
      <p:pic>
        <p:nvPicPr>
          <p:cNvPr id="6" name="Snagit_PPTB3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749" y="405893"/>
            <a:ext cx="3714286" cy="2266667"/>
          </a:xfrm>
          <a:prstGeom prst="rect">
            <a:avLst/>
          </a:prstGeom>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4700" y="2640952"/>
            <a:ext cx="5791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05200" y="745796"/>
            <a:ext cx="5410200" cy="4401205"/>
          </a:xfrm>
          <a:prstGeom prst="rect">
            <a:avLst/>
          </a:prstGeom>
          <a:noFill/>
        </p:spPr>
        <p:txBody>
          <a:bodyPr wrap="square" rtlCol="0">
            <a:spAutoFit/>
          </a:bodyPr>
          <a:lstStyle/>
          <a:p>
            <a:r>
              <a:rPr lang="en-US" sz="4000" b="1" dirty="0" smtClean="0">
                <a:solidFill>
                  <a:srgbClr val="FF0000"/>
                </a:solidFill>
              </a:rPr>
              <a:t>2010:</a:t>
            </a:r>
          </a:p>
          <a:p>
            <a:endParaRPr lang="en-US" sz="4000" b="1" dirty="0">
              <a:solidFill>
                <a:srgbClr val="FF0000"/>
              </a:solidFill>
            </a:endParaRPr>
          </a:p>
          <a:p>
            <a:r>
              <a:rPr lang="en-US" sz="4000" b="1" dirty="0" smtClean="0">
                <a:solidFill>
                  <a:srgbClr val="FF0000"/>
                </a:solidFill>
              </a:rPr>
              <a:t>Worldwide</a:t>
            </a:r>
          </a:p>
          <a:p>
            <a:endParaRPr lang="en-US" sz="4000" b="1" dirty="0">
              <a:solidFill>
                <a:srgbClr val="FF0000"/>
              </a:solidFill>
            </a:endParaRPr>
          </a:p>
          <a:p>
            <a:r>
              <a:rPr lang="en-US" sz="4000" b="1" dirty="0" smtClean="0">
                <a:solidFill>
                  <a:srgbClr val="FF0000"/>
                </a:solidFill>
              </a:rPr>
              <a:t>&gt;5000 employees</a:t>
            </a:r>
          </a:p>
          <a:p>
            <a:endParaRPr lang="en-US" sz="4000" b="1" dirty="0" smtClean="0">
              <a:solidFill>
                <a:srgbClr val="FF0000"/>
              </a:solidFill>
            </a:endParaRPr>
          </a:p>
          <a:p>
            <a:r>
              <a:rPr lang="en-US" sz="4000" b="1" dirty="0" smtClean="0">
                <a:solidFill>
                  <a:srgbClr val="FF0000"/>
                </a:solidFill>
              </a:rPr>
              <a:t>1 Billion revenue</a:t>
            </a:r>
            <a:endParaRPr lang="en-US" sz="4000" b="1" dirty="0">
              <a:solidFill>
                <a:srgbClr val="FF0000"/>
              </a:solidFill>
            </a:endParaRPr>
          </a:p>
        </p:txBody>
      </p:sp>
      <p:sp>
        <p:nvSpPr>
          <p:cNvPr id="8" name="TextBox 7"/>
          <p:cNvSpPr txBox="1"/>
          <p:nvPr/>
        </p:nvSpPr>
        <p:spPr>
          <a:xfrm>
            <a:off x="533400" y="5235959"/>
            <a:ext cx="7772400" cy="1292662"/>
          </a:xfrm>
          <a:prstGeom prst="rect">
            <a:avLst/>
          </a:prstGeom>
          <a:noFill/>
        </p:spPr>
        <p:txBody>
          <a:bodyPr wrap="square" rtlCol="0">
            <a:spAutoFit/>
          </a:bodyPr>
          <a:lstStyle/>
          <a:p>
            <a:r>
              <a:rPr lang="en-US" sz="5400" dirty="0" smtClean="0">
                <a:solidFill>
                  <a:srgbClr val="FFFF00"/>
                </a:solidFill>
              </a:rPr>
              <a:t>Creation of a new market</a:t>
            </a:r>
          </a:p>
          <a:p>
            <a:r>
              <a:rPr lang="en-US" sz="2400" dirty="0" smtClean="0">
                <a:solidFill>
                  <a:srgbClr val="FFFF00"/>
                </a:solidFill>
              </a:rPr>
              <a:t>- Fusion of street performance, acrobatics, illusionists</a:t>
            </a:r>
            <a:endParaRPr lang="en-US" sz="2400" dirty="0">
              <a:solidFill>
                <a:srgbClr val="FFFF00"/>
              </a:solidFill>
            </a:endParaRPr>
          </a:p>
        </p:txBody>
      </p:sp>
    </p:spTree>
    <p:extLst>
      <p:ext uri="{BB962C8B-B14F-4D97-AF65-F5344CB8AC3E}">
        <p14:creationId xmlns:p14="http://schemas.microsoft.com/office/powerpoint/2010/main" val="38951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500"/>
                                        <p:tgtEl>
                                          <p:spTgt spid="92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the Future</a:t>
            </a:r>
            <a:endParaRPr lang="en-US" dirty="0"/>
          </a:p>
        </p:txBody>
      </p:sp>
      <p:sp>
        <p:nvSpPr>
          <p:cNvPr id="3" name="Content Placeholder 2"/>
          <p:cNvSpPr>
            <a:spLocks noGrp="1"/>
          </p:cNvSpPr>
          <p:nvPr>
            <p:ph idx="1"/>
          </p:nvPr>
        </p:nvSpPr>
        <p:spPr/>
        <p:txBody>
          <a:bodyPr>
            <a:normAutofit/>
          </a:bodyPr>
          <a:lstStyle/>
          <a:p>
            <a:r>
              <a:rPr lang="en-US" dirty="0" smtClean="0"/>
              <a:t>Neurosurgical Blue Ocean</a:t>
            </a:r>
          </a:p>
          <a:p>
            <a:pPr lvl="1"/>
            <a:r>
              <a:rPr lang="en-US" dirty="0" smtClean="0"/>
              <a:t>“</a:t>
            </a:r>
            <a:r>
              <a:rPr lang="en-US" dirty="0" err="1" smtClean="0"/>
              <a:t>Neurocritical</a:t>
            </a:r>
            <a:r>
              <a:rPr lang="en-US" dirty="0" smtClean="0"/>
              <a:t> Care” Units</a:t>
            </a:r>
          </a:p>
          <a:p>
            <a:pPr lvl="1"/>
            <a:r>
              <a:rPr lang="en-US" dirty="0" smtClean="0"/>
              <a:t>Functional Procedures (Movement Disorders, Mood Disorders, Obesity)</a:t>
            </a:r>
          </a:p>
          <a:p>
            <a:pPr lvl="1"/>
            <a:r>
              <a:rPr lang="en-US" dirty="0" smtClean="0"/>
              <a:t>Pain Procedures</a:t>
            </a:r>
          </a:p>
          <a:p>
            <a:pPr lvl="1"/>
            <a:r>
              <a:rPr lang="en-US" dirty="0" smtClean="0"/>
              <a:t>Nerve Transfers</a:t>
            </a:r>
          </a:p>
          <a:p>
            <a:pPr lvl="1"/>
            <a:r>
              <a:rPr lang="en-US" dirty="0" smtClean="0"/>
              <a:t>HIFU</a:t>
            </a:r>
            <a:endParaRPr lang="en-US" dirty="0"/>
          </a:p>
          <a:p>
            <a:pPr lvl="1"/>
            <a:endParaRPr lang="en-US" dirty="0"/>
          </a:p>
        </p:txBody>
      </p:sp>
    </p:spTree>
    <p:extLst>
      <p:ext uri="{BB962C8B-B14F-4D97-AF65-F5344CB8AC3E}">
        <p14:creationId xmlns:p14="http://schemas.microsoft.com/office/powerpoint/2010/main" val="1954468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
            <a:ext cx="28956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00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352800"/>
            <a:ext cx="2570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733800"/>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49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77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7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Considerations</a:t>
            </a:r>
            <a:endParaRPr lang="en-US" dirty="0"/>
          </a:p>
        </p:txBody>
      </p:sp>
      <p:sp>
        <p:nvSpPr>
          <p:cNvPr id="3" name="Content Placeholder 2"/>
          <p:cNvSpPr>
            <a:spLocks noGrp="1"/>
          </p:cNvSpPr>
          <p:nvPr>
            <p:ph idx="1"/>
          </p:nvPr>
        </p:nvSpPr>
        <p:spPr>
          <a:xfrm>
            <a:off x="304800" y="1265237"/>
            <a:ext cx="8382000" cy="5059363"/>
          </a:xfrm>
        </p:spPr>
        <p:txBody>
          <a:bodyPr>
            <a:normAutofit fontScale="70000" lnSpcReduction="20000"/>
          </a:bodyPr>
          <a:lstStyle/>
          <a:p>
            <a:r>
              <a:rPr lang="en-US" dirty="0" smtClean="0"/>
              <a:t>An </a:t>
            </a:r>
            <a:r>
              <a:rPr lang="en-US" dirty="0"/>
              <a:t>aging population that will double by 2030.  Due to disease prevalence and comorbidity, the elderly use 130% more services and require more expensive </a:t>
            </a:r>
            <a:r>
              <a:rPr lang="en-US" dirty="0" smtClean="0"/>
              <a:t>interventions</a:t>
            </a:r>
          </a:p>
          <a:p>
            <a:endParaRPr lang="en-US" dirty="0" smtClean="0"/>
          </a:p>
          <a:p>
            <a:r>
              <a:rPr lang="en-US" dirty="0" smtClean="0"/>
              <a:t>An </a:t>
            </a:r>
            <a:r>
              <a:rPr lang="en-US" dirty="0"/>
              <a:t>aging workforce with increased rates of retirement. One-third of the </a:t>
            </a:r>
            <a:r>
              <a:rPr lang="en-US" dirty="0" smtClean="0"/>
              <a:t>overall healthcare </a:t>
            </a:r>
            <a:r>
              <a:rPr lang="en-US" dirty="0"/>
              <a:t>workforce is over 55 </a:t>
            </a:r>
            <a:r>
              <a:rPr lang="en-US" dirty="0" smtClean="0"/>
              <a:t>years; higher in neurosurgery</a:t>
            </a:r>
            <a:endParaRPr lang="en-US" dirty="0"/>
          </a:p>
          <a:p>
            <a:endParaRPr lang="en-US" dirty="0" smtClean="0"/>
          </a:p>
          <a:p>
            <a:r>
              <a:rPr lang="en-US" dirty="0" smtClean="0"/>
              <a:t>General </a:t>
            </a:r>
            <a:r>
              <a:rPr lang="en-US" dirty="0"/>
              <a:t>population growth at higher than expected rates (approximately 25 million per decade</a:t>
            </a:r>
            <a:r>
              <a:rPr lang="en-US" dirty="0" smtClean="0"/>
              <a:t>)</a:t>
            </a:r>
            <a:endParaRPr lang="en-US" dirty="0"/>
          </a:p>
          <a:p>
            <a:endParaRPr lang="en-US" dirty="0" smtClean="0"/>
          </a:p>
          <a:p>
            <a:r>
              <a:rPr lang="en-US" dirty="0" smtClean="0"/>
              <a:t>Recent </a:t>
            </a:r>
            <a:r>
              <a:rPr lang="en-US" dirty="0"/>
              <a:t>healthcare reform that may infuse 30-40 million new patients into the healthcare </a:t>
            </a:r>
            <a:r>
              <a:rPr lang="en-US" dirty="0" smtClean="0"/>
              <a:t>system</a:t>
            </a:r>
            <a:endParaRPr lang="en-US" dirty="0"/>
          </a:p>
          <a:p>
            <a:pPr marL="0" indent="0">
              <a:buNone/>
            </a:pPr>
            <a:endParaRPr lang="en-US" dirty="0" smtClean="0"/>
          </a:p>
          <a:p>
            <a:r>
              <a:rPr lang="en-US" dirty="0" smtClean="0"/>
              <a:t>Changes </a:t>
            </a:r>
            <a:r>
              <a:rPr lang="en-US" dirty="0"/>
              <a:t>in work culture reducing hours worked and work </a:t>
            </a:r>
            <a:r>
              <a:rPr lang="en-US" dirty="0" smtClean="0"/>
              <a:t>preferences</a:t>
            </a:r>
            <a:endParaRPr lang="en-US" dirty="0"/>
          </a:p>
          <a:p>
            <a:endParaRPr lang="en-US" dirty="0"/>
          </a:p>
        </p:txBody>
      </p:sp>
    </p:spTree>
    <p:extLst>
      <p:ext uri="{BB962C8B-B14F-4D97-AF65-F5344CB8AC3E}">
        <p14:creationId xmlns:p14="http://schemas.microsoft.com/office/powerpoint/2010/main" val="2806045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Static for almost 15 years</a:t>
            </a:r>
          </a:p>
        </p:txBody>
      </p:sp>
      <p:sp>
        <p:nvSpPr>
          <p:cNvPr id="35843" name="Rectangle 3"/>
          <p:cNvSpPr>
            <a:spLocks noGrp="1" noChangeArrowheads="1"/>
          </p:cNvSpPr>
          <p:nvPr>
            <p:ph type="body" idx="1"/>
          </p:nvPr>
        </p:nvSpPr>
        <p:spPr/>
        <p:txBody>
          <a:bodyPr/>
          <a:lstStyle/>
          <a:p>
            <a:pPr eaLnBrk="1" hangingPunct="1"/>
            <a:endParaRPr lang="en-US" smtClean="0"/>
          </a:p>
        </p:txBody>
      </p:sp>
      <p:pic>
        <p:nvPicPr>
          <p:cNvPr id="35844" name="Picture 4" descr="wokforce 2"/>
          <p:cNvPicPr>
            <a:picLocks noChangeAspect="1" noChangeArrowheads="1"/>
          </p:cNvPicPr>
          <p:nvPr/>
        </p:nvPicPr>
        <p:blipFill rotWithShape="1">
          <a:blip r:embed="rId2">
            <a:extLst>
              <a:ext uri="{28A0092B-C50C-407E-A947-70E740481C1C}">
                <a14:useLocalDpi xmlns:a14="http://schemas.microsoft.com/office/drawing/2010/main" val="0"/>
              </a:ext>
            </a:extLst>
          </a:blip>
          <a:srcRect t="39176"/>
          <a:stretch/>
        </p:blipFill>
        <p:spPr bwMode="auto">
          <a:xfrm>
            <a:off x="19050" y="2463800"/>
            <a:ext cx="91059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1200" y="1981200"/>
            <a:ext cx="2743200" cy="923330"/>
          </a:xfrm>
          <a:prstGeom prst="rect">
            <a:avLst/>
          </a:prstGeom>
          <a:noFill/>
        </p:spPr>
        <p:txBody>
          <a:bodyPr wrap="square" rtlCol="0">
            <a:spAutoFit/>
          </a:bodyPr>
          <a:lstStyle/>
          <a:p>
            <a:r>
              <a:rPr lang="en-US" dirty="0" smtClean="0">
                <a:solidFill>
                  <a:srgbClr val="FF0000"/>
                </a:solidFill>
              </a:rPr>
              <a:t>-Slow Growth</a:t>
            </a:r>
          </a:p>
          <a:p>
            <a:r>
              <a:rPr lang="en-US" dirty="0" smtClean="0">
                <a:solidFill>
                  <a:srgbClr val="FF0000"/>
                </a:solidFill>
              </a:rPr>
              <a:t>-Pipeline Effect (time to increase output)</a:t>
            </a:r>
            <a:endParaRPr lang="en-US" dirty="0">
              <a:solidFill>
                <a:srgbClr val="FF0000"/>
              </a:solidFill>
            </a:endParaRPr>
          </a:p>
        </p:txBody>
      </p:sp>
    </p:spTree>
    <p:extLst>
      <p:ext uri="{BB962C8B-B14F-4D97-AF65-F5344CB8AC3E}">
        <p14:creationId xmlns:p14="http://schemas.microsoft.com/office/powerpoint/2010/main" val="290432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NRMP, 2013</a:t>
            </a:r>
            <a:endParaRPr lang="en-US" dirty="0"/>
          </a:p>
        </p:txBody>
      </p:sp>
      <p:pic>
        <p:nvPicPr>
          <p:cNvPr id="5" name="Snagit_PPT550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657" y="838200"/>
            <a:ext cx="4624743" cy="5878337"/>
          </a:xfrm>
          <a:prstGeom prst="rect">
            <a:avLst/>
          </a:prstGeom>
        </p:spPr>
      </p:pic>
      <p:sp>
        <p:nvSpPr>
          <p:cNvPr id="2" name="Right Arrow 1"/>
          <p:cNvSpPr/>
          <p:nvPr/>
        </p:nvSpPr>
        <p:spPr>
          <a:xfrm>
            <a:off x="838200" y="5181600"/>
            <a:ext cx="22098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3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Snagit_PPT8F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85" y="0"/>
            <a:ext cx="7485715" cy="6180953"/>
          </a:xfrm>
          <a:prstGeom prst="rect">
            <a:avLst/>
          </a:prstGeom>
        </p:spPr>
      </p:pic>
      <p:sp>
        <p:nvSpPr>
          <p:cNvPr id="4" name="TextBox 3"/>
          <p:cNvSpPr txBox="1"/>
          <p:nvPr/>
        </p:nvSpPr>
        <p:spPr>
          <a:xfrm>
            <a:off x="990600" y="6100970"/>
            <a:ext cx="6858000" cy="646331"/>
          </a:xfrm>
          <a:prstGeom prst="rect">
            <a:avLst/>
          </a:prstGeom>
          <a:noFill/>
        </p:spPr>
        <p:txBody>
          <a:bodyPr wrap="square" rtlCol="0">
            <a:spAutoFit/>
          </a:bodyPr>
          <a:lstStyle/>
          <a:p>
            <a:r>
              <a:rPr lang="en-US" dirty="0" smtClean="0">
                <a:solidFill>
                  <a:srgbClr val="000000"/>
                </a:solidFill>
                <a:latin typeface="Arial"/>
              </a:rPr>
              <a:t>*academic </a:t>
            </a:r>
            <a:r>
              <a:rPr lang="en-US" dirty="0">
                <a:solidFill>
                  <a:srgbClr val="000000"/>
                </a:solidFill>
                <a:latin typeface="Arial"/>
              </a:rPr>
              <a:t>medical center in the northeastern region of the U.S</a:t>
            </a:r>
            <a:r>
              <a:rPr lang="en-US" dirty="0" smtClean="0">
                <a:solidFill>
                  <a:srgbClr val="000000"/>
                </a:solidFill>
                <a:latin typeface="Arial"/>
              </a:rPr>
              <a:t>. Courtesy Ralph </a:t>
            </a:r>
            <a:r>
              <a:rPr lang="en-US" dirty="0" err="1" smtClean="0">
                <a:solidFill>
                  <a:srgbClr val="000000"/>
                </a:solidFill>
                <a:latin typeface="Arial"/>
              </a:rPr>
              <a:t>Dacey</a:t>
            </a:r>
            <a:r>
              <a:rPr lang="en-US" dirty="0" smtClean="0">
                <a:solidFill>
                  <a:srgbClr val="000000"/>
                </a:solidFill>
                <a:latin typeface="Arial"/>
              </a:rPr>
              <a:t> and Katie </a:t>
            </a:r>
            <a:r>
              <a:rPr lang="en-US" dirty="0" err="1" smtClean="0">
                <a:solidFill>
                  <a:srgbClr val="000000"/>
                </a:solidFill>
                <a:latin typeface="Arial"/>
              </a:rPr>
              <a:t>Orrico</a:t>
            </a:r>
            <a:r>
              <a:rPr lang="en-US" dirty="0" smtClean="0">
                <a:solidFill>
                  <a:srgbClr val="000000"/>
                </a:solidFill>
                <a:latin typeface="Arial"/>
              </a:rPr>
              <a:t> </a:t>
            </a:r>
            <a:endParaRPr lang="en-US" dirty="0"/>
          </a:p>
        </p:txBody>
      </p:sp>
    </p:spTree>
    <p:extLst>
      <p:ext uri="{BB962C8B-B14F-4D97-AF65-F5344CB8AC3E}">
        <p14:creationId xmlns:p14="http://schemas.microsoft.com/office/powerpoint/2010/main" val="521083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Physician Shortages</a:t>
            </a:r>
            <a:endParaRPr lang="en-US" dirty="0"/>
          </a:p>
        </p:txBody>
      </p:sp>
      <p:pic>
        <p:nvPicPr>
          <p:cNvPr id="4" name="Snagit_PPT412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52" y="-131581"/>
            <a:ext cx="8914248" cy="6989581"/>
          </a:xfrm>
        </p:spPr>
      </p:pic>
      <p:sp>
        <p:nvSpPr>
          <p:cNvPr id="7" name="TextBox 6"/>
          <p:cNvSpPr txBox="1"/>
          <p:nvPr/>
        </p:nvSpPr>
        <p:spPr>
          <a:xfrm>
            <a:off x="1600200" y="6019800"/>
            <a:ext cx="3886200" cy="646331"/>
          </a:xfrm>
          <a:prstGeom prst="rect">
            <a:avLst/>
          </a:prstGeom>
          <a:noFill/>
        </p:spPr>
        <p:txBody>
          <a:bodyPr wrap="square" rtlCol="0">
            <a:spAutoFit/>
          </a:bodyPr>
          <a:lstStyle/>
          <a:p>
            <a:r>
              <a:rPr lang="en-US" dirty="0" smtClean="0"/>
              <a:t>Courtesy of </a:t>
            </a:r>
            <a:r>
              <a:rPr lang="en-US" dirty="0" err="1" smtClean="0"/>
              <a:t>Atul</a:t>
            </a:r>
            <a:r>
              <a:rPr lang="en-US" dirty="0" smtClean="0"/>
              <a:t> Grover, MD, PhD</a:t>
            </a:r>
          </a:p>
          <a:p>
            <a:r>
              <a:rPr lang="en-US" dirty="0" smtClean="0"/>
              <a:t>Chief Public Policy Officer</a:t>
            </a:r>
            <a:endParaRPr lang="en-US" dirty="0"/>
          </a:p>
        </p:txBody>
      </p:sp>
    </p:spTree>
    <p:extLst>
      <p:ext uri="{BB962C8B-B14F-4D97-AF65-F5344CB8AC3E}">
        <p14:creationId xmlns:p14="http://schemas.microsoft.com/office/powerpoint/2010/main" val="326519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title"/>
          </p:nvPr>
        </p:nvSpPr>
        <p:spPr/>
        <p:txBody>
          <a:bodyPr/>
          <a:lstStyle/>
          <a:p>
            <a:pPr eaLnBrk="1" hangingPunct="1"/>
            <a:endParaRPr lang="en-US" sz="4000" dirty="0" smtClean="0">
              <a:latin typeface="Arial Black" pitchFamily="34" charset="0"/>
            </a:endParaRPr>
          </a:p>
        </p:txBody>
      </p:sp>
      <p:pic>
        <p:nvPicPr>
          <p:cNvPr id="81923" name="Picture 4" descr="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62400" y="3810000"/>
            <a:ext cx="1154113" cy="857250"/>
          </a:xfrm>
          <a:noFill/>
        </p:spPr>
      </p:pic>
      <p:pic>
        <p:nvPicPr>
          <p:cNvPr id="81924" name="Picture 7" descr="Utah Pics 0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381"/>
            <a:ext cx="9144000" cy="6855620"/>
          </a:xfrm>
          <a:noFill/>
          <a:ln w="12700">
            <a:solidFill>
              <a:schemeClr val="bg1"/>
            </a:solidFill>
            <a:miter lim="800000"/>
            <a:headEnd/>
            <a:tailEnd/>
          </a:ln>
        </p:spPr>
      </p:pic>
      <p:sp>
        <p:nvSpPr>
          <p:cNvPr id="2" name="TextBox 1"/>
          <p:cNvSpPr txBox="1"/>
          <p:nvPr/>
        </p:nvSpPr>
        <p:spPr>
          <a:xfrm>
            <a:off x="2057400" y="1371600"/>
            <a:ext cx="5562600" cy="1015663"/>
          </a:xfrm>
          <a:prstGeom prst="rect">
            <a:avLst/>
          </a:prstGeom>
          <a:noFill/>
        </p:spPr>
        <p:txBody>
          <a:bodyPr wrap="square" rtlCol="0">
            <a:spAutoFit/>
          </a:bodyPr>
          <a:lstStyle/>
          <a:p>
            <a:r>
              <a:rPr lang="en-US" sz="6000" b="1" dirty="0" smtClean="0">
                <a:solidFill>
                  <a:srgbClr val="FFFF00"/>
                </a:solidFill>
              </a:rPr>
              <a:t>Thank You!</a:t>
            </a:r>
            <a:endParaRPr lang="en-US" sz="6000" b="1" dirty="0">
              <a:solidFill>
                <a:srgbClr val="FFFF00"/>
              </a:solidFill>
            </a:endParaRPr>
          </a:p>
        </p:txBody>
      </p:sp>
    </p:spTree>
    <p:extLst>
      <p:ext uri="{BB962C8B-B14F-4D97-AF65-F5344CB8AC3E}">
        <p14:creationId xmlns:p14="http://schemas.microsoft.com/office/powerpoint/2010/main" val="421781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Snagit_PPTA18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771"/>
            <a:ext cx="8883396" cy="6709514"/>
          </a:xfrm>
          <a:prstGeom prst="rect">
            <a:avLst/>
          </a:prstGeom>
        </p:spPr>
      </p:pic>
    </p:spTree>
    <p:extLst>
      <p:ext uri="{BB962C8B-B14F-4D97-AF65-F5344CB8AC3E}">
        <p14:creationId xmlns:p14="http://schemas.microsoft.com/office/powerpoint/2010/main" val="90511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1224"/>
            <a:ext cx="8229600" cy="1143000"/>
          </a:xfrm>
        </p:spPr>
        <p:txBody>
          <a:bodyPr>
            <a:normAutofit/>
          </a:bodyPr>
          <a:lstStyle/>
          <a:p>
            <a:r>
              <a:rPr lang="en-US" sz="3200" dirty="0" smtClean="0"/>
              <a:t>Specialist Surgeon Numbers Remain Relatively Static In Recent Years</a:t>
            </a:r>
            <a:endParaRPr lang="en-US" sz="3200" dirty="0"/>
          </a:p>
        </p:txBody>
      </p:sp>
      <p:pic>
        <p:nvPicPr>
          <p:cNvPr id="3" name="Snagit_PPTCB4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474224"/>
            <a:ext cx="5952705" cy="4316976"/>
          </a:xfrm>
          <a:prstGeom prst="rect">
            <a:avLst/>
          </a:prstGeom>
        </p:spPr>
      </p:pic>
      <p:sp>
        <p:nvSpPr>
          <p:cNvPr id="4" name="TextBox 3"/>
          <p:cNvSpPr txBox="1"/>
          <p:nvPr/>
        </p:nvSpPr>
        <p:spPr>
          <a:xfrm>
            <a:off x="1600200" y="5778500"/>
            <a:ext cx="5800305" cy="830997"/>
          </a:xfrm>
          <a:prstGeom prst="rect">
            <a:avLst/>
          </a:prstGeom>
          <a:noFill/>
        </p:spPr>
        <p:txBody>
          <a:bodyPr wrap="square" rtlCol="0">
            <a:spAutoFit/>
          </a:bodyPr>
          <a:lstStyle/>
          <a:p>
            <a:r>
              <a:rPr lang="en-US" sz="1600" dirty="0" smtClean="0"/>
              <a:t>From the American College of Surgeons Health Policy Research Institute, Longitudinal Trends in US Surgical Workforce, Issue 1; May 2009</a:t>
            </a:r>
            <a:endParaRPr lang="en-US" sz="1600" dirty="0"/>
          </a:p>
        </p:txBody>
      </p:sp>
    </p:spTree>
    <p:extLst>
      <p:ext uri="{BB962C8B-B14F-4D97-AF65-F5344CB8AC3E}">
        <p14:creationId xmlns:p14="http://schemas.microsoft.com/office/powerpoint/2010/main" val="73177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r>
              <a:rPr lang="en-US" sz="2800" dirty="0" smtClean="0"/>
              <a:t>Neurosurgery Numbers Overall Show Slower Growth </a:t>
            </a:r>
            <a:r>
              <a:rPr lang="en-US" sz="2800" dirty="0"/>
              <a:t>t</a:t>
            </a:r>
            <a:r>
              <a:rPr lang="en-US" sz="2800" dirty="0" smtClean="0"/>
              <a:t>han Some Surgical Subspecialties</a:t>
            </a:r>
            <a:endParaRPr lang="en-US" sz="2800" dirty="0"/>
          </a:p>
        </p:txBody>
      </p:sp>
      <p:pic>
        <p:nvPicPr>
          <p:cNvPr id="5" name="Snagit_PPT6BD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86" y="1490360"/>
            <a:ext cx="7620000" cy="4224640"/>
          </a:xfrm>
          <a:prstGeom prst="rect">
            <a:avLst/>
          </a:prstGeom>
        </p:spPr>
      </p:pic>
      <p:sp>
        <p:nvSpPr>
          <p:cNvPr id="6" name="TextBox 5"/>
          <p:cNvSpPr txBox="1"/>
          <p:nvPr/>
        </p:nvSpPr>
        <p:spPr>
          <a:xfrm>
            <a:off x="1143000" y="5867400"/>
            <a:ext cx="6553200" cy="584775"/>
          </a:xfrm>
          <a:prstGeom prst="rect">
            <a:avLst/>
          </a:prstGeom>
          <a:noFill/>
        </p:spPr>
        <p:txBody>
          <a:bodyPr wrap="square" rtlCol="0">
            <a:spAutoFit/>
          </a:bodyPr>
          <a:lstStyle/>
          <a:p>
            <a:r>
              <a:rPr lang="en-US" sz="1600" dirty="0" smtClean="0"/>
              <a:t>From the American College of Surgeons Health Policy Research Institute, Longitudinal Trends in US Surgical Workforce, Issue 1; May 2009</a:t>
            </a:r>
            <a:endParaRPr lang="en-US" sz="1600" dirty="0"/>
          </a:p>
        </p:txBody>
      </p:sp>
    </p:spTree>
    <p:extLst>
      <p:ext uri="{BB962C8B-B14F-4D97-AF65-F5344CB8AC3E}">
        <p14:creationId xmlns:p14="http://schemas.microsoft.com/office/powerpoint/2010/main" val="2757426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dirty="0" smtClean="0"/>
              <a:t>Practicing ABNS Certified Neurosurgeons</a:t>
            </a:r>
          </a:p>
        </p:txBody>
      </p:sp>
      <p:graphicFrame>
        <p:nvGraphicFramePr>
          <p:cNvPr id="36867" name="Object 3"/>
          <p:cNvGraphicFramePr>
            <a:graphicFrameLocks noGrp="1" noChangeAspect="1"/>
          </p:cNvGraphicFramePr>
          <p:nvPr>
            <p:ph idx="1"/>
            <p:extLst>
              <p:ext uri="{D42A27DB-BD31-4B8C-83A1-F6EECF244321}">
                <p14:modId xmlns:p14="http://schemas.microsoft.com/office/powerpoint/2010/main" val="1463135043"/>
              </p:ext>
            </p:extLst>
          </p:nvPr>
        </p:nvGraphicFramePr>
        <p:xfrm>
          <a:off x="1066800" y="1524000"/>
          <a:ext cx="7010400" cy="4064000"/>
        </p:xfrm>
        <a:graphic>
          <a:graphicData uri="http://schemas.openxmlformats.org/presentationml/2006/ole">
            <mc:AlternateContent xmlns:mc="http://schemas.openxmlformats.org/markup-compatibility/2006">
              <mc:Choice xmlns:v="urn:schemas-microsoft-com:vml" Requires="v">
                <p:oleObj spid="_x0000_s10269" name="Chart" r:id="rId3" imgW="6096000" imgH="4067115" progId="MSGraph.Chart.8">
                  <p:embed followColorScheme="full"/>
                </p:oleObj>
              </mc:Choice>
              <mc:Fallback>
                <p:oleObj name="Chart" r:id="rId3" imgW="6096000" imgH="4067115" progId="MSGraph.Chart.8">
                  <p:embed followColorScheme="full"/>
                  <p:pic>
                    <p:nvPicPr>
                      <p:cNvPr id="0" name=""/>
                      <p:cNvPicPr>
                        <a:picLocks noChangeAspect="1" noChangeArrowheads="1"/>
                      </p:cNvPicPr>
                      <p:nvPr/>
                    </p:nvPicPr>
                    <p:blipFill>
                      <a:blip r:embed="rId4"/>
                      <a:srcRect/>
                      <a:stretch>
                        <a:fillRect/>
                      </a:stretch>
                    </p:blipFill>
                    <p:spPr bwMode="auto">
                      <a:xfrm>
                        <a:off x="1066800" y="1524000"/>
                        <a:ext cx="7010400" cy="4064000"/>
                      </a:xfrm>
                      <a:prstGeom prst="rect">
                        <a:avLst/>
                      </a:prstGeom>
                      <a:noFill/>
                      <a:ln>
                        <a:noFill/>
                      </a:ln>
                      <a:effectLst/>
                      <a:extLst/>
                    </p:spPr>
                  </p:pic>
                </p:oleObj>
              </mc:Fallback>
            </mc:AlternateContent>
          </a:graphicData>
        </a:graphic>
      </p:graphicFrame>
      <p:sp>
        <p:nvSpPr>
          <p:cNvPr id="2" name="TextBox 1"/>
          <p:cNvSpPr txBox="1"/>
          <p:nvPr/>
        </p:nvSpPr>
        <p:spPr>
          <a:xfrm>
            <a:off x="762000" y="5791200"/>
            <a:ext cx="7162800" cy="707886"/>
          </a:xfrm>
          <a:prstGeom prst="rect">
            <a:avLst/>
          </a:prstGeom>
          <a:noFill/>
        </p:spPr>
        <p:txBody>
          <a:bodyPr wrap="square" rtlCol="0">
            <a:spAutoFit/>
          </a:bodyPr>
          <a:lstStyle/>
          <a:p>
            <a:r>
              <a:rPr lang="en-US" sz="2000" b="1" dirty="0" smtClean="0">
                <a:solidFill>
                  <a:srgbClr val="FF0000"/>
                </a:solidFill>
              </a:rPr>
              <a:t>In January </a:t>
            </a:r>
            <a:r>
              <a:rPr lang="en-US" sz="2000" b="1" dirty="0">
                <a:solidFill>
                  <a:srgbClr val="FF0000"/>
                </a:solidFill>
              </a:rPr>
              <a:t>2012, there were approximately 3,689 practicing board certified neurosurgeons for over 5,700 hospitals in the U.S. </a:t>
            </a:r>
          </a:p>
        </p:txBody>
      </p:sp>
    </p:spTree>
    <p:extLst>
      <p:ext uri="{BB962C8B-B14F-4D97-AF65-F5344CB8AC3E}">
        <p14:creationId xmlns:p14="http://schemas.microsoft.com/office/powerpoint/2010/main" val="24646178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 name="Snagit_PPT29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362649" cy="6701499"/>
          </a:xfrm>
          <a:prstGeom prst="rect">
            <a:avLst/>
          </a:prstGeom>
        </p:spPr>
      </p:pic>
    </p:spTree>
    <p:extLst>
      <p:ext uri="{BB962C8B-B14F-4D97-AF65-F5344CB8AC3E}">
        <p14:creationId xmlns:p14="http://schemas.microsoft.com/office/powerpoint/2010/main" val="31841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3220</TotalTime>
  <Words>1594</Words>
  <Application>Microsoft Office PowerPoint</Application>
  <PresentationFormat>On-screen Show (4:3)</PresentationFormat>
  <Paragraphs>161</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Chart</vt:lpstr>
      <vt:lpstr>Neurosurgical Workforce- is there a Shortage of Neurosurgeons in the USA? </vt:lpstr>
      <vt:lpstr>PowerPoint Presentation</vt:lpstr>
      <vt:lpstr>Where are we?</vt:lpstr>
      <vt:lpstr>General Physician Shortages</vt:lpstr>
      <vt:lpstr>PowerPoint Presentation</vt:lpstr>
      <vt:lpstr>Specialist Surgeon Numbers Remain Relatively Static In Recent Years</vt:lpstr>
      <vt:lpstr>Neurosurgery Numbers Overall Show Slower Growth than Some Surgical Subspecialties</vt:lpstr>
      <vt:lpstr>Practicing ABNS Certified Neurosurgeons</vt:lpstr>
      <vt:lpstr>PowerPoint Presentation</vt:lpstr>
      <vt:lpstr>PowerPoint Presentation</vt:lpstr>
      <vt:lpstr>Challenge of Workforce Planning</vt:lpstr>
      <vt:lpstr>How do we define Shortage in Neurosurgery?</vt:lpstr>
      <vt:lpstr>SOSSUS Report</vt:lpstr>
      <vt:lpstr>What is the current ratio?</vt:lpstr>
      <vt:lpstr>PowerPoint Presentation</vt:lpstr>
      <vt:lpstr>PowerPoint Presentation</vt:lpstr>
      <vt:lpstr>PowerPoint Presentation</vt:lpstr>
      <vt:lpstr>Market Demand for Neurosurgeons</vt:lpstr>
      <vt:lpstr>PowerPoint Presentation</vt:lpstr>
      <vt:lpstr>What is the Demand?</vt:lpstr>
      <vt:lpstr>Data Collection Sources</vt:lpstr>
      <vt:lpstr>Survey of Practicing Neurosurgeons</vt:lpstr>
      <vt:lpstr>Specialties and practice types as reported by survey respondents</vt:lpstr>
      <vt:lpstr>Job vacancies by specialty based on the advertisements in print journals and on the internet </vt:lpstr>
      <vt:lpstr>Practice Type</vt:lpstr>
      <vt:lpstr>Perceived Workload</vt:lpstr>
      <vt:lpstr>Ratio of Neurosurgeons per population</vt:lpstr>
      <vt:lpstr>Conclusions from Study</vt:lpstr>
      <vt:lpstr>Personal Conclusions</vt:lpstr>
      <vt:lpstr>Implications of the Supply-Demand Mismatch in Fungible Subspecialties</vt:lpstr>
      <vt:lpstr>Blue Ocean Strategy</vt:lpstr>
      <vt:lpstr>1980, Montreal</vt:lpstr>
      <vt:lpstr>PowerPoint Presentation</vt:lpstr>
      <vt:lpstr>Considerations for the Future</vt:lpstr>
      <vt:lpstr>PowerPoint Presentation</vt:lpstr>
      <vt:lpstr>Future Considerations</vt:lpstr>
      <vt:lpstr>Static for almost 15 years</vt:lpstr>
      <vt:lpstr>NRMP, 2013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Parasellar and Cavernous Sinus Meningiomas:  Lessons Learned</dc:title>
  <dc:creator>William Couldwell</dc:creator>
  <cp:lastModifiedBy>William Couldwell</cp:lastModifiedBy>
  <cp:revision>75</cp:revision>
  <dcterms:created xsi:type="dcterms:W3CDTF">2012-11-05T18:07:31Z</dcterms:created>
  <dcterms:modified xsi:type="dcterms:W3CDTF">2013-06-10T10:19:31Z</dcterms:modified>
</cp:coreProperties>
</file>