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64" r:id="rId2"/>
    <p:sldId id="331" r:id="rId3"/>
    <p:sldId id="359" r:id="rId4"/>
    <p:sldId id="352" r:id="rId5"/>
    <p:sldId id="355" r:id="rId6"/>
    <p:sldId id="360" r:id="rId7"/>
    <p:sldId id="353" r:id="rId8"/>
    <p:sldId id="329" r:id="rId9"/>
    <p:sldId id="356" r:id="rId10"/>
    <p:sldId id="365" r:id="rId11"/>
    <p:sldId id="362" r:id="rId12"/>
    <p:sldId id="363" r:id="rId13"/>
    <p:sldId id="28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1" autoAdjust="0"/>
    <p:restoredTop sz="79228" autoAdjust="0"/>
  </p:normalViewPr>
  <p:slideViewPr>
    <p:cSldViewPr snapToGrid="0">
      <p:cViewPr varScale="1">
        <p:scale>
          <a:sx n="102" d="100"/>
          <a:sy n="102" d="100"/>
        </p:scale>
        <p:origin x="37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24"/>
    </p:cViewPr>
  </p:sorterViewPr>
  <p:notesViewPr>
    <p:cSldViewPr snapToGrid="0" snapToObjects="1">
      <p:cViewPr varScale="1">
        <p:scale>
          <a:sx n="81" d="100"/>
          <a:sy n="81" d="100"/>
        </p:scale>
        <p:origin x="-296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1ABA4-B117-7C46-BC58-C4D9A2F8282F}" type="datetimeFigureOut">
              <a:rPr lang="en-US" smtClean="0"/>
              <a:t>5/19/18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EBC85-5AE5-A04F-8B11-178FAC8A0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15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E6F71-0C4B-9941-B15E-FE06B66B5F4E}" type="datetimeFigureOut">
              <a:rPr lang="en-US" smtClean="0"/>
              <a:t>5/19/18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D6F3F-5706-4E4C-A179-7AC7F7901E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14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D6F3F-5706-4E4C-A179-7AC7F7901E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8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D6F3F-5706-4E4C-A179-7AC7F7901E5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8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D6F3F-5706-4E4C-A179-7AC7F7901E5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336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D6F3F-5706-4E4C-A179-7AC7F7901E5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90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D6F3F-5706-4E4C-A179-7AC7F7901E5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6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D6F3F-5706-4E4C-A179-7AC7F7901E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70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D6F3F-5706-4E4C-A179-7AC7F7901E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3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D6F3F-5706-4E4C-A179-7AC7F7901E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15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D6F3F-5706-4E4C-A179-7AC7F7901E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36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D6F3F-5706-4E4C-A179-7AC7F7901E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0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D6F3F-5706-4E4C-A179-7AC7F7901E5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25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D6F3F-5706-4E4C-A179-7AC7F7901E5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04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D6F3F-5706-4E4C-A179-7AC7F7901E5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8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7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/>
              <a:t>5/19/18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29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55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/>
              <a:t>5/19/18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/>
              <a:t>5/19/18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/>
              <a:t>5/19/18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74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/>
              <a:t>5/19/18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883" y="257175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8081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122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122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/>
              <a:t>5/19/18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895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9000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730" y="4873894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409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408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200" y="487389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/>
              <a:t>5/19/18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/>
              <a:t>5/19/18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/>
              <a:t>5/19/18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/>
              <a:t>5/19/18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8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/>
              <a:t>5/19/18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/>
              <a:t>5/19/18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3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3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/>
              <a:t>5/19/18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/>
              <a:t>5/19/18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/>
              <a:t>5/19/18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5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86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/>
              <a:t>5/19/18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55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86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/>
              <a:t>5/19/18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/>
              <a:t>5/19/18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585" y="4686809"/>
            <a:ext cx="11009026" cy="164149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Evolution, Innovation and Acceleration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Accelerated Programs in Medical Education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66" y="5872802"/>
            <a:ext cx="2333001" cy="910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6526C1-1781-EB41-B2C5-A0A369520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0" y="889000"/>
            <a:ext cx="36703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68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0ADE-5486-D046-9382-86803755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One Example: 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Penn State’s 3+ Neurosurgery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8BD8E-8378-CB4E-B0D6-0D25600CC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“Mentoring in Neurosurgery”</a:t>
            </a:r>
          </a:p>
          <a:p>
            <a:r>
              <a:rPr lang="en-US" dirty="0"/>
              <a:t>Community of practice - mentoring, guiding, coaching</a:t>
            </a:r>
          </a:p>
          <a:p>
            <a:r>
              <a:rPr lang="en-US" dirty="0"/>
              <a:t>Choice – early differentiators</a:t>
            </a:r>
          </a:p>
          <a:p>
            <a:r>
              <a:rPr lang="en-US" dirty="0"/>
              <a:t>Entry points include matriculation</a:t>
            </a:r>
          </a:p>
          <a:p>
            <a:r>
              <a:rPr lang="en-US" dirty="0"/>
              <a:t>Medical school and department jointly select</a:t>
            </a:r>
          </a:p>
          <a:p>
            <a:r>
              <a:rPr lang="en-US" dirty="0"/>
              <a:t>Expectation of residency at Penn State</a:t>
            </a:r>
          </a:p>
          <a:p>
            <a:r>
              <a:rPr lang="en-US" dirty="0"/>
              <a:t>Opt outs</a:t>
            </a:r>
          </a:p>
          <a:p>
            <a:r>
              <a:rPr lang="en-US" dirty="0"/>
              <a:t>Match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232DD-6166-B248-8251-5084CA018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66" y="5872802"/>
            <a:ext cx="2333001" cy="91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4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FC50E26-4A95-E248-91AD-7139AFB9B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D71D820-1328-4F48-A30F-C78E5C27FE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187819"/>
              </p:ext>
            </p:extLst>
          </p:nvPr>
        </p:nvGraphicFramePr>
        <p:xfrm>
          <a:off x="1377950" y="134910"/>
          <a:ext cx="93599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r:id="rId4" imgW="19723100" imgH="15151100" progId="Visio.Drawing.11">
                  <p:embed/>
                </p:oleObj>
              </mc:Choice>
              <mc:Fallback>
                <p:oleObj r:id="rId4" imgW="19723100" imgH="151511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22" r="33084" b="42223"/>
                      <a:stretch>
                        <a:fillRect/>
                      </a:stretch>
                    </p:blipFill>
                    <p:spPr bwMode="auto">
                      <a:xfrm>
                        <a:off x="1377950" y="134910"/>
                        <a:ext cx="9359900" cy="6553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2F96DCF7-F095-194E-B625-B5E05E5C5C27}"/>
              </a:ext>
            </a:extLst>
          </p:cNvPr>
          <p:cNvSpPr/>
          <p:nvPr/>
        </p:nvSpPr>
        <p:spPr>
          <a:xfrm>
            <a:off x="2514600" y="5325036"/>
            <a:ext cx="7705164" cy="126402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FCB198-5BE3-BE43-9B62-B8453B764E5E}"/>
              </a:ext>
            </a:extLst>
          </p:cNvPr>
          <p:cNvSpPr/>
          <p:nvPr/>
        </p:nvSpPr>
        <p:spPr>
          <a:xfrm>
            <a:off x="7799293" y="4410635"/>
            <a:ext cx="1183342" cy="67191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45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4E776F6-1182-9645-9642-762BA3581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96D5DF6-8EA2-7A44-98BA-BB54068319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967294"/>
              </p:ext>
            </p:extLst>
          </p:nvPr>
        </p:nvGraphicFramePr>
        <p:xfrm>
          <a:off x="1584322" y="380483"/>
          <a:ext cx="9271000" cy="622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r:id="rId4" imgW="48526700" imgH="15151100" progId="Visio.Drawing.11">
                  <p:embed/>
                </p:oleObj>
              </mc:Choice>
              <mc:Fallback>
                <p:oleObj r:id="rId4" imgW="48526700" imgH="151511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60" t="2161" r="72159" b="48160"/>
                      <a:stretch>
                        <a:fillRect/>
                      </a:stretch>
                    </p:blipFill>
                    <p:spPr bwMode="auto">
                      <a:xfrm>
                        <a:off x="1584322" y="380483"/>
                        <a:ext cx="9271000" cy="6223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D9A91732-C4A3-2E41-B5F5-B80415391095}"/>
              </a:ext>
            </a:extLst>
          </p:cNvPr>
          <p:cNvSpPr/>
          <p:nvPr/>
        </p:nvSpPr>
        <p:spPr>
          <a:xfrm>
            <a:off x="6427694" y="5002305"/>
            <a:ext cx="2043953" cy="91440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C18B9D-F860-7D42-85ED-4C1C3AAA64E8}"/>
              </a:ext>
            </a:extLst>
          </p:cNvPr>
          <p:cNvSpPr/>
          <p:nvPr/>
        </p:nvSpPr>
        <p:spPr>
          <a:xfrm>
            <a:off x="7328646" y="2407024"/>
            <a:ext cx="2070847" cy="40915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1C3EDE-58C0-484E-B7E7-AD21F990C4EE}"/>
              </a:ext>
            </a:extLst>
          </p:cNvPr>
          <p:cNvSpPr/>
          <p:nvPr/>
        </p:nvSpPr>
        <p:spPr>
          <a:xfrm>
            <a:off x="2783541" y="4315527"/>
            <a:ext cx="4007224" cy="43128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893845-B0E9-1D4A-B6E4-B098C58FB17A}"/>
              </a:ext>
            </a:extLst>
          </p:cNvPr>
          <p:cNvSpPr/>
          <p:nvPr/>
        </p:nvSpPr>
        <p:spPr>
          <a:xfrm>
            <a:off x="2729752" y="3429000"/>
            <a:ext cx="766483" cy="50604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A954B8-4AB5-B441-8655-93508F6B9727}"/>
              </a:ext>
            </a:extLst>
          </p:cNvPr>
          <p:cNvSpPr/>
          <p:nvPr/>
        </p:nvSpPr>
        <p:spPr>
          <a:xfrm>
            <a:off x="7436225" y="3267635"/>
            <a:ext cx="1627094" cy="36307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82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Acceleration?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Continuum and 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3273425"/>
            <a:ext cx="10233800" cy="43513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Choices for early differentiators</a:t>
            </a:r>
          </a:p>
          <a:p>
            <a:r>
              <a:rPr lang="en-US" dirty="0">
                <a:solidFill>
                  <a:schemeClr val="tx1"/>
                </a:solidFill>
              </a:rPr>
              <a:t>Competency-based assessment</a:t>
            </a:r>
          </a:p>
          <a:p>
            <a:r>
              <a:rPr lang="en-US" dirty="0">
                <a:solidFill>
                  <a:schemeClr val="tx1"/>
                </a:solidFill>
              </a:rPr>
              <a:t>UME – GME collaboration</a:t>
            </a:r>
          </a:p>
          <a:p>
            <a:r>
              <a:rPr lang="en-US" dirty="0">
                <a:solidFill>
                  <a:schemeClr val="tx1"/>
                </a:solidFill>
              </a:rPr>
              <a:t>Mentoring in your community of practice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084" y="1918494"/>
            <a:ext cx="36576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66" y="5872802"/>
            <a:ext cx="2333001" cy="91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5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982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Acceleration?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835169"/>
            <a:ext cx="1023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Background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Opportunities Today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66" y="5872802"/>
            <a:ext cx="2333001" cy="910995"/>
          </a:xfrm>
          <a:prstGeom prst="rect">
            <a:avLst/>
          </a:prstGeom>
        </p:spPr>
      </p:pic>
      <p:pic>
        <p:nvPicPr>
          <p:cNvPr id="5" name="Picture 3" descr="ruuber meets road 2825909727_7565747d9c.jpg">
            <a:extLst>
              <a:ext uri="{FF2B5EF4-FFF2-40B4-BE49-F238E27FC236}">
                <a16:creationId xmlns:a16="http://schemas.microsoft.com/office/drawing/2014/main" id="{F61F7E2B-FDB2-3A49-8770-291D4D94B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60"/>
          <a:stretch>
            <a:fillRect/>
          </a:stretch>
        </p:blipFill>
        <p:spPr bwMode="auto">
          <a:xfrm>
            <a:off x="7085853" y="1390122"/>
            <a:ext cx="3492500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85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7200" y="3603561"/>
            <a:ext cx="5825344" cy="1641490"/>
          </a:xfrm>
        </p:spPr>
        <p:txBody>
          <a:bodyPr>
            <a:normAutofit fontScale="90000"/>
          </a:bodyPr>
          <a:lstStyle/>
          <a:p>
            <a:br>
              <a:rPr lang="en-US" sz="4400" dirty="0">
                <a:solidFill>
                  <a:srgbClr val="FFFF00"/>
                </a:solidFill>
              </a:rPr>
            </a:br>
            <a:r>
              <a:rPr lang="en-US" sz="4400" dirty="0">
                <a:solidFill>
                  <a:srgbClr val="FFFF00"/>
                </a:solidFill>
              </a:rPr>
              <a:t>Moving from time-based to</a:t>
            </a:r>
            <a:br>
              <a:rPr lang="en-US" sz="4400" dirty="0">
                <a:solidFill>
                  <a:srgbClr val="FFFF00"/>
                </a:solidFill>
              </a:rPr>
            </a:br>
            <a:r>
              <a:rPr lang="en-US" sz="4400" dirty="0">
                <a:solidFill>
                  <a:srgbClr val="FFFF00"/>
                </a:solidFill>
              </a:rPr>
              <a:t> competency based  outcomes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8501" y="2984500"/>
            <a:ext cx="13461075" cy="233950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Background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Opportunities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66" y="5872802"/>
            <a:ext cx="2333001" cy="9109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F25499-65DB-5443-83C4-6BD7C8BE4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065" y="683101"/>
            <a:ext cx="4201283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0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4BF20-1D26-A646-A403-779BDC23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2010 Carnegie Report – 2</a:t>
            </a:r>
            <a:r>
              <a:rPr lang="en-US" b="1" baseline="30000" dirty="0">
                <a:solidFill>
                  <a:srgbClr val="FFFF00"/>
                </a:solidFill>
              </a:rPr>
              <a:t>nd</a:t>
            </a:r>
            <a:r>
              <a:rPr lang="en-US" b="1" dirty="0">
                <a:solidFill>
                  <a:srgbClr val="FFFF00"/>
                </a:solidFill>
              </a:rPr>
              <a:t> Flexner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703CD-DB54-DF46-B0E7-8EC3A59A6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100 years since Flexner’s 2+2 framework</a:t>
            </a:r>
          </a:p>
          <a:p>
            <a:r>
              <a:rPr lang="en-US" sz="3200" dirty="0"/>
              <a:t>21</a:t>
            </a:r>
            <a:r>
              <a:rPr lang="en-US" sz="3200" baseline="30000" dirty="0"/>
              <a:t>st</a:t>
            </a:r>
            <a:r>
              <a:rPr lang="en-US" sz="3200" dirty="0"/>
              <a:t> century framework </a:t>
            </a:r>
          </a:p>
          <a:p>
            <a:pPr lvl="1"/>
            <a:r>
              <a:rPr lang="en-US" sz="3200" dirty="0"/>
              <a:t>Standardizing learning outcomes &amp; </a:t>
            </a:r>
            <a:r>
              <a:rPr lang="en-US" sz="3200" b="1" u="sng" dirty="0"/>
              <a:t>individualizing</a:t>
            </a:r>
            <a:r>
              <a:rPr lang="en-US" sz="3200" dirty="0"/>
              <a:t> the learning process </a:t>
            </a:r>
          </a:p>
          <a:p>
            <a:pPr lvl="1"/>
            <a:r>
              <a:rPr lang="en-US" sz="3200" dirty="0"/>
              <a:t>Integrating workplace and classroom</a:t>
            </a:r>
          </a:p>
          <a:p>
            <a:pPr lvl="1"/>
            <a:r>
              <a:rPr lang="en-US" sz="3200" dirty="0"/>
              <a:t>Incorporating habits of inquiry and improvement</a:t>
            </a:r>
          </a:p>
          <a:p>
            <a:pPr lvl="1"/>
            <a:r>
              <a:rPr lang="en-US" sz="3200" dirty="0"/>
              <a:t>Progressives formation of physician’s professional identity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i="1" dirty="0"/>
              <a:t>Educating Physicians: A Call for Reform of Medical School and Residency, Cook, Irby and O’Brien, 2010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3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89C27-3401-8D41-832A-99E1EDE0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Individualizing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55B07-0C6F-D144-BC59-0ABF21F2F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825" y="1825625"/>
            <a:ext cx="10233800" cy="4351338"/>
          </a:xfrm>
        </p:spPr>
        <p:txBody>
          <a:bodyPr>
            <a:normAutofit/>
          </a:bodyPr>
          <a:lstStyle/>
          <a:p>
            <a:r>
              <a:rPr lang="en-US" dirty="0"/>
              <a:t>Differentiation and individual progression</a:t>
            </a:r>
          </a:p>
          <a:p>
            <a:r>
              <a:rPr lang="en-US" dirty="0"/>
              <a:t>What is learned instead of when it is taught</a:t>
            </a:r>
          </a:p>
          <a:p>
            <a:r>
              <a:rPr lang="en-US" dirty="0"/>
              <a:t>Competency-based assessment</a:t>
            </a:r>
          </a:p>
          <a:p>
            <a:r>
              <a:rPr lang="en-US" dirty="0"/>
              <a:t>Choices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655A3-9242-684C-9CDA-A6054F3CE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332" y="4001294"/>
            <a:ext cx="5000293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3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5AD3-4E83-A840-AB6E-1E5CB104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What’s the concern?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5F13C-AB77-5245-B913-D2BBCD714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2324391"/>
            <a:ext cx="10233800" cy="4351338"/>
          </a:xfrm>
        </p:spPr>
        <p:txBody>
          <a:bodyPr/>
          <a:lstStyle/>
          <a:p>
            <a:r>
              <a:rPr lang="en-US" dirty="0"/>
              <a:t>Less competent</a:t>
            </a:r>
          </a:p>
          <a:p>
            <a:r>
              <a:rPr lang="en-US" dirty="0"/>
              <a:t>Fourth year to explore, mature and prepare</a:t>
            </a:r>
          </a:p>
          <a:p>
            <a:r>
              <a:rPr lang="en-US" dirty="0"/>
              <a:t>Pace</a:t>
            </a:r>
          </a:p>
          <a:p>
            <a:r>
              <a:rPr lang="en-US" dirty="0"/>
              <a:t>Making a mistake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5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A561F-5011-0A42-9E30-17CE79BC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What’s the evidence?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4A010-8557-BA4B-93AB-560CAE730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83" y="1825625"/>
            <a:ext cx="10233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1970’s – 25% med schools 3 yr. programs</a:t>
            </a:r>
          </a:p>
          <a:p>
            <a:pPr lvl="1"/>
            <a:r>
              <a:rPr lang="en-US" dirty="0"/>
              <a:t>Perceived physician shortage</a:t>
            </a:r>
          </a:p>
          <a:p>
            <a:pPr lvl="1"/>
            <a:r>
              <a:rPr lang="en-US" dirty="0"/>
              <a:t>No difference in performance</a:t>
            </a:r>
          </a:p>
          <a:p>
            <a:r>
              <a:rPr lang="en-US" dirty="0"/>
              <a:t>1980-90’s – 3+3 in IM and FM</a:t>
            </a:r>
          </a:p>
          <a:p>
            <a:pPr lvl="1"/>
            <a:r>
              <a:rPr lang="en-US" dirty="0"/>
              <a:t>No difference in performance</a:t>
            </a:r>
          </a:p>
          <a:p>
            <a:r>
              <a:rPr lang="en-US" dirty="0"/>
              <a:t>Three year medical schools in Canada</a:t>
            </a:r>
          </a:p>
          <a:p>
            <a:pPr lvl="1"/>
            <a:r>
              <a:rPr lang="en-US" dirty="0"/>
              <a:t>Graduates equivalent or superior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i="1" dirty="0"/>
              <a:t>Raymond et al. The merits and challenges of three-year medical school curricula: time for an evidence-based discussion. Acad Med, 2015.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5CFE87-932C-2745-8851-10F6AD3CA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734" y="1825625"/>
            <a:ext cx="4480560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3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0127" y="3371500"/>
            <a:ext cx="5555521" cy="1641490"/>
          </a:xfrm>
        </p:spPr>
        <p:txBody>
          <a:bodyPr>
            <a:normAutofit fontScale="90000"/>
          </a:bodyPr>
          <a:lstStyle/>
          <a:p>
            <a:br>
              <a:rPr lang="en-US" sz="4400" dirty="0">
                <a:solidFill>
                  <a:srgbClr val="FFFF00"/>
                </a:solidFill>
              </a:rPr>
            </a:br>
            <a:r>
              <a:rPr lang="en-US" sz="4400" dirty="0">
                <a:solidFill>
                  <a:srgbClr val="FFFF00"/>
                </a:solidFill>
              </a:rPr>
              <a:t>UME  GME </a:t>
            </a:r>
            <a:br>
              <a:rPr lang="en-US" sz="4400" dirty="0">
                <a:solidFill>
                  <a:srgbClr val="FFFF00"/>
                </a:solidFill>
              </a:rPr>
            </a:br>
            <a:r>
              <a:rPr lang="en-US" sz="4400" dirty="0">
                <a:solidFill>
                  <a:srgbClr val="FFFF00"/>
                </a:solidFill>
              </a:rPr>
              <a:t>Continuum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8206" y="2759364"/>
            <a:ext cx="13461075" cy="233950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Background</a:t>
            </a:r>
          </a:p>
          <a:p>
            <a:r>
              <a:rPr lang="en-US" b="1" dirty="0">
                <a:solidFill>
                  <a:schemeClr val="tx1"/>
                </a:solidFill>
              </a:rPr>
              <a:t>Opportunities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66" y="5872802"/>
            <a:ext cx="2333001" cy="910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49CB49-360B-F64E-8DD4-E9BB31E49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221" y="863212"/>
            <a:ext cx="36576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0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308D-1588-4544-856A-20074946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Accelerated UME Pathways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EC3FB-DD6E-8343-8F69-E4F5F207F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35% medical schools doing/considering</a:t>
            </a:r>
          </a:p>
          <a:p>
            <a:r>
              <a:rPr lang="en-US" dirty="0"/>
              <a:t>GME links</a:t>
            </a:r>
          </a:p>
          <a:p>
            <a:r>
              <a:rPr lang="en-US" dirty="0"/>
              <a:t>Primary care focus</a:t>
            </a:r>
          </a:p>
          <a:p>
            <a:pPr lvl="1"/>
            <a:r>
              <a:rPr lang="en-US" dirty="0"/>
              <a:t>UC Davis, Texas Tech</a:t>
            </a:r>
          </a:p>
          <a:p>
            <a:r>
              <a:rPr lang="en-US" dirty="0"/>
              <a:t>Broader specialty focus</a:t>
            </a:r>
          </a:p>
          <a:p>
            <a:pPr lvl="1"/>
            <a:r>
              <a:rPr lang="en-US" dirty="0"/>
              <a:t>NYU, Penn State</a:t>
            </a:r>
          </a:p>
          <a:p>
            <a:r>
              <a:rPr lang="en-US" dirty="0"/>
              <a:t>Regional/whole school</a:t>
            </a:r>
          </a:p>
          <a:p>
            <a:pPr lvl="1"/>
            <a:r>
              <a:rPr lang="en-US" dirty="0"/>
              <a:t>Medical College of Wisconsin</a:t>
            </a:r>
          </a:p>
          <a:p>
            <a:r>
              <a:rPr lang="en-US" dirty="0"/>
              <a:t>CAMPP - Consortium of Accelerated Medical Pathway Programs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i="1" dirty="0"/>
              <a:t>Cangiarella, et al. Three-year MD programs: perspectives from the Consortium of Accelerated Medical Pathway Programs (CAMPP), Acad Med, 2016.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53C188-2CED-234E-81B7-263B38F17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66" y="5872802"/>
            <a:ext cx="2333001" cy="91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9269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29939</TotalTime>
  <Words>321</Words>
  <Application>Microsoft Macintosh PowerPoint</Application>
  <PresentationFormat>Widescreen</PresentationFormat>
  <Paragraphs>81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Depth</vt:lpstr>
      <vt:lpstr>Visio.Drawing.11</vt:lpstr>
      <vt:lpstr>Evolution, Innovation and Acceleration </vt:lpstr>
      <vt:lpstr>Acceleration?</vt:lpstr>
      <vt:lpstr> Moving from time-based to  competency based  outcomes</vt:lpstr>
      <vt:lpstr>2010 Carnegie Report – 2nd Flexner</vt:lpstr>
      <vt:lpstr>Individualizing</vt:lpstr>
      <vt:lpstr>What’s the concern?</vt:lpstr>
      <vt:lpstr>What’s the evidence?</vt:lpstr>
      <vt:lpstr> UME  GME  Continuum</vt:lpstr>
      <vt:lpstr>Accelerated UME Pathways Today</vt:lpstr>
      <vt:lpstr>One Example:   Penn State’s 3+ Neurosurgery Pathway</vt:lpstr>
      <vt:lpstr>PowerPoint Presentation</vt:lpstr>
      <vt:lpstr>PowerPoint Presentation</vt:lpstr>
      <vt:lpstr>Acceleration? Continuum and Transitions</vt:lpstr>
    </vt:vector>
  </TitlesOfParts>
  <Company>Penn State Hershey Medical Center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Medical School</dc:title>
  <dc:creator>Jeffrey Wong</dc:creator>
  <cp:lastModifiedBy>Microsoft Office User</cp:lastModifiedBy>
  <cp:revision>702</cp:revision>
  <cp:lastPrinted>2016-06-22T00:14:50Z</cp:lastPrinted>
  <dcterms:created xsi:type="dcterms:W3CDTF">2016-05-09T11:35:46Z</dcterms:created>
  <dcterms:modified xsi:type="dcterms:W3CDTF">2018-05-19T14:41:33Z</dcterms:modified>
</cp:coreProperties>
</file>