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56" r:id="rId2"/>
    <p:sldId id="339" r:id="rId3"/>
    <p:sldId id="290" r:id="rId4"/>
    <p:sldId id="266" r:id="rId5"/>
    <p:sldId id="314" r:id="rId6"/>
    <p:sldId id="365" r:id="rId7"/>
    <p:sldId id="372" r:id="rId8"/>
    <p:sldId id="299" r:id="rId9"/>
    <p:sldId id="334" r:id="rId10"/>
    <p:sldId id="288" r:id="rId11"/>
    <p:sldId id="341" r:id="rId12"/>
    <p:sldId id="362" r:id="rId13"/>
    <p:sldId id="363" r:id="rId14"/>
    <p:sldId id="367" r:id="rId15"/>
    <p:sldId id="345" r:id="rId16"/>
    <p:sldId id="289" r:id="rId17"/>
    <p:sldId id="976" r:id="rId18"/>
    <p:sldId id="977" r:id="rId19"/>
    <p:sldId id="979" r:id="rId20"/>
    <p:sldId id="279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996"/>
    <a:srgbClr val="2E5B92"/>
    <a:srgbClr val="2B5D95"/>
    <a:srgbClr val="2A5D96"/>
    <a:srgbClr val="265D9A"/>
    <a:srgbClr val="2C2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1"/>
    <p:restoredTop sz="86542"/>
  </p:normalViewPr>
  <p:slideViewPr>
    <p:cSldViewPr>
      <p:cViewPr varScale="1">
        <p:scale>
          <a:sx n="55" d="100"/>
          <a:sy n="55" d="100"/>
        </p:scale>
        <p:origin x="200" y="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D5F00-FB7A-465C-AB72-4F22B9A792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367D3-0C62-4D0F-A419-C4A29A56EE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3D04DFF-2558-4D97-8AAD-42230BEF77A4}" type="datetime1">
              <a:rPr lang="en-US" altLang="en-US"/>
              <a:pPr>
                <a:defRPr/>
              </a:pPr>
              <a:t>5/21/18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21C5D-AD49-42D9-9573-9BC91D8DF8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48DC9-41C6-4895-BCDE-800B406357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DF2924B-4B1D-4785-990C-1C5DA4F38C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6B6A6A-08E1-408E-97DC-CC78439978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E0E87-2300-41C3-B171-A727BE7A92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8DE24044-8F1C-438F-8EF7-CAAC36923B8B}" type="datetime1">
              <a:rPr lang="en-US" altLang="en-US"/>
              <a:pPr>
                <a:defRPr/>
              </a:pPr>
              <a:t>5/21/18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C4A1802-335B-4840-8EA9-AC9A837171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CF7ED1-212B-4876-A5C3-3276CBBA0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9BFC2-074D-4440-8DEC-109B94FA5B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4E2B0-F4A3-49E5-B011-8DE1C7545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876AB0-25C9-41F4-8E15-5C4FF0A2B36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4BE4443-4270-4777-813A-7175AE477A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7BCFF48-39A5-4847-871E-8AA9F30D43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4E07D39-F728-414B-968C-9C1C81A411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FFA216B8-DEB7-4449-AE82-3BC1BD7B1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76AB0-25C9-41F4-8E15-5C4FF0A2B360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7195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76AB0-25C9-41F4-8E15-5C4FF0A2B360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3788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76AB0-25C9-41F4-8E15-5C4FF0A2B360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83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8C17CF97-A433-4E66-8817-5982701660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6180EA81-4F5A-4E2B-9F4E-FE6F907F75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76AB0-25C9-41F4-8E15-5C4FF0A2B360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223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A3A40DF7-C9ED-4446-B8A6-373F4A1664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BF293C2C-2421-42CE-AE96-6D6E35AC9E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2683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ideal outcome of the NIH/UVA Residency Training Program is to produce neurosurgeons that are competent in neurosurgery, have research skills necessary to obtain NIH RO1 Grants, and have the motivation to become Career Neurosurgeon-Scientists.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76AB0-25C9-41F4-8E15-5C4FF0A2B360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1410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A3A40DF7-C9ED-4446-B8A6-373F4A1664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BF293C2C-2421-42CE-AE96-6D6E35AC9E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3A2219E8-D373-466E-84EE-9D3F170AE4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BD322FE-F3F2-4D6D-8BB9-E735DA56D3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1F0846D7-5BE4-4049-B824-0DB184FE5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C7DE82-87D2-41E3-83CC-F5CA45365593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C0732A14-5E72-4164-92B4-58C2106577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549BBFE-A013-4C16-87A4-421AFFD65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76AB0-25C9-41F4-8E15-5C4FF0A2B360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532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25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747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609600"/>
            <a:ext cx="17907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09600"/>
            <a:ext cx="52197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20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981200"/>
            <a:ext cx="3505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505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10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7747AD-1B07-48CA-B957-3687E4735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Georgia" charset="0"/>
                <a:ea typeface="ＭＳ Ｐゴシック" charset="-128"/>
              </a:defRPr>
            </a:lvl1pPr>
          </a:lstStyle>
          <a:p>
            <a:pPr>
              <a:defRPr/>
            </a:pPr>
            <a:fld id="{716BBF91-2651-443D-8BD0-EED86132A913}" type="datetime1">
              <a:rPr lang="en-US" altLang="en-US"/>
              <a:pPr>
                <a:defRPr/>
              </a:pPr>
              <a:t>5/21/18</a:t>
            </a:fld>
            <a:endParaRPr lang="en-US" alt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8C16F4-4C2B-4E12-86DE-75F95FDA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dirty="0">
                <a:latin typeface="Georgi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5710BD-0ABF-47E5-9EF4-73493D2D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46D54C3E-499B-49CD-80C6-4FB9DF905A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37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89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47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505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505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25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35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93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16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4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05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B1EFE3-26AA-4111-B0EB-920AB59C7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096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03FFE2-9026-4D2A-B3D1-31ADCBAA2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16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4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j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25000"/>
        <a:buFont typeface="Times" panose="02020603050405020304" pitchFamily="18" charset="0"/>
        <a:buChar char="·"/>
        <a:defRPr sz="2000">
          <a:solidFill>
            <a:schemeClr val="tx1"/>
          </a:solidFill>
          <a:latin typeface="+mj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25000"/>
        <a:buFont typeface="Times" pitchFamily="-49" charset="0"/>
        <a:buChar char="·"/>
        <a:defRPr sz="2000">
          <a:solidFill>
            <a:schemeClr val="tx1"/>
          </a:solidFill>
          <a:latin typeface="+mj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25000"/>
        <a:buFont typeface="Times" pitchFamily="-49" charset="0"/>
        <a:buChar char="·"/>
        <a:defRPr sz="2000">
          <a:solidFill>
            <a:schemeClr val="tx1"/>
          </a:solidFill>
          <a:latin typeface="+mj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25000"/>
        <a:buFont typeface="Times" pitchFamily="-49" charset="0"/>
        <a:buChar char="·"/>
        <a:defRPr sz="2000">
          <a:solidFill>
            <a:schemeClr val="tx1"/>
          </a:solidFill>
          <a:latin typeface="+mj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25000"/>
        <a:buFont typeface="Times" pitchFamily="-49" charset="0"/>
        <a:buChar char="·"/>
        <a:defRPr sz="20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ninds.nih.gov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2">
            <a:extLst>
              <a:ext uri="{FF2B5EF4-FFF2-40B4-BE49-F238E27FC236}">
                <a16:creationId xmlns:a16="http://schemas.microsoft.com/office/drawing/2014/main" id="{831D2019-F40A-4ABD-981B-CDB0F64E2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609600"/>
          </a:xfrm>
        </p:spPr>
        <p:txBody>
          <a:bodyPr anchor="t"/>
          <a:lstStyle/>
          <a:p>
            <a:pPr algn="ctr"/>
            <a:r>
              <a:rPr lang="en-US" altLang="en-US" sz="2800" dirty="0"/>
              <a:t>NIH Intramural Residency &amp; Fellowship Training</a:t>
            </a:r>
            <a:br>
              <a:rPr lang="en-US" altLang="en-US" sz="2800" dirty="0"/>
            </a:br>
            <a:br>
              <a:rPr lang="en-US" altLang="en-US" sz="2800" dirty="0"/>
            </a:br>
            <a:endParaRPr lang="en-US" altLang="en-US" sz="2800" dirty="0"/>
          </a:p>
        </p:txBody>
      </p:sp>
      <p:sp>
        <p:nvSpPr>
          <p:cNvPr id="5123" name="Content Placeholder 1">
            <a:extLst>
              <a:ext uri="{FF2B5EF4-FFF2-40B4-BE49-F238E27FC236}">
                <a16:creationId xmlns:a16="http://schemas.microsoft.com/office/drawing/2014/main" id="{AF94F5DD-2C11-4107-B5C2-58F5431CAA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6096000"/>
            <a:ext cx="4572000" cy="533400"/>
          </a:xfrm>
        </p:spPr>
        <p:txBody>
          <a:bodyPr/>
          <a:lstStyle/>
          <a:p>
            <a:pPr marL="0" lvl="1" indent="0">
              <a:buFontTx/>
              <a:buNone/>
            </a:pPr>
            <a:r>
              <a:rPr lang="en-US" altLang="en-US" sz="2400" dirty="0"/>
              <a:t>John D. Heiss, M.D., SNB Chair</a:t>
            </a:r>
          </a:p>
        </p:txBody>
      </p:sp>
      <p:pic>
        <p:nvPicPr>
          <p:cNvPr id="5124" name="Content Placeholder 2">
            <a:extLst>
              <a:ext uri="{FF2B5EF4-FFF2-40B4-BE49-F238E27FC236}">
                <a16:creationId xmlns:a16="http://schemas.microsoft.com/office/drawing/2014/main" id="{A2E949F4-C7F3-43E6-B290-1763BEAAF0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014" y="1059317"/>
            <a:ext cx="705537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>
            <a:extLst>
              <a:ext uri="{FF2B5EF4-FFF2-40B4-BE49-F238E27FC236}">
                <a16:creationId xmlns:a16="http://schemas.microsoft.com/office/drawing/2014/main" id="{ED9044F2-8326-4A60-B2BB-9130BB7485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924800" cy="441325"/>
          </a:xfrm>
        </p:spPr>
        <p:txBody>
          <a:bodyPr/>
          <a:lstStyle/>
          <a:p>
            <a:r>
              <a:rPr lang="en-US" altLang="en-US" sz="2800" dirty="0">
                <a:latin typeface="Calibri" panose="020F0502020204030204" pitchFamily="34" charset="0"/>
              </a:rPr>
              <a:t>RESEARCH: Clinical Protocols in SNB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64BCC0B-FD64-42F4-89F9-C99EE0C3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14400"/>
            <a:ext cx="8305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628650" indent="-1714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600" u="sng" dirty="0">
                <a:latin typeface="Arial" panose="020B0604020202020204" pitchFamily="34" charset="0"/>
              </a:rPr>
              <a:t>Prashant Chittiboina, M.D., M.P.H. </a:t>
            </a:r>
            <a:r>
              <a:rPr lang="en-US" altLang="en-US" sz="1600" dirty="0">
                <a:latin typeface="Arial" panose="020B0604020202020204" pitchFamily="34" charset="0"/>
              </a:rPr>
              <a:t>(CNS tumor and pituitary neurosurgery)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CRH PET for tumor localization in Cushing’s disease:12-N-0007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Vorinostat (HDAC inhibitor) for VHL: 14-N-0067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NF2 prospective natural history study: 08-N-0044</a:t>
            </a:r>
            <a:endParaRPr lang="en-US" altLang="en-US" sz="1600" u="sng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600" u="sng" dirty="0">
                <a:latin typeface="Arial" panose="020B0604020202020204" pitchFamily="34" charset="0"/>
              </a:rPr>
              <a:t>Kareem Zaghloul, M.D., PhD. </a:t>
            </a:r>
            <a:r>
              <a:rPr lang="en-US" altLang="en-US" sz="1600" dirty="0">
                <a:latin typeface="Arial" panose="020B0604020202020204" pitchFamily="34" charset="0"/>
              </a:rPr>
              <a:t>(Functional &amp; CNS tumor neurosurgery)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Research study of specimens obtained during epilepsy surgery: 02-N-0014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Epilepsy surgery: 11-N-0051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DBS for movement disorders: 11-N-0211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DARPA multicenter brain recording and stimulation for memory: 15-N-0081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Tumor-related epilepsy: 16-N-0041</a:t>
            </a:r>
            <a:endParaRPr lang="en-US" altLang="en-US" sz="1600" u="sng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600" u="sng" dirty="0">
                <a:latin typeface="Arial" panose="020B0604020202020204" pitchFamily="34" charset="0"/>
              </a:rPr>
              <a:t>John Heiss, M.D. </a:t>
            </a:r>
            <a:r>
              <a:rPr lang="en-US" altLang="en-US" sz="1600" dirty="0">
                <a:latin typeface="Arial" panose="020B0604020202020204" pitchFamily="34" charset="0"/>
              </a:rPr>
              <a:t>(Clinical Neurosurgery Unit)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VHL prospective study: 00-N-0140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Evaluation &amp; treatment of neurosurgical disorders (training &amp; tissue): 03-N-0164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AAV2-GDNF treatment of Parkinson’s disease (1</a:t>
            </a:r>
            <a:r>
              <a:rPr lang="en-US" altLang="en-US" sz="1600" baseline="30000" dirty="0">
                <a:latin typeface="Arial" panose="020B0604020202020204" pitchFamily="34" charset="0"/>
              </a:rPr>
              <a:t>st</a:t>
            </a:r>
            <a:r>
              <a:rPr lang="en-US" altLang="en-US" sz="1600" dirty="0">
                <a:latin typeface="Arial" panose="020B0604020202020204" pitchFamily="34" charset="0"/>
              </a:rPr>
              <a:t> in man trial): 12-N-013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Intrathecal resiniferatoxin for cancer pain (1</a:t>
            </a:r>
            <a:r>
              <a:rPr lang="en-US" altLang="en-US" sz="1600" baseline="30000" dirty="0">
                <a:latin typeface="Arial" panose="020B0604020202020204" pitchFamily="34" charset="0"/>
              </a:rPr>
              <a:t>st</a:t>
            </a:r>
            <a:r>
              <a:rPr lang="en-US" altLang="en-US" sz="1600" dirty="0">
                <a:latin typeface="Arial" panose="020B0604020202020204" pitchFamily="34" charset="0"/>
              </a:rPr>
              <a:t> in man trial): 09-N-0039 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Genetic analysis of Chiari I malformation: 00-N-0089</a:t>
            </a:r>
          </a:p>
          <a:p>
            <a:pPr>
              <a:lnSpc>
                <a:spcPct val="90000"/>
              </a:lnSpc>
            </a:pPr>
            <a:r>
              <a:rPr lang="en-US" altLang="en-US" sz="1600" dirty="0">
                <a:latin typeface="Arial" panose="020B0604020202020204" pitchFamily="34" charset="0"/>
              </a:rPr>
              <a:t>Natural history of syringomyelia: 10-N-0143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600" u="sng" dirty="0">
                <a:latin typeface="Arial" panose="020B0604020202020204" pitchFamily="34" charset="0"/>
              </a:rPr>
              <a:t>Edjah Nduom </a:t>
            </a:r>
            <a:r>
              <a:rPr lang="en-US" altLang="en-US" sz="1600" dirty="0">
                <a:latin typeface="Arial" panose="020B0604020202020204" pitchFamily="34" charset="0"/>
              </a:rPr>
              <a:t>(Neurosurgical Oncology)</a:t>
            </a:r>
          </a:p>
          <a:p>
            <a:r>
              <a:rPr lang="en-US" altLang="en-US" sz="1600" dirty="0">
                <a:latin typeface="Arial" panose="020B0604020202020204" pitchFamily="34" charset="0"/>
              </a:rPr>
              <a:t>Cytokine microdialysis for real time immune monitoring in glioblastoma patients undergoing checkpoint blockade: T-N-3735 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2">
            <a:extLst>
              <a:ext uri="{FF2B5EF4-FFF2-40B4-BE49-F238E27FC236}">
                <a16:creationId xmlns:a16="http://schemas.microsoft.com/office/drawing/2014/main" id="{F346CD5E-0F9B-4BED-A461-8854103604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846138"/>
            <a:ext cx="8383588" cy="5638800"/>
          </a:xfrm>
        </p:spPr>
      </p:pic>
      <p:sp>
        <p:nvSpPr>
          <p:cNvPr id="13315" name="Title 12">
            <a:extLst>
              <a:ext uri="{FF2B5EF4-FFF2-40B4-BE49-F238E27FC236}">
                <a16:creationId xmlns:a16="http://schemas.microsoft.com/office/drawing/2014/main" id="{41EA26FA-ECC2-4D63-ACC3-41F2B16DB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693738"/>
          </a:xfrm>
        </p:spPr>
        <p:txBody>
          <a:bodyPr anchor="t"/>
          <a:lstStyle/>
          <a:p>
            <a:pPr algn="ctr"/>
            <a:r>
              <a:rPr lang="en-US" altLang="en-US" sz="3200" dirty="0"/>
              <a:t>SNB Research and Clinical Facilities</a:t>
            </a:r>
            <a:br>
              <a:rPr lang="en-US" altLang="en-US" sz="3200" dirty="0"/>
            </a:br>
            <a:br>
              <a:rPr lang="en-US" altLang="en-US" sz="3200" dirty="0"/>
            </a:br>
            <a:endParaRPr lang="en-US" altLang="en-US" sz="320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>
            <a:extLst>
              <a:ext uri="{FF2B5EF4-FFF2-40B4-BE49-F238E27FC236}">
                <a16:creationId xmlns:a16="http://schemas.microsoft.com/office/drawing/2014/main" id="{46805626-9C90-445C-876C-103C77FC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696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NIH Neurosurgery Residents—Future Neurosurgeon-Scientists  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4579" name="object 20">
            <a:extLst>
              <a:ext uri="{FF2B5EF4-FFF2-40B4-BE49-F238E27FC236}">
                <a16:creationId xmlns:a16="http://schemas.microsoft.com/office/drawing/2014/main" id="{390D3E46-7D06-4B96-93CA-092B04826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198" y="3176115"/>
            <a:ext cx="674520" cy="82296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80" name="object 23">
            <a:extLst>
              <a:ext uri="{FF2B5EF4-FFF2-40B4-BE49-F238E27FC236}">
                <a16:creationId xmlns:a16="http://schemas.microsoft.com/office/drawing/2014/main" id="{1F006168-AB11-43E4-85C4-FBFB39FA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540" y="3997400"/>
            <a:ext cx="5937968" cy="9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450"/>
              </a:lnSpc>
              <a:spcBef>
                <a:spcPts val="25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Alexander Ksendzovsky, M.D.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</a:rPr>
              <a:t>(Zaghloul on PhD Thesis Committee)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B.S., Emory University in Neuroscience and Behavioral Biology; Philosophy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NIH Medical Research Training Program (MRSP)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M.D. with distinction in research, Chicago Medical School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Epilepsy Fellowship at Yale post-residency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6A72432A-D93A-4A1F-9C53-EA8FBFAA8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022" y="3075813"/>
            <a:ext cx="59114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Dominic Maggio, M.D., MBA</a:t>
            </a:r>
            <a:endParaRPr lang="en-US" altLang="en-US" sz="1200" b="1" dirty="0">
              <a:solidFill>
                <a:srgbClr val="5F5DC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B.S., Univ. of Miami in Neurobiology; M.B.A. Univ. of Miami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M.D., University of Miami Leonard M. Miller School of Medicine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Spinal cord injury 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Complex Spinal Surgery fellowship at Ohio State post-residency</a:t>
            </a:r>
          </a:p>
        </p:txBody>
      </p:sp>
      <p:sp>
        <p:nvSpPr>
          <p:cNvPr id="24582" name="object 4">
            <a:extLst>
              <a:ext uri="{FF2B5EF4-FFF2-40B4-BE49-F238E27FC236}">
                <a16:creationId xmlns:a16="http://schemas.microsoft.com/office/drawing/2014/main" id="{BB9FC644-9E9D-46BD-B603-2659476D6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58" y="4079645"/>
            <a:ext cx="716678" cy="8229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83" name="object 7">
            <a:extLst>
              <a:ext uri="{FF2B5EF4-FFF2-40B4-BE49-F238E27FC236}">
                <a16:creationId xmlns:a16="http://schemas.microsoft.com/office/drawing/2014/main" id="{70DEFF0E-D2A1-4811-AC29-D82FC3248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58" y="4951584"/>
            <a:ext cx="702626" cy="8229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84" name="object 9">
            <a:extLst>
              <a:ext uri="{FF2B5EF4-FFF2-40B4-BE49-F238E27FC236}">
                <a16:creationId xmlns:a16="http://schemas.microsoft.com/office/drawing/2014/main" id="{FC953077-9963-4966-B3BE-B4C306762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601" y="4944223"/>
            <a:ext cx="5845844" cy="80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450"/>
              </a:lnSpc>
              <a:spcBef>
                <a:spcPts val="25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Sze Chun Winson Ho, M.D.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B.A., Cum Laude with Honors in Biology—Yale College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M.D., Yale School of Medicine; Genetics 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Pediatric Neurosurgery Fellowship at Univ. of Utah post-residency </a:t>
            </a:r>
          </a:p>
        </p:txBody>
      </p:sp>
      <p:sp>
        <p:nvSpPr>
          <p:cNvPr id="24585" name="object 13">
            <a:extLst>
              <a:ext uri="{FF2B5EF4-FFF2-40B4-BE49-F238E27FC236}">
                <a16:creationId xmlns:a16="http://schemas.microsoft.com/office/drawing/2014/main" id="{11750170-E835-4096-9D10-DA2E16F21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42" y="5830610"/>
            <a:ext cx="55460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Gautam U. Mehta, M.D.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B.A., University of California, Berkeley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NIH Medical Research Training Program (MRSP)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M.S. Biophysics, Georgetown University; M.D., Georgetown University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Skull Base Fellowship, M.D. Anderson Cancer Center</a:t>
            </a:r>
          </a:p>
        </p:txBody>
      </p:sp>
      <p:sp>
        <p:nvSpPr>
          <p:cNvPr id="24586" name="Rectangle 17">
            <a:extLst>
              <a:ext uri="{FF2B5EF4-FFF2-40B4-BE49-F238E27FC236}">
                <a16:creationId xmlns:a16="http://schemas.microsoft.com/office/drawing/2014/main" id="{2E917D0C-94E7-45BC-B8DA-8F5EF816E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38" y="3989149"/>
            <a:ext cx="877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313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PGY6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87" name="Rectangle 19">
            <a:extLst>
              <a:ext uri="{FF2B5EF4-FFF2-40B4-BE49-F238E27FC236}">
                <a16:creationId xmlns:a16="http://schemas.microsoft.com/office/drawing/2014/main" id="{5B5F4AB3-E119-4DD7-8D27-B1B6A557C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86" y="4866243"/>
            <a:ext cx="877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PGY7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88" name="Rectangle 20">
            <a:extLst>
              <a:ext uri="{FF2B5EF4-FFF2-40B4-BE49-F238E27FC236}">
                <a16:creationId xmlns:a16="http://schemas.microsoft.com/office/drawing/2014/main" id="{E4D3A46B-3B27-4D16-80C9-EB0689894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51" y="6004591"/>
            <a:ext cx="930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7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Graduate</a:t>
            </a:r>
          </a:p>
        </p:txBody>
      </p:sp>
      <p:pic>
        <p:nvPicPr>
          <p:cNvPr id="24589" name="Picture 4">
            <a:extLst>
              <a:ext uri="{FF2B5EF4-FFF2-40B4-BE49-F238E27FC236}">
                <a16:creationId xmlns:a16="http://schemas.microsoft.com/office/drawing/2014/main" id="{0E67D5F4-B3B0-457C-8F43-144154C5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558" y="5852173"/>
            <a:ext cx="702625" cy="8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Rectangle 15">
            <a:extLst>
              <a:ext uri="{FF2B5EF4-FFF2-40B4-BE49-F238E27FC236}">
                <a16:creationId xmlns:a16="http://schemas.microsoft.com/office/drawing/2014/main" id="{C5B98141-7123-4A7B-BCBE-A1AAD3189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06" y="2315659"/>
            <a:ext cx="9118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PGY3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91" name="Rectangle 5">
            <a:extLst>
              <a:ext uri="{FF2B5EF4-FFF2-40B4-BE49-F238E27FC236}">
                <a16:creationId xmlns:a16="http://schemas.microsoft.com/office/drawing/2014/main" id="{092C8406-372F-4244-ABA5-FAE148E0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550" y="2240493"/>
            <a:ext cx="58364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Panagiotis (Panos) Mastorakos, M.D., Ph.D.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M.D., University of Athens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Ph.D. research: Univ. of Athens/Johns Hopkins University. Thesis: Brain penetrating CNS nanoparticles for the treatment of CNS diseases</a:t>
            </a:r>
          </a:p>
        </p:txBody>
      </p:sp>
      <p:pic>
        <p:nvPicPr>
          <p:cNvPr id="24592" name="Picture 21">
            <a:extLst>
              <a:ext uri="{FF2B5EF4-FFF2-40B4-BE49-F238E27FC236}">
                <a16:creationId xmlns:a16="http://schemas.microsoft.com/office/drawing/2014/main" id="{B5CA4EDF-7A66-4A28-A263-AFB3322A9A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6707" y="2284217"/>
            <a:ext cx="696380" cy="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Rectangle 17">
            <a:extLst>
              <a:ext uri="{FF2B5EF4-FFF2-40B4-BE49-F238E27FC236}">
                <a16:creationId xmlns:a16="http://schemas.microsoft.com/office/drawing/2014/main" id="{53F9BDA8-BE1D-44A6-8268-A6FB04E5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98" y="3158358"/>
            <a:ext cx="877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313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PGY5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94" name="Rectangle 15">
            <a:extLst>
              <a:ext uri="{FF2B5EF4-FFF2-40B4-BE49-F238E27FC236}">
                <a16:creationId xmlns:a16="http://schemas.microsoft.com/office/drawing/2014/main" id="{2E90DBAC-6837-45D1-9F5B-B9E1A587A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98" y="1552337"/>
            <a:ext cx="9118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PGY2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595" name="Rectangle 5">
            <a:extLst>
              <a:ext uri="{FF2B5EF4-FFF2-40B4-BE49-F238E27FC236}">
                <a16:creationId xmlns:a16="http://schemas.microsoft.com/office/drawing/2014/main" id="{54A3B26A-0BBE-4B17-BDC0-81440088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550" y="1401422"/>
            <a:ext cx="6145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Jonathan Pomeraniec, M.D., MBA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M.D., University of Virginia; MBA, University of Virginia Darden School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Research for 3 years at Columbia Univ. Laboratory For Pediatric Brain Imaging and Developmental Neuroscience</a:t>
            </a:r>
          </a:p>
        </p:txBody>
      </p:sp>
      <p:pic>
        <p:nvPicPr>
          <p:cNvPr id="24596" name="Picture 2">
            <a:extLst>
              <a:ext uri="{FF2B5EF4-FFF2-40B4-BE49-F238E27FC236}">
                <a16:creationId xmlns:a16="http://schemas.microsoft.com/office/drawing/2014/main" id="{8A022769-1786-45F9-AEF5-B83EA3B7A1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303" y="1424284"/>
            <a:ext cx="693257" cy="78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79BEF318-E247-DA4F-BCEF-7C668643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55" y="820457"/>
            <a:ext cx="8322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PGY1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41FD7A4B-42EE-4A40-B8E6-4B55499B5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550" y="686079"/>
            <a:ext cx="5771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Lionel Ampie, M.D.</a:t>
            </a:r>
            <a:endParaRPr lang="en-US" altLang="en-US" sz="1200" b="1" dirty="0">
              <a:solidFill>
                <a:srgbClr val="5F5DC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M.D., Georgetown University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Immunotherapy Research for 2 years at Northwestern University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FB9AB4-C139-D34D-A72D-39B6B226B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0303" y="618497"/>
            <a:ext cx="693266" cy="7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3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>
            <a:extLst>
              <a:ext uri="{FF2B5EF4-FFF2-40B4-BE49-F238E27FC236}">
                <a16:creationId xmlns:a16="http://schemas.microsoft.com/office/drawing/2014/main" id="{46805626-9C90-445C-876C-103C77FC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696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NIH Neurosurgery Residents—TRAINING &amp; DEVELOPMENT of Neurosurgeon-Scientists  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24585" name="object 13">
            <a:extLst>
              <a:ext uri="{FF2B5EF4-FFF2-40B4-BE49-F238E27FC236}">
                <a16:creationId xmlns:a16="http://schemas.microsoft.com/office/drawing/2014/main" id="{11750170-E835-4096-9D10-DA2E16F21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966" y="5985525"/>
            <a:ext cx="1810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Gautam U. Mehta, M.D.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91" name="Rectangle 5">
            <a:extLst>
              <a:ext uri="{FF2B5EF4-FFF2-40B4-BE49-F238E27FC236}">
                <a16:creationId xmlns:a16="http://schemas.microsoft.com/office/drawing/2014/main" id="{092C8406-372F-4244-ABA5-FAE148E0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927" y="2381822"/>
            <a:ext cx="2371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Panagiotis (Panos) Mastorakos, M.D., Ph.D.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95" name="Rectangle 5">
            <a:extLst>
              <a:ext uri="{FF2B5EF4-FFF2-40B4-BE49-F238E27FC236}">
                <a16:creationId xmlns:a16="http://schemas.microsoft.com/office/drawing/2014/main" id="{54A3B26A-0BBE-4B17-BDC0-81440088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927" y="1616125"/>
            <a:ext cx="18088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Jonathan Pomeraniec, M.D., MBA</a:t>
            </a:r>
            <a:r>
              <a: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41FD7A4B-42EE-4A40-B8E6-4B55499B5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738" y="971338"/>
            <a:ext cx="2037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5F5DC2"/>
                </a:solidFill>
                <a:latin typeface="Arial" panose="020B0604020202020204" pitchFamily="34" charset="0"/>
              </a:rPr>
              <a:t>Lionel Ampie, M.D.</a:t>
            </a:r>
            <a:endParaRPr lang="en-US" altLang="en-US" sz="1200" b="1" dirty="0">
              <a:solidFill>
                <a:srgbClr val="5F5DC2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6DA842-F6B9-7E47-A697-9A63EC3097EF}"/>
              </a:ext>
            </a:extLst>
          </p:cNvPr>
          <p:cNvGrpSpPr/>
          <p:nvPr/>
        </p:nvGrpSpPr>
        <p:grpSpPr>
          <a:xfrm>
            <a:off x="228600" y="717903"/>
            <a:ext cx="3427847" cy="6004070"/>
            <a:chOff x="498251" y="690801"/>
            <a:chExt cx="3427847" cy="6004070"/>
          </a:xfrm>
        </p:grpSpPr>
        <p:sp>
          <p:nvSpPr>
            <p:cNvPr id="24579" name="object 20">
              <a:extLst>
                <a:ext uri="{FF2B5EF4-FFF2-40B4-BE49-F238E27FC236}">
                  <a16:creationId xmlns:a16="http://schemas.microsoft.com/office/drawing/2014/main" id="{390D3E46-7D06-4B96-93CA-092B04826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048" y="3159625"/>
              <a:ext cx="674520" cy="82296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80" name="object 23">
              <a:extLst>
                <a:ext uri="{FF2B5EF4-FFF2-40B4-BE49-F238E27FC236}">
                  <a16:creationId xmlns:a16="http://schemas.microsoft.com/office/drawing/2014/main" id="{1F006168-AB11-43E4-85C4-FBFB39FA1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5898" y="4084035"/>
              <a:ext cx="1600200" cy="433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450"/>
                </a:lnSpc>
                <a:spcBef>
                  <a:spcPts val="25"/>
                </a:spcBef>
                <a:buFontTx/>
                <a:buNone/>
              </a:pPr>
              <a:endParaRPr lang="en-US" altLang="en-US" sz="1200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u="sng" dirty="0">
                  <a:solidFill>
                    <a:srgbClr val="5F5DC2"/>
                  </a:solidFill>
                  <a:latin typeface="Arial" panose="020B0604020202020204" pitchFamily="34" charset="0"/>
                </a:rPr>
                <a:t>Alexander Ksendzovsky, M.D.</a:t>
              </a: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 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81" name="Rectangle 5">
              <a:extLst>
                <a:ext uri="{FF2B5EF4-FFF2-40B4-BE49-F238E27FC236}">
                  <a16:creationId xmlns:a16="http://schemas.microsoft.com/office/drawing/2014/main" id="{6A72432A-D93A-4A1F-9C53-EA8FBFAA8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1275" y="3253166"/>
              <a:ext cx="15708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u="sng" dirty="0">
                  <a:solidFill>
                    <a:srgbClr val="5F5DC2"/>
                  </a:solidFill>
                  <a:latin typeface="Arial" panose="020B0604020202020204" pitchFamily="34" charset="0"/>
                </a:rPr>
                <a:t>Dominic Maggio, M.D., MBA</a:t>
              </a:r>
              <a:endParaRPr lang="en-US" altLang="en-US" sz="1200" b="1" dirty="0">
                <a:solidFill>
                  <a:srgbClr val="5F5DC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82" name="object 4">
              <a:extLst>
                <a:ext uri="{FF2B5EF4-FFF2-40B4-BE49-F238E27FC236}">
                  <a16:creationId xmlns:a16="http://schemas.microsoft.com/office/drawing/2014/main" id="{BB9FC644-9E9D-46BD-B603-2659476D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558" y="4050995"/>
              <a:ext cx="716678" cy="82296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83" name="object 7">
              <a:extLst>
                <a:ext uri="{FF2B5EF4-FFF2-40B4-BE49-F238E27FC236}">
                  <a16:creationId xmlns:a16="http://schemas.microsoft.com/office/drawing/2014/main" id="{70DEFF0E-D2A1-4811-AC29-D82FC3248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558" y="4951584"/>
              <a:ext cx="702626" cy="82296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84" name="object 9">
              <a:extLst>
                <a:ext uri="{FF2B5EF4-FFF2-40B4-BE49-F238E27FC236}">
                  <a16:creationId xmlns:a16="http://schemas.microsoft.com/office/drawing/2014/main" id="{FC953077-9963-4966-B3BE-B4C306762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6081" y="5021229"/>
              <a:ext cx="1236542" cy="433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450"/>
                </a:lnSpc>
                <a:spcBef>
                  <a:spcPts val="25"/>
                </a:spcBef>
                <a:buFontTx/>
                <a:buNone/>
              </a:pPr>
              <a:endParaRPr lang="en-US" altLang="en-US" sz="1200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u="sng" dirty="0">
                  <a:solidFill>
                    <a:srgbClr val="5F5DC2"/>
                  </a:solidFill>
                  <a:latin typeface="Arial" panose="020B0604020202020204" pitchFamily="34" charset="0"/>
                </a:rPr>
                <a:t>Sze Chun Winson Ho, M.D.</a:t>
              </a: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24586" name="Rectangle 17">
              <a:extLst>
                <a:ext uri="{FF2B5EF4-FFF2-40B4-BE49-F238E27FC236}">
                  <a16:creationId xmlns:a16="http://schemas.microsoft.com/office/drawing/2014/main" id="{2E917D0C-94E7-45BC-B8DA-8F5EF816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38" y="3989149"/>
              <a:ext cx="8775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70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313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PGY6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87" name="Rectangle 19">
              <a:extLst>
                <a:ext uri="{FF2B5EF4-FFF2-40B4-BE49-F238E27FC236}">
                  <a16:creationId xmlns:a16="http://schemas.microsoft.com/office/drawing/2014/main" id="{5B5F4AB3-E119-4DD7-8D27-B1B6A557C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86" y="4866243"/>
              <a:ext cx="8775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70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300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PGY7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88" name="Rectangle 20">
              <a:extLst>
                <a:ext uri="{FF2B5EF4-FFF2-40B4-BE49-F238E27FC236}">
                  <a16:creationId xmlns:a16="http://schemas.microsoft.com/office/drawing/2014/main" id="{E4D3A46B-3B27-4D16-80C9-EB0689894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51" y="6004591"/>
              <a:ext cx="9305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270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300"/>
                </a:spcBef>
                <a:buFontTx/>
                <a:buNone/>
              </a:pPr>
              <a:r>
                <a:rPr lang="en-US" altLang="en-US" sz="1200" dirty="0">
                  <a:latin typeface="Arial" panose="020B0604020202020204" pitchFamily="34" charset="0"/>
                </a:rPr>
                <a:t>Graduate</a:t>
              </a:r>
            </a:p>
          </p:txBody>
        </p:sp>
        <p:pic>
          <p:nvPicPr>
            <p:cNvPr id="24589" name="Picture 4">
              <a:extLst>
                <a:ext uri="{FF2B5EF4-FFF2-40B4-BE49-F238E27FC236}">
                  <a16:creationId xmlns:a16="http://schemas.microsoft.com/office/drawing/2014/main" id="{0E67D5F4-B3B0-457C-8F43-144154C5A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558" y="5852173"/>
              <a:ext cx="702625" cy="84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0" name="Rectangle 15">
              <a:extLst>
                <a:ext uri="{FF2B5EF4-FFF2-40B4-BE49-F238E27FC236}">
                  <a16:creationId xmlns:a16="http://schemas.microsoft.com/office/drawing/2014/main" id="{C5B98141-7123-4A7B-BCBE-A1AAD3189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706" y="2315659"/>
              <a:ext cx="9118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445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PGY3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pic>
          <p:nvPicPr>
            <p:cNvPr id="24592" name="Picture 21">
              <a:extLst>
                <a:ext uri="{FF2B5EF4-FFF2-40B4-BE49-F238E27FC236}">
                  <a16:creationId xmlns:a16="http://schemas.microsoft.com/office/drawing/2014/main" id="{B5CA4EDF-7A66-4A28-A263-AFB3322A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707" y="2315656"/>
              <a:ext cx="696380" cy="765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Rectangle 17">
              <a:extLst>
                <a:ext uri="{FF2B5EF4-FFF2-40B4-BE49-F238E27FC236}">
                  <a16:creationId xmlns:a16="http://schemas.microsoft.com/office/drawing/2014/main" id="{53F9BDA8-BE1D-44A6-8268-A6FB04E5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98" y="3158358"/>
              <a:ext cx="8775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70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313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PGY5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94" name="Rectangle 15">
              <a:extLst>
                <a:ext uri="{FF2B5EF4-FFF2-40B4-BE49-F238E27FC236}">
                  <a16:creationId xmlns:a16="http://schemas.microsoft.com/office/drawing/2014/main" id="{2E90DBAC-6837-45D1-9F5B-B9E1A587A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706" y="1493767"/>
              <a:ext cx="9118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445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PGY2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pic>
          <p:nvPicPr>
            <p:cNvPr id="24596" name="Picture 2">
              <a:extLst>
                <a:ext uri="{FF2B5EF4-FFF2-40B4-BE49-F238E27FC236}">
                  <a16:creationId xmlns:a16="http://schemas.microsoft.com/office/drawing/2014/main" id="{8A022769-1786-45F9-AEF5-B83EA3B7A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80" y="1493898"/>
              <a:ext cx="693257" cy="717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79BEF318-E247-DA4F-BCEF-7C6686439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784" y="905830"/>
              <a:ext cx="9118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445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PGY1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373005-E40A-0F4D-AFB9-E960963F8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80302" y="690801"/>
              <a:ext cx="693266" cy="75488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92CFFA-22BA-C141-89C9-37B594DD350C}"/>
              </a:ext>
            </a:extLst>
          </p:cNvPr>
          <p:cNvGrpSpPr/>
          <p:nvPr/>
        </p:nvGrpSpPr>
        <p:grpSpPr>
          <a:xfrm>
            <a:off x="3841411" y="490538"/>
            <a:ext cx="5137335" cy="6293685"/>
            <a:chOff x="4025954" y="450843"/>
            <a:chExt cx="5137335" cy="6293685"/>
          </a:xfrm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6D8F2AF1-DF22-654C-A65D-09B9A60B5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954" y="450843"/>
              <a:ext cx="26840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445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latin typeface="Arial" panose="020B0604020202020204" pitchFamily="34" charset="0"/>
                </a:rPr>
                <a:t>Clinical Research</a:t>
              </a:r>
              <a:endParaRPr lang="en-US" alt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F23CF2CF-BF7C-5945-8D98-43E1E59F6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199" y="450843"/>
              <a:ext cx="26100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445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latin typeface="Arial" panose="020B0604020202020204" pitchFamily="34" charset="0"/>
                </a:rPr>
                <a:t>Basic/Translational Research</a:t>
              </a:r>
              <a:endParaRPr lang="en-US" alt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A075713-BAF6-4748-B404-EC78E7D79521}"/>
                </a:ext>
              </a:extLst>
            </p:cNvPr>
            <p:cNvSpPr txBox="1"/>
            <p:nvPr/>
          </p:nvSpPr>
          <p:spPr>
            <a:xfrm>
              <a:off x="4222100" y="1576430"/>
              <a:ext cx="1885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Intracranial sinus stenting; pituitary surgery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5205DEE-61DE-894F-993C-DE97473BF9DD}"/>
                </a:ext>
              </a:extLst>
            </p:cNvPr>
            <p:cNvSpPr txBox="1"/>
            <p:nvPr/>
          </p:nvSpPr>
          <p:spPr>
            <a:xfrm>
              <a:off x="4172294" y="2378616"/>
              <a:ext cx="1925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Endovascular mechanical thrombectomy; Chiari I malformation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17292E-A727-0C40-8C2D-315E58962E6D}"/>
                </a:ext>
              </a:extLst>
            </p:cNvPr>
            <p:cNvSpPr txBox="1"/>
            <p:nvPr/>
          </p:nvSpPr>
          <p:spPr>
            <a:xfrm>
              <a:off x="4172294" y="4078819"/>
              <a:ext cx="2151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Epilepsy; Von Hippel-Lindau disease; Chiari I malformation; visual system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CBB924-868A-0E4E-9406-4BBE51B32312}"/>
                </a:ext>
              </a:extLst>
            </p:cNvPr>
            <p:cNvSpPr txBox="1"/>
            <p:nvPr/>
          </p:nvSpPr>
          <p:spPr>
            <a:xfrm>
              <a:off x="6688334" y="4981706"/>
              <a:ext cx="2371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Protein-phosphatase inhibitors as radio-and chemosensitizers &amp; glioblastoma immunotherapy adjuvants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7ADE0C-05CF-244F-9A73-9957E18AAB40}"/>
                </a:ext>
              </a:extLst>
            </p:cNvPr>
            <p:cNvSpPr txBox="1"/>
            <p:nvPr/>
          </p:nvSpPr>
          <p:spPr>
            <a:xfrm>
              <a:off x="4077166" y="5913531"/>
              <a:ext cx="2660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Pituitary tumors: Carney complex; Cushing’s disease; radiotherapy.  Schwannomatosis; VHL; melanoma metastasis immunotherapy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2034BD-7967-DB44-A1B6-5F7201E32B90}"/>
                </a:ext>
              </a:extLst>
            </p:cNvPr>
            <p:cNvSpPr txBox="1"/>
            <p:nvPr/>
          </p:nvSpPr>
          <p:spPr>
            <a:xfrm>
              <a:off x="6719982" y="5899664"/>
              <a:ext cx="237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Development of a rodent model of glioblastoma immunotherapy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272FAC3-73A5-C043-8E47-33077B8AB327}"/>
                </a:ext>
              </a:extLst>
            </p:cNvPr>
            <p:cNvSpPr txBox="1"/>
            <p:nvPr/>
          </p:nvSpPr>
          <p:spPr>
            <a:xfrm>
              <a:off x="4148357" y="5009243"/>
              <a:ext cx="1800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Blood-brain barrier in pediatric and metastatic CNS tumors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9602BC2-A8AA-7A42-917A-5BA3982F2CEB}"/>
                </a:ext>
              </a:extLst>
            </p:cNvPr>
            <p:cNvSpPr txBox="1"/>
            <p:nvPr/>
          </p:nvSpPr>
          <p:spPr>
            <a:xfrm>
              <a:off x="6668870" y="4106401"/>
              <a:ext cx="2417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Lactate dehydroxylase (LDH) isoforms and epilepsy; neural network connectivity changes in epilepsy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60659A-1BA3-DA46-B1E8-A63B7CD68727}"/>
                </a:ext>
              </a:extLst>
            </p:cNvPr>
            <p:cNvSpPr txBox="1"/>
            <p:nvPr/>
          </p:nvSpPr>
          <p:spPr>
            <a:xfrm>
              <a:off x="6659217" y="2378616"/>
              <a:ext cx="2151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Immune response to isolated injury of the cerebral vasculature in TBI and SAH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F826C4-1525-6646-B97F-ED112ABCAC80}"/>
                </a:ext>
              </a:extLst>
            </p:cNvPr>
            <p:cNvSpPr txBox="1"/>
            <p:nvPr/>
          </p:nvSpPr>
          <p:spPr>
            <a:xfrm>
              <a:off x="6629400" y="3231097"/>
              <a:ext cx="2371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Hypoxia signaling in tumors; Protein-phosphatase inhibitors as adjuvants for glioblastoma immunotherapy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0B095C-1710-2743-BD20-74DB3ED3D002}"/>
                </a:ext>
              </a:extLst>
            </p:cNvPr>
            <p:cNvSpPr txBox="1"/>
            <p:nvPr/>
          </p:nvSpPr>
          <p:spPr>
            <a:xfrm>
              <a:off x="4164202" y="3297604"/>
              <a:ext cx="2465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Von Hippel-Lindau disease; spinal cord tumor; spinal surgery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52C1D95-67AB-1F4C-9583-646C6A576699}"/>
              </a:ext>
            </a:extLst>
          </p:cNvPr>
          <p:cNvSpPr txBox="1"/>
          <p:nvPr/>
        </p:nvSpPr>
        <p:spPr>
          <a:xfrm>
            <a:off x="4007684" y="984644"/>
            <a:ext cx="1885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Pituitary surgery</a:t>
            </a:r>
          </a:p>
        </p:txBody>
      </p:sp>
    </p:spTree>
    <p:extLst>
      <p:ext uri="{BB962C8B-B14F-4D97-AF65-F5344CB8AC3E}">
        <p14:creationId xmlns:p14="http://schemas.microsoft.com/office/powerpoint/2010/main" val="274395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>
            <a:extLst>
              <a:ext uri="{FF2B5EF4-FFF2-40B4-BE49-F238E27FC236}">
                <a16:creationId xmlns:a16="http://schemas.microsoft.com/office/drawing/2014/main" id="{46805626-9C90-445C-876C-103C77FC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696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7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NIH Neurosurgery In-Residency Fellows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24594" name="Rectangle 15">
            <a:extLst>
              <a:ext uri="{FF2B5EF4-FFF2-40B4-BE49-F238E27FC236}">
                <a16:creationId xmlns:a16="http://schemas.microsoft.com/office/drawing/2014/main" id="{2E90DBAC-6837-45D1-9F5B-B9E1A587A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73" y="2650883"/>
            <a:ext cx="11778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2016-2017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79BEF318-E247-DA4F-BCEF-7C668643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62" y="1356657"/>
            <a:ext cx="10279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2017-2018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6D8F2AF1-DF22-654C-A65D-09B9A60B5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102" y="513880"/>
            <a:ext cx="18643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Clinical Research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F23CF2CF-BF7C-5945-8D98-43E1E59F6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502" y="536244"/>
            <a:ext cx="228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Arial" panose="020B0604020202020204" pitchFamily="34" charset="0"/>
              </a:rPr>
              <a:t>Basic/Translational Research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75713-BAF6-4748-B404-EC78E7D79521}"/>
              </a:ext>
            </a:extLst>
          </p:cNvPr>
          <p:cNvSpPr txBox="1"/>
          <p:nvPr/>
        </p:nvSpPr>
        <p:spPr>
          <a:xfrm>
            <a:off x="4311942" y="2443540"/>
            <a:ext cx="172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Novel agents to suppress VHL-related hemangioblastoma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64F31E-EE6C-1E49-AAF4-3A66EE333BC9}"/>
              </a:ext>
            </a:extLst>
          </p:cNvPr>
          <p:cNvSpPr txBox="1"/>
          <p:nvPr/>
        </p:nvSpPr>
        <p:spPr>
          <a:xfrm>
            <a:off x="6566764" y="1129386"/>
            <a:ext cx="167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Murine model of GBM immunotherapy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6A9525-8A09-7E48-A216-924193C30B84}"/>
              </a:ext>
            </a:extLst>
          </p:cNvPr>
          <p:cNvSpPr txBox="1"/>
          <p:nvPr/>
        </p:nvSpPr>
        <p:spPr>
          <a:xfrm>
            <a:off x="4282913" y="1118463"/>
            <a:ext cx="179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Microdialysis of immune mediators in GBM immunotherapy pts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BABAA4-DD3C-9644-9906-35C15B15EF92}"/>
              </a:ext>
            </a:extLst>
          </p:cNvPr>
          <p:cNvSpPr txBox="1"/>
          <p:nvPr/>
        </p:nvSpPr>
        <p:spPr>
          <a:xfrm>
            <a:off x="6473502" y="2410883"/>
            <a:ext cx="2030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CRISR model of VHL-related hemangioblastoma; IDH mutation of astrocytes with CRISPR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21EEEA-8DDD-284F-8FCA-03F1BC6AE5C0}"/>
              </a:ext>
            </a:extLst>
          </p:cNvPr>
          <p:cNvSpPr txBox="1"/>
          <p:nvPr/>
        </p:nvSpPr>
        <p:spPr>
          <a:xfrm>
            <a:off x="6541364" y="5369828"/>
            <a:ext cx="2030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Clonality of NF2-associated vestibular schwannomas; convection-enhanced delivery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FABC6F-9EC7-C948-ABCB-84F0E1CD5760}"/>
              </a:ext>
            </a:extLst>
          </p:cNvPr>
          <p:cNvSpPr txBox="1"/>
          <p:nvPr/>
        </p:nvSpPr>
        <p:spPr>
          <a:xfrm>
            <a:off x="4444057" y="5407035"/>
            <a:ext cx="138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Mechanisms of hearing loss in NF2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6226E0-A00A-FB4A-A5E3-FF32AF2DD71E}"/>
              </a:ext>
            </a:extLst>
          </p:cNvPr>
          <p:cNvSpPr txBox="1"/>
          <p:nvPr/>
        </p:nvSpPr>
        <p:spPr>
          <a:xfrm>
            <a:off x="6541364" y="3553880"/>
            <a:ext cx="2030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Low-grade glioma and IDH1 downstream molecular effects; protein phosphatase 2A effects on glioma chemosensitivity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F52D01-2E75-144B-99A3-D7029D0094C1}"/>
              </a:ext>
            </a:extLst>
          </p:cNvPr>
          <p:cNvGrpSpPr/>
          <p:nvPr/>
        </p:nvGrpSpPr>
        <p:grpSpPr>
          <a:xfrm>
            <a:off x="346023" y="857695"/>
            <a:ext cx="3981052" cy="5500447"/>
            <a:chOff x="129874" y="879220"/>
            <a:chExt cx="3981052" cy="5500447"/>
          </a:xfrm>
        </p:grpSpPr>
        <p:sp>
          <p:nvSpPr>
            <p:cNvPr id="24581" name="Rectangle 5">
              <a:extLst>
                <a:ext uri="{FF2B5EF4-FFF2-40B4-BE49-F238E27FC236}">
                  <a16:creationId xmlns:a16="http://schemas.microsoft.com/office/drawing/2014/main" id="{6A72432A-D93A-4A1F-9C53-EA8FBFAA8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859" y="5480064"/>
              <a:ext cx="21330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Raul Vasquez-Castellanos, M.D.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University of Florida</a:t>
              </a:r>
            </a:p>
          </p:txBody>
        </p:sp>
        <p:sp>
          <p:nvSpPr>
            <p:cNvPr id="24591" name="Rectangle 5">
              <a:extLst>
                <a:ext uri="{FF2B5EF4-FFF2-40B4-BE49-F238E27FC236}">
                  <a16:creationId xmlns:a16="http://schemas.microsoft.com/office/drawing/2014/main" id="{092C8406-372F-4244-ABA5-FAE148E05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819" y="3684714"/>
              <a:ext cx="203744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Michaela Lee, M.D.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George Washington University</a:t>
              </a:r>
            </a:p>
          </p:txBody>
        </p:sp>
        <p:sp>
          <p:nvSpPr>
            <p:cNvPr id="24593" name="Rectangle 17">
              <a:extLst>
                <a:ext uri="{FF2B5EF4-FFF2-40B4-BE49-F238E27FC236}">
                  <a16:creationId xmlns:a16="http://schemas.microsoft.com/office/drawing/2014/main" id="{53F9BDA8-BE1D-44A6-8268-A6FB04E5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92" y="5715899"/>
              <a:ext cx="11182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270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313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2011-2012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4595" name="Rectangle 5">
              <a:extLst>
                <a:ext uri="{FF2B5EF4-FFF2-40B4-BE49-F238E27FC236}">
                  <a16:creationId xmlns:a16="http://schemas.microsoft.com/office/drawing/2014/main" id="{54A3B26A-0BBE-4B17-BDC0-814400881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819" y="1150700"/>
              <a:ext cx="19799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John Lynes, M.D.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Georgetown University</a:t>
              </a:r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41FD7A4B-42EE-4A40-B8E6-4B55499B5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9938" y="2417707"/>
              <a:ext cx="20374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Matthew Shepard, M.D.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University of Virginia</a:t>
              </a:r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4F59976F-C7C7-0B48-8836-B65D4C818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4" y="4193905"/>
              <a:ext cx="11778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445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latin typeface="Arial" panose="020B0604020202020204" pitchFamily="34" charset="0"/>
                </a:rPr>
                <a:t>2013-2015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D4161A-8A07-2D4C-82C0-2CC156A8E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8898" y="879220"/>
              <a:ext cx="822960" cy="10918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3A779A-1415-6047-9C8D-4504D69D1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898" y="2189629"/>
              <a:ext cx="849513" cy="11894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4DB680-0EAC-9D41-91D2-99A23B08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6819" y="3713010"/>
              <a:ext cx="891040" cy="12326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533B5B-1473-674A-8560-21BA22DDE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898" y="5190989"/>
              <a:ext cx="849513" cy="1188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653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6">
            <a:extLst>
              <a:ext uri="{FF2B5EF4-FFF2-40B4-BE49-F238E27FC236}">
                <a16:creationId xmlns:a16="http://schemas.microsoft.com/office/drawing/2014/main" id="{22D97B56-78CC-4D85-9966-0531B26DE9A7}"/>
              </a:ext>
            </a:extLst>
          </p:cNvPr>
          <p:cNvSpPr txBox="1">
            <a:spLocks/>
          </p:cNvSpPr>
          <p:nvPr/>
        </p:nvSpPr>
        <p:spPr bwMode="auto">
          <a:xfrm>
            <a:off x="263525" y="688975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3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D8B616-AF7F-4D2C-8FAD-60056B344292}"/>
              </a:ext>
            </a:extLst>
          </p:cNvPr>
          <p:cNvSpPr txBox="1">
            <a:spLocks/>
          </p:cNvSpPr>
          <p:nvPr/>
        </p:nvSpPr>
        <p:spPr>
          <a:xfrm>
            <a:off x="103188" y="61119"/>
            <a:ext cx="7399337" cy="4413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-49" charset="-128"/>
              </a:defRPr>
            </a:lvl9pPr>
          </a:lstStyle>
          <a:p>
            <a:pPr algn="ctr">
              <a:defRPr/>
            </a:pPr>
            <a:r>
              <a:rPr lang="en-US" altLang="en-US" sz="2800" kern="0" dirty="0">
                <a:latin typeface="Calibri" charset="0"/>
              </a:rPr>
              <a:t>TRAINING &amp; DEVELOPMENT of Fellows/Faculty as Neurosurgeon-Scientists </a:t>
            </a:r>
          </a:p>
        </p:txBody>
      </p:sp>
      <p:cxnSp>
        <p:nvCxnSpPr>
          <p:cNvPr id="25604" name="Straight Arrow Connector 4">
            <a:extLst>
              <a:ext uri="{FF2B5EF4-FFF2-40B4-BE49-F238E27FC236}">
                <a16:creationId xmlns:a16="http://schemas.microsoft.com/office/drawing/2014/main" id="{98A9502A-FDE4-4F7E-BEAD-31E7E0F10A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1450975"/>
            <a:ext cx="225425" cy="346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TextBox 5">
            <a:extLst>
              <a:ext uri="{FF2B5EF4-FFF2-40B4-BE49-F238E27FC236}">
                <a16:creationId xmlns:a16="http://schemas.microsoft.com/office/drawing/2014/main" id="{C3CCA2E9-2B30-432D-B610-54F44C2C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993775"/>
            <a:ext cx="805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Senior Staff Fellow—</a:t>
            </a:r>
            <a:r>
              <a:rPr lang="en-US" altLang="en-US" sz="1600" i="1" dirty="0">
                <a:latin typeface="Arial" panose="020B0604020202020204" pitchFamily="34" charset="0"/>
              </a:rPr>
              <a:t>Graduate of Neurosurgical Residency (7 yrs. Post-MD)</a:t>
            </a:r>
          </a:p>
        </p:txBody>
      </p:sp>
      <p:sp>
        <p:nvSpPr>
          <p:cNvPr id="25606" name="TextBox 6">
            <a:extLst>
              <a:ext uri="{FF2B5EF4-FFF2-40B4-BE49-F238E27FC236}">
                <a16:creationId xmlns:a16="http://schemas.microsoft.com/office/drawing/2014/main" id="{E8ED6EA7-3F2B-4D1D-8EAB-FF1AD233A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76425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Staff Clinician</a:t>
            </a:r>
          </a:p>
        </p:txBody>
      </p:sp>
      <p:cxnSp>
        <p:nvCxnSpPr>
          <p:cNvPr id="25607" name="Straight Arrow Connector 7">
            <a:extLst>
              <a:ext uri="{FF2B5EF4-FFF2-40B4-BE49-F238E27FC236}">
                <a16:creationId xmlns:a16="http://schemas.microsoft.com/office/drawing/2014/main" id="{F6366F9C-666D-46C7-8275-3936D42D45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0" y="2327275"/>
            <a:ext cx="571500" cy="7477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8" name="TextBox 10">
            <a:extLst>
              <a:ext uri="{FF2B5EF4-FFF2-40B4-BE49-F238E27FC236}">
                <a16:creationId xmlns:a16="http://schemas.microsoft.com/office/drawing/2014/main" id="{F171E5E8-C456-47A8-8D20-2425B8BB0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3209925"/>
            <a:ext cx="388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Assistant Clinical Investigator (ACI)</a:t>
            </a:r>
          </a:p>
        </p:txBody>
      </p:sp>
      <p:cxnSp>
        <p:nvCxnSpPr>
          <p:cNvPr id="25609" name="Straight Arrow Connector 11">
            <a:extLst>
              <a:ext uri="{FF2B5EF4-FFF2-40B4-BE49-F238E27FC236}">
                <a16:creationId xmlns:a16="http://schemas.microsoft.com/office/drawing/2014/main" id="{8B434C2D-7ADB-487B-A061-795BB286CA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8988" y="3643313"/>
            <a:ext cx="555625" cy="7604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0" name="TextBox 12">
            <a:extLst>
              <a:ext uri="{FF2B5EF4-FFF2-40B4-BE49-F238E27FC236}">
                <a16:creationId xmlns:a16="http://schemas.microsoft.com/office/drawing/2014/main" id="{3F34F40E-5F43-4819-A6FD-5BD02B390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586288"/>
            <a:ext cx="388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Tenure Track Investigator</a:t>
            </a:r>
          </a:p>
        </p:txBody>
      </p:sp>
      <p:cxnSp>
        <p:nvCxnSpPr>
          <p:cNvPr id="25611" name="Straight Arrow Connector 13">
            <a:extLst>
              <a:ext uri="{FF2B5EF4-FFF2-40B4-BE49-F238E27FC236}">
                <a16:creationId xmlns:a16="http://schemas.microsoft.com/office/drawing/2014/main" id="{172D12F8-A4FB-4A6D-B895-511F0917AF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57675" y="5026025"/>
            <a:ext cx="771525" cy="109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2" name="TextBox 14">
            <a:extLst>
              <a:ext uri="{FF2B5EF4-FFF2-40B4-BE49-F238E27FC236}">
                <a16:creationId xmlns:a16="http://schemas.microsoft.com/office/drawing/2014/main" id="{4DE0BB58-24E0-4423-A6A0-0D7E701BF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6272213"/>
            <a:ext cx="323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Tenured Principal Investigator</a:t>
            </a:r>
          </a:p>
        </p:txBody>
      </p:sp>
      <p:sp>
        <p:nvSpPr>
          <p:cNvPr id="25613" name="TextBox 15">
            <a:extLst>
              <a:ext uri="{FF2B5EF4-FFF2-40B4-BE49-F238E27FC236}">
                <a16:creationId xmlns:a16="http://schemas.microsoft.com/office/drawing/2014/main" id="{15706B40-71EC-4B14-B7F5-87D53B39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1458913"/>
            <a:ext cx="449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Arial" panose="020B0604020202020204" pitchFamily="34" charset="0"/>
              </a:rPr>
              <a:t>Complete Fellowship at NIH or Elsewhere</a:t>
            </a:r>
          </a:p>
        </p:txBody>
      </p:sp>
      <p:sp>
        <p:nvSpPr>
          <p:cNvPr id="25614" name="TextBox 16">
            <a:extLst>
              <a:ext uri="{FF2B5EF4-FFF2-40B4-BE49-F238E27FC236}">
                <a16:creationId xmlns:a16="http://schemas.microsoft.com/office/drawing/2014/main" id="{5CCA50A6-B969-4FF8-A52A-68EC22A48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2120900"/>
            <a:ext cx="39798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Arial" panose="020B0604020202020204" pitchFamily="34" charset="0"/>
              </a:rPr>
              <a:t>Perform 150 neurosurgical cases in 18 months to qualify for Oral Board Examination; establish research program; prepare for competitive search for ACI</a:t>
            </a:r>
          </a:p>
        </p:txBody>
      </p:sp>
      <p:sp>
        <p:nvSpPr>
          <p:cNvPr id="25615" name="TextBox 17">
            <a:extLst>
              <a:ext uri="{FF2B5EF4-FFF2-40B4-BE49-F238E27FC236}">
                <a16:creationId xmlns:a16="http://schemas.microsoft.com/office/drawing/2014/main" id="{E9775A7E-D8B1-4BDF-867B-3F9BC0C76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3584575"/>
            <a:ext cx="35480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Arial" panose="020B0604020202020204" pitchFamily="34" charset="0"/>
              </a:rPr>
              <a:t>Demonstrate promise for independent research; BSC review; international competitive search for Tenure Track position</a:t>
            </a:r>
          </a:p>
        </p:txBody>
      </p:sp>
      <p:sp>
        <p:nvSpPr>
          <p:cNvPr id="25616" name="TextBox 18">
            <a:extLst>
              <a:ext uri="{FF2B5EF4-FFF2-40B4-BE49-F238E27FC236}">
                <a16:creationId xmlns:a16="http://schemas.microsoft.com/office/drawing/2014/main" id="{64544C61-FD92-4036-9C31-36DB19260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013" y="4953000"/>
            <a:ext cx="257016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Arial" panose="020B0604020202020204" pitchFamily="34" charset="0"/>
              </a:rPr>
              <a:t>Achieve Board Certification; productive independent PI; BSC confirmation as  worthy of permanent position</a:t>
            </a:r>
          </a:p>
        </p:txBody>
      </p:sp>
      <p:pic>
        <p:nvPicPr>
          <p:cNvPr id="25617" name="Picture 4">
            <a:extLst>
              <a:ext uri="{FF2B5EF4-FFF2-40B4-BE49-F238E27FC236}">
                <a16:creationId xmlns:a16="http://schemas.microsoft.com/office/drawing/2014/main" id="{18BA54C0-0D28-41EF-8C85-287D5457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1838325"/>
            <a:ext cx="8255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object 35">
            <a:extLst>
              <a:ext uri="{FF2B5EF4-FFF2-40B4-BE49-F238E27FC236}">
                <a16:creationId xmlns:a16="http://schemas.microsoft.com/office/drawing/2014/main" id="{F439284F-DBF2-49CD-8F77-3F4A74DCF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3324225"/>
            <a:ext cx="815975" cy="11382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5619" name="object 32">
            <a:extLst>
              <a:ext uri="{FF2B5EF4-FFF2-40B4-BE49-F238E27FC236}">
                <a16:creationId xmlns:a16="http://schemas.microsoft.com/office/drawing/2014/main" id="{50352DCD-C2C9-4853-9D14-19835FB99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650" y="4772025"/>
            <a:ext cx="815975" cy="11382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5620" name="TextBox 23">
            <a:extLst>
              <a:ext uri="{FF2B5EF4-FFF2-40B4-BE49-F238E27FC236}">
                <a16:creationId xmlns:a16="http://schemas.microsoft.com/office/drawing/2014/main" id="{5ACC5A08-F714-4E5F-89F0-80A48E82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8" y="5964238"/>
            <a:ext cx="2765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Kareem Zaghloul, M.D., PhD.</a:t>
            </a:r>
          </a:p>
        </p:txBody>
      </p:sp>
      <p:sp>
        <p:nvSpPr>
          <p:cNvPr id="25621" name="TextBox 24">
            <a:extLst>
              <a:ext uri="{FF2B5EF4-FFF2-40B4-BE49-F238E27FC236}">
                <a16:creationId xmlns:a16="http://schemas.microsoft.com/office/drawing/2014/main" id="{60A2B3AD-45AB-441C-8F2C-1E63465A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4413250"/>
            <a:ext cx="2989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Prashant Chittiboina, M.D., M.P.H.</a:t>
            </a:r>
          </a:p>
        </p:txBody>
      </p:sp>
      <p:sp>
        <p:nvSpPr>
          <p:cNvPr id="25622" name="TextBox 25">
            <a:extLst>
              <a:ext uri="{FF2B5EF4-FFF2-40B4-BE49-F238E27FC236}">
                <a16:creationId xmlns:a16="http://schemas.microsoft.com/office/drawing/2014/main" id="{93F8EF75-67F4-4914-A260-3DA22399E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032125"/>
            <a:ext cx="19415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Edjah Nduom, M.D..</a:t>
            </a:r>
          </a:p>
        </p:txBody>
      </p:sp>
      <p:sp>
        <p:nvSpPr>
          <p:cNvPr id="25623" name="TextBox 32">
            <a:extLst>
              <a:ext uri="{FF2B5EF4-FFF2-40B4-BE49-F238E27FC236}">
                <a16:creationId xmlns:a16="http://schemas.microsoft.com/office/drawing/2014/main" id="{857B471A-A7B2-4FE5-A74B-CF851260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5330825"/>
            <a:ext cx="78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6-8 yrs.</a:t>
            </a:r>
          </a:p>
        </p:txBody>
      </p:sp>
      <p:sp>
        <p:nvSpPr>
          <p:cNvPr id="25624" name="TextBox 33">
            <a:extLst>
              <a:ext uri="{FF2B5EF4-FFF2-40B4-BE49-F238E27FC236}">
                <a16:creationId xmlns:a16="http://schemas.microsoft.com/office/drawing/2014/main" id="{86C6BF76-CBEC-4E8F-AE06-A98CF2883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75" y="3833813"/>
            <a:ext cx="78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3 yrs.</a:t>
            </a:r>
          </a:p>
        </p:txBody>
      </p:sp>
      <p:sp>
        <p:nvSpPr>
          <p:cNvPr id="25625" name="TextBox 34">
            <a:extLst>
              <a:ext uri="{FF2B5EF4-FFF2-40B4-BE49-F238E27FC236}">
                <a16:creationId xmlns:a16="http://schemas.microsoft.com/office/drawing/2014/main" id="{61FFC406-7BE3-422A-8B79-A39DABDD1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2474913"/>
            <a:ext cx="785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2-3 yrs.</a:t>
            </a:r>
          </a:p>
        </p:txBody>
      </p:sp>
      <p:sp>
        <p:nvSpPr>
          <p:cNvPr id="25626" name="TextBox 35">
            <a:extLst>
              <a:ext uri="{FF2B5EF4-FFF2-40B4-BE49-F238E27FC236}">
                <a16:creationId xmlns:a16="http://schemas.microsoft.com/office/drawing/2014/main" id="{0237F480-225B-4DA2-BCF0-95A21FB43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1397000"/>
            <a:ext cx="78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1-2 yrs.</a:t>
            </a:r>
          </a:p>
        </p:txBody>
      </p:sp>
      <p:cxnSp>
        <p:nvCxnSpPr>
          <p:cNvPr id="25627" name="Straight Arrow Connector 7">
            <a:extLst>
              <a:ext uri="{FF2B5EF4-FFF2-40B4-BE49-F238E27FC236}">
                <a16:creationId xmlns:a16="http://schemas.microsoft.com/office/drawing/2014/main" id="{363DCEAA-711B-428D-B460-EC9D9B80953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784975" y="2555875"/>
            <a:ext cx="59055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8" name="Straight Arrow Connector 7">
            <a:extLst>
              <a:ext uri="{FF2B5EF4-FFF2-40B4-BE49-F238E27FC236}">
                <a16:creationId xmlns:a16="http://schemas.microsoft.com/office/drawing/2014/main" id="{B595935A-9CFC-494B-A4DB-9A89D16F18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11975" y="3627438"/>
            <a:ext cx="59055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9" name="Straight Arrow Connector 7">
            <a:extLst>
              <a:ext uri="{FF2B5EF4-FFF2-40B4-BE49-F238E27FC236}">
                <a16:creationId xmlns:a16="http://schemas.microsoft.com/office/drawing/2014/main" id="{0C0CE59E-E026-42D9-96B9-0478F4208E5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29450" y="6453188"/>
            <a:ext cx="59055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30" name="Straight Arrow Connector 7">
            <a:extLst>
              <a:ext uri="{FF2B5EF4-FFF2-40B4-BE49-F238E27FC236}">
                <a16:creationId xmlns:a16="http://schemas.microsoft.com/office/drawing/2014/main" id="{0F793105-3930-4D75-AC40-7D3EE3BA4EA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29450" y="4746625"/>
            <a:ext cx="433388" cy="6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31" name="TextBox 25">
            <a:extLst>
              <a:ext uri="{FF2B5EF4-FFF2-40B4-BE49-F238E27FC236}">
                <a16:creationId xmlns:a16="http://schemas.microsoft.com/office/drawing/2014/main" id="{0BF9D60C-EEA7-43A0-ADD3-D349B35F1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2363788"/>
            <a:ext cx="1716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Germanwala,MD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Loyola Univ.</a:t>
            </a:r>
          </a:p>
        </p:txBody>
      </p:sp>
      <p:sp>
        <p:nvSpPr>
          <p:cNvPr id="25632" name="TextBox 25">
            <a:extLst>
              <a:ext uri="{FF2B5EF4-FFF2-40B4-BE49-F238E27FC236}">
                <a16:creationId xmlns:a16="http://schemas.microsoft.com/office/drawing/2014/main" id="{0A4D6E09-1916-4089-B2FF-89B56168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3411538"/>
            <a:ext cx="1487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Asthagiri, MD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Univ. of Virginia.</a:t>
            </a:r>
          </a:p>
        </p:txBody>
      </p:sp>
      <p:sp>
        <p:nvSpPr>
          <p:cNvPr id="25633" name="TextBox 25">
            <a:extLst>
              <a:ext uri="{FF2B5EF4-FFF2-40B4-BE49-F238E27FC236}">
                <a16:creationId xmlns:a16="http://schemas.microsoft.com/office/drawing/2014/main" id="{A01CA59C-E621-4B30-BEDD-C56D2C098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75" y="4438650"/>
            <a:ext cx="1590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Park, MD, PhD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Cottage Hospital, UCSB</a:t>
            </a:r>
          </a:p>
        </p:txBody>
      </p:sp>
      <p:sp>
        <p:nvSpPr>
          <p:cNvPr id="25634" name="TextBox 25">
            <a:extLst>
              <a:ext uri="{FF2B5EF4-FFF2-40B4-BE49-F238E27FC236}">
                <a16:creationId xmlns:a16="http://schemas.microsoft.com/office/drawing/2014/main" id="{B412A803-62FC-4C3C-BD68-BB28D76B6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0" y="6097588"/>
            <a:ext cx="1590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Lonser, MD, OSU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Oldfield, MD UVa</a:t>
            </a:r>
          </a:p>
        </p:txBody>
      </p:sp>
      <p:sp>
        <p:nvSpPr>
          <p:cNvPr id="25635" name="TextBox 6">
            <a:extLst>
              <a:ext uri="{FF2B5EF4-FFF2-40B4-BE49-F238E27FC236}">
                <a16:creationId xmlns:a16="http://schemas.microsoft.com/office/drawing/2014/main" id="{F5E8CC99-7B49-4D97-AE17-B31E82332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030" y="75869"/>
            <a:ext cx="16875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latin typeface="Arial" panose="020B0604020202020204" pitchFamily="34" charset="0"/>
              </a:rPr>
              <a:t>Fellow &amp; Staff Departures since 2007</a:t>
            </a:r>
          </a:p>
        </p:txBody>
      </p:sp>
      <p:cxnSp>
        <p:nvCxnSpPr>
          <p:cNvPr id="36" name="Straight Arrow Connector 7">
            <a:extLst>
              <a:ext uri="{FF2B5EF4-FFF2-40B4-BE49-F238E27FC236}">
                <a16:creationId xmlns:a16="http://schemas.microsoft.com/office/drawing/2014/main" id="{1FCDF45C-2E7A-E641-8BE4-D12345017A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97165" y="1636066"/>
            <a:ext cx="59055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25">
            <a:extLst>
              <a:ext uri="{FF2B5EF4-FFF2-40B4-BE49-F238E27FC236}">
                <a16:creationId xmlns:a16="http://schemas.microsoft.com/office/drawing/2014/main" id="{79577BA9-9FA2-6842-83EE-2E173B67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276" y="1472408"/>
            <a:ext cx="1716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R. Yong, MD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Mt. Sinai, NYC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FBA96FAC-15FD-8442-B8B6-485D811F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pPr algn="ctr"/>
            <a:r>
              <a:rPr lang="en-US" altLang="en-US" sz="2800" dirty="0">
                <a:latin typeface="Calibri" panose="020F0502020204030204" pitchFamily="34" charset="0"/>
              </a:rPr>
              <a:t>Anticipated Program Outcomes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F3E33F31-FEDD-3746-A1FC-5B6BC89F8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229600" cy="4724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 u="sng" dirty="0">
                <a:latin typeface="Calibri" panose="020F0502020204030204" pitchFamily="34" charset="0"/>
              </a:rPr>
              <a:t>Metrics to determine residency program success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1. 75% of graduating residents after 2017 will enter academic practice.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2. 85% of residents taking the ABNS written certifying board examination for credit for the first time during the most recent 7 year period must pass.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3. 80% of residents taking the ABNS oral certifying examination for the first time during the most recent 7 year period must pass.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4.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50% of graduates will obtain grant funding.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5. Graduates will present research results in peer-reviewed journals, and national meetings.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6.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Graduates will have the ability to establish independent investigator status in their post-residency institution.</a:t>
            </a:r>
          </a:p>
          <a:p>
            <a:pPr marL="0" indent="0"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</a:rPr>
              <a:t>Proposed peer group for comparison: Top US research-oriented residency programs in neurological surgery (TBD)</a:t>
            </a:r>
          </a:p>
        </p:txBody>
      </p:sp>
    </p:spTree>
    <p:extLst>
      <p:ext uri="{BB962C8B-B14F-4D97-AF65-F5344CB8AC3E}">
        <p14:creationId xmlns:p14="http://schemas.microsoft.com/office/powerpoint/2010/main" val="54300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E08E-990A-324A-B81F-F911BD324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0" y="2406906"/>
            <a:ext cx="8534400" cy="2787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A9AF9-FE6B-7F43-B2AD-E5669C479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755" y="1230898"/>
            <a:ext cx="4663440" cy="635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82B56AD-7C3D-364E-A630-5148C775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38" y="240298"/>
            <a:ext cx="14004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28BE7-072E-E343-B17A-DE635AB1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987" y="1030639"/>
            <a:ext cx="1193800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ECFDE65-F9AE-E646-BCD2-0A226444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181" y="234436"/>
            <a:ext cx="6273019" cy="678305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Residency Graduate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8A25D-D07D-784B-B017-4457F0B88EF4}"/>
              </a:ext>
            </a:extLst>
          </p:cNvPr>
          <p:cNvSpPr txBox="1"/>
          <p:nvPr/>
        </p:nvSpPr>
        <p:spPr>
          <a:xfrm>
            <a:off x="2093350" y="97262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Gautam U. Mehta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3F76C-C5BE-9644-8B0F-69C6C8E18AD2}"/>
              </a:ext>
            </a:extLst>
          </p:cNvPr>
          <p:cNvSpPr txBox="1"/>
          <p:nvPr/>
        </p:nvSpPr>
        <p:spPr>
          <a:xfrm>
            <a:off x="2139694" y="181472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 First-Author Papers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CDC2E0-77F8-BF4C-ADF3-D301943C68E7}"/>
              </a:ext>
            </a:extLst>
          </p:cNvPr>
          <p:cNvSpPr/>
          <p:nvPr/>
        </p:nvSpPr>
        <p:spPr>
          <a:xfrm>
            <a:off x="227336" y="5428663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Mehta GU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; Malekzadeh P; Shelton T; White DE; Butman JA; James C. Yang JC; Kammula US; Goff SL; Rosenberg SA; Richard M. Sherry RM. </a:t>
            </a:r>
            <a:r>
              <a:rPr lang="en-US" sz="1600" b="1" dirty="0">
                <a:solidFill>
                  <a:srgbClr val="474747"/>
                </a:solidFill>
                <a:latin typeface="+mj-lt"/>
              </a:rPr>
              <a:t>Outcomes of Adoptive Cell Transfer With Tumor-infiltrating Lymphocytes for Metastatic Melanoma Patients With and Without Brain Metastases. </a:t>
            </a:r>
            <a:r>
              <a:rPr lang="en-US" sz="1600" dirty="0">
                <a:latin typeface="+mj-lt"/>
              </a:rPr>
              <a:t>Journal of Immunotherapy. 41(5):241–247, JUN 2018</a:t>
            </a:r>
          </a:p>
        </p:txBody>
      </p:sp>
    </p:spTree>
    <p:extLst>
      <p:ext uri="{BB962C8B-B14F-4D97-AF65-F5344CB8AC3E}">
        <p14:creationId xmlns:p14="http://schemas.microsoft.com/office/powerpoint/2010/main" val="1458477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E08E-990A-324A-B81F-F911BD324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0" y="2406906"/>
            <a:ext cx="8534400" cy="2787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A9AF9-FE6B-7F43-B2AD-E5669C479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755" y="1230898"/>
            <a:ext cx="4663440" cy="635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82B56AD-7C3D-364E-A630-5148C775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38" y="240298"/>
            <a:ext cx="14004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28BE7-072E-E343-B17A-DE635AB1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987" y="1030639"/>
            <a:ext cx="1193800" cy="939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ECFDE65-F9AE-E646-BCD2-0A226444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181" y="234436"/>
            <a:ext cx="6273019" cy="678305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Residency Graduate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8A25D-D07D-784B-B017-4457F0B88EF4}"/>
              </a:ext>
            </a:extLst>
          </p:cNvPr>
          <p:cNvSpPr txBox="1"/>
          <p:nvPr/>
        </p:nvSpPr>
        <p:spPr>
          <a:xfrm>
            <a:off x="2093350" y="97262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Gautam U. Mehta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3AD384-4C18-D247-99DD-F0DA8CA765DD}"/>
              </a:ext>
            </a:extLst>
          </p:cNvPr>
          <p:cNvSpPr/>
          <p:nvPr/>
        </p:nvSpPr>
        <p:spPr>
          <a:xfrm>
            <a:off x="203890" y="5379498"/>
            <a:ext cx="8822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Sarkiss CA, et al. Academic Productivity of US Neurosurgery Residents as Measured by H-Index: Program Ranking with Correlation to Faculty Productivity. Neurosurgery </a:t>
            </a:r>
            <a:r>
              <a:rPr lang="en-US" sz="1600" dirty="0"/>
              <a:t>2017 Jun 1;80(6):975-984.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The average resident published 2.9 first-author papers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…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en-US" sz="1600" dirty="0">
                <a:solidFill>
                  <a:srgbClr val="FF0000"/>
                </a:solidFill>
              </a:rPr>
              <a:t>he average h-index per resident is 2.47 ± 3.25…. Top-20 productivity and that of other programs (average h-index 4.2 vs 1.7, respectively, P &lt; .001)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3F76C-C5BE-9644-8B0F-69C6C8E18AD2}"/>
              </a:ext>
            </a:extLst>
          </p:cNvPr>
          <p:cNvSpPr txBox="1"/>
          <p:nvPr/>
        </p:nvSpPr>
        <p:spPr>
          <a:xfrm>
            <a:off x="2139694" y="181472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 First-Author Papers</a:t>
            </a:r>
          </a:p>
        </p:txBody>
      </p:sp>
    </p:spTree>
    <p:extLst>
      <p:ext uri="{BB962C8B-B14F-4D97-AF65-F5344CB8AC3E}">
        <p14:creationId xmlns:p14="http://schemas.microsoft.com/office/powerpoint/2010/main" val="3508247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ECFDE65-F9AE-E646-BCD2-0A226444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181" y="234436"/>
            <a:ext cx="6273019" cy="678305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Residency Graduate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8A25D-D07D-784B-B017-4457F0B88EF4}"/>
              </a:ext>
            </a:extLst>
          </p:cNvPr>
          <p:cNvSpPr txBox="1"/>
          <p:nvPr/>
        </p:nvSpPr>
        <p:spPr>
          <a:xfrm>
            <a:off x="2093350" y="972620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Winson Ho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CBCE0CF7-4B87-D74A-8DB1-4BBCE6A5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87" y="2317197"/>
            <a:ext cx="8277612" cy="2520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BDE793-1BE9-EB4B-9A39-8006CC216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32" y="4837699"/>
            <a:ext cx="8240954" cy="877301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C5DCCC8A-D90B-2A4A-B4FB-20F78DC43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8" y="348469"/>
            <a:ext cx="1402840" cy="164309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18DFCB-359C-3740-8A3B-1E57D82F7FF4}"/>
              </a:ext>
            </a:extLst>
          </p:cNvPr>
          <p:cNvSpPr txBox="1"/>
          <p:nvPr/>
        </p:nvSpPr>
        <p:spPr>
          <a:xfrm>
            <a:off x="5791200" y="991878"/>
            <a:ext cx="2438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H-index</a:t>
            </a:r>
          </a:p>
          <a:p>
            <a:pPr algn="ctr"/>
            <a:r>
              <a:rPr lang="en-US" sz="2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90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2">
            <a:extLst>
              <a:ext uri="{FF2B5EF4-FFF2-40B4-BE49-F238E27FC236}">
                <a16:creationId xmlns:a16="http://schemas.microsoft.com/office/drawing/2014/main" id="{2E8E2E46-E890-4C23-B2D2-C7798EEC6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75" y="352425"/>
            <a:ext cx="8915400" cy="831850"/>
          </a:xfrm>
        </p:spPr>
        <p:txBody>
          <a:bodyPr/>
          <a:lstStyle/>
          <a:p>
            <a:pPr algn="ctr"/>
            <a:r>
              <a:rPr lang="en-US" altLang="en-US" sz="2600" dirty="0"/>
              <a:t>NEUROSURGICAL CARE, TRAINING, &amp; RESEARCH, :  </a:t>
            </a:r>
            <a:br>
              <a:rPr lang="en-US" altLang="en-US" sz="2600" dirty="0"/>
            </a:br>
            <a:r>
              <a:rPr lang="en-US" altLang="en-US" sz="2600" dirty="0"/>
              <a:t>Historical focus on functional, oncologic, &amp; pituitary neurosurgery </a:t>
            </a:r>
          </a:p>
        </p:txBody>
      </p:sp>
      <p:pic>
        <p:nvPicPr>
          <p:cNvPr id="9219" name="Picture 5" descr="Oldfield1">
            <a:extLst>
              <a:ext uri="{FF2B5EF4-FFF2-40B4-BE49-F238E27FC236}">
                <a16:creationId xmlns:a16="http://schemas.microsoft.com/office/drawing/2014/main" id="{8F4F0E6E-5F1A-4CE2-B699-23133C20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7038" y="3979863"/>
            <a:ext cx="13287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http://wexnermedical.osu.edu/~/media/Images/Shared/Media-Room/Wexner-Medical/Press-Releases/Experts/Listing-Images/lonser-russell.jpg">
            <a:extLst>
              <a:ext uri="{FF2B5EF4-FFF2-40B4-BE49-F238E27FC236}">
                <a16:creationId xmlns:a16="http://schemas.microsoft.com/office/drawing/2014/main" id="{9029E861-F63C-4242-8621-A4C5284A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013" y="4003675"/>
            <a:ext cx="13287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>
            <a:extLst>
              <a:ext uri="{FF2B5EF4-FFF2-40B4-BE49-F238E27FC236}">
                <a16:creationId xmlns:a16="http://schemas.microsoft.com/office/drawing/2014/main" id="{3C6AEA07-58B5-464D-9DDB-3EF6D7FC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439863"/>
            <a:ext cx="83693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1953-1970	Maitlyn Baldwin, M.D.: Pathophys. &amp; surgical rx of epilepsy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1970-1974	John van Buren, M.D., PhD.: Thalamic atlas; epilepsy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1974-1979	Ayub Ommaya: Spinal angiography; Ommaya reservoir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1979-1986	Paul Kornblith, M.D.: Glioma immuno- &amp; chemotherapy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1986-2007	Edward H. Oldfield, M.D.: Cushing’s disease rx., Convection-		enhanced drug delivery for brain tumor rx., VHL-related tumors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2007-2012	Russell Lonser, M.D.: Convection-enhanced drug delivery; 		congenital CNS tumor syndromes (VHL; NF2)</a:t>
            </a:r>
          </a:p>
        </p:txBody>
      </p:sp>
      <p:pic>
        <p:nvPicPr>
          <p:cNvPr id="9222" name="Picture 2">
            <a:extLst>
              <a:ext uri="{FF2B5EF4-FFF2-40B4-BE49-F238E27FC236}">
                <a16:creationId xmlns:a16="http://schemas.microsoft.com/office/drawing/2014/main" id="{FAF3DB51-6C3B-445E-B4BC-CD18C34AEC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75" y="3967163"/>
            <a:ext cx="3273425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>
            <a:extLst>
              <a:ext uri="{FF2B5EF4-FFF2-40B4-BE49-F238E27FC236}">
                <a16:creationId xmlns:a16="http://schemas.microsoft.com/office/drawing/2014/main" id="{32D64ADC-65A2-4712-B34D-F4EA0D953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3989388"/>
            <a:ext cx="12954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6">
            <a:extLst>
              <a:ext uri="{FF2B5EF4-FFF2-40B4-BE49-F238E27FC236}">
                <a16:creationId xmlns:a16="http://schemas.microsoft.com/office/drawing/2014/main" id="{1C1B990B-1BE4-4538-8EC0-32DA1811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088063"/>
            <a:ext cx="99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Baldwin</a:t>
            </a:r>
          </a:p>
        </p:txBody>
      </p:sp>
      <p:sp>
        <p:nvSpPr>
          <p:cNvPr id="9225" name="TextBox 13">
            <a:extLst>
              <a:ext uri="{FF2B5EF4-FFF2-40B4-BE49-F238E27FC236}">
                <a16:creationId xmlns:a16="http://schemas.microsoft.com/office/drawing/2014/main" id="{4772735F-AF8B-477F-8B8A-84800430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6122988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Oldfield</a:t>
            </a:r>
          </a:p>
        </p:txBody>
      </p:sp>
      <p:sp>
        <p:nvSpPr>
          <p:cNvPr id="9226" name="TextBox 14">
            <a:extLst>
              <a:ext uri="{FF2B5EF4-FFF2-40B4-BE49-F238E27FC236}">
                <a16:creationId xmlns:a16="http://schemas.microsoft.com/office/drawing/2014/main" id="{D4DCF5B8-AE04-4F0F-B520-A5389013E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4088" y="6119813"/>
            <a:ext cx="89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Lonser</a:t>
            </a:r>
          </a:p>
        </p:txBody>
      </p:sp>
      <p:sp>
        <p:nvSpPr>
          <p:cNvPr id="9227" name="TextBox 15">
            <a:extLst>
              <a:ext uri="{FF2B5EF4-FFF2-40B4-BE49-F238E27FC236}">
                <a16:creationId xmlns:a16="http://schemas.microsoft.com/office/drawing/2014/main" id="{7E183EC4-9A4F-41CC-A33E-33EC64FBE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8" y="6102350"/>
            <a:ext cx="265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Ommaya &amp; his reservoir</a:t>
            </a:r>
          </a:p>
        </p:txBody>
      </p:sp>
      <p:sp>
        <p:nvSpPr>
          <p:cNvPr id="9228" name="TextBox 7">
            <a:extLst>
              <a:ext uri="{FF2B5EF4-FFF2-40B4-BE49-F238E27FC236}">
                <a16:creationId xmlns:a16="http://schemas.microsoft.com/office/drawing/2014/main" id="{05AE0A4D-AAA5-48A1-9E67-FE011CDE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515100"/>
            <a:ext cx="53498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Photos from Mehta G, et al. World Neurosurg (2010) 74, 1:49-59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D633-F4B3-5D46-9700-5DAB7559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200" dirty="0"/>
              <a:t>NIH/UVA Neurosurgery Residency Training Program</a:t>
            </a:r>
            <a:br>
              <a:rPr lang="en-US" altLang="en-US" sz="2200" dirty="0"/>
            </a:br>
            <a:endParaRPr lang="en-US" alt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F1508-D743-7C49-A0BB-E45BCC0BB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17" y="685800"/>
            <a:ext cx="8458200" cy="5638800"/>
          </a:xfrm>
        </p:spPr>
        <p:txBody>
          <a:bodyPr>
            <a:noAutofit/>
          </a:bodyPr>
          <a:lstStyle/>
          <a:p>
            <a:pPr marL="0" lvl="1" indent="0">
              <a:spcBef>
                <a:spcPts val="475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</a:rPr>
              <a:t>Innovating according to ACGME Next Accreditation System guidelines </a:t>
            </a:r>
          </a:p>
          <a:p>
            <a:pPr marL="400050" lvl="2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Innovation is not reducing the quality of clinical education </a:t>
            </a:r>
          </a:p>
          <a:p>
            <a:pPr marL="857250" lvl="3" indent="0">
              <a:spcBef>
                <a:spcPts val="475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</a:rPr>
              <a:t>Sponsoring institution provides the appropriate learning environment</a:t>
            </a:r>
          </a:p>
          <a:p>
            <a:pPr marL="1314450" lvl="4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Resident education stresses patient safety </a:t>
            </a:r>
          </a:p>
          <a:p>
            <a:pPr marL="1314450" lvl="4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Patient care at UVA (all neurosurgical subspecialties) &amp; NIH</a:t>
            </a:r>
          </a:p>
          <a:p>
            <a:pPr marL="1314450" lvl="4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Research training at UVA &amp; NIH	</a:t>
            </a:r>
          </a:p>
          <a:p>
            <a:pPr marL="400050" lvl="2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Graduating residents</a:t>
            </a:r>
          </a:p>
          <a:p>
            <a:pPr marL="857250" lvl="3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Ready for independent practice now and in the future</a:t>
            </a:r>
          </a:p>
          <a:p>
            <a:pPr marL="857250" lvl="3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Competent measured by ACGME Milestones</a:t>
            </a:r>
          </a:p>
          <a:p>
            <a:pPr marL="857250" lvl="3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Careers assessed to monitor achievement of program goals </a:t>
            </a:r>
          </a:p>
          <a:p>
            <a:pPr marL="400050" lvl="2" indent="0">
              <a:spcBef>
                <a:spcPts val="475"/>
              </a:spcBef>
            </a:pPr>
            <a:r>
              <a:rPr lang="en-US" altLang="en-US" dirty="0">
                <a:latin typeface="Calibri" panose="020F0502020204030204" pitchFamily="34" charset="0"/>
              </a:rPr>
              <a:t>All residents have pursued post-residency subspecialty fellowships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CF1D0D-632A-2D45-868C-64BF8AAB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917669"/>
            <a:ext cx="2873535" cy="186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DC9B0E-766F-8640-B0DF-E69791D6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4787333"/>
            <a:ext cx="2590801" cy="19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8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" y="255291"/>
            <a:ext cx="8696325" cy="609600"/>
          </a:xfrm>
        </p:spPr>
        <p:txBody>
          <a:bodyPr/>
          <a:lstStyle/>
          <a:p>
            <a:pPr eaLnBrk="1" hangingPunct="1"/>
            <a:r>
              <a:rPr lang="en-US" sz="3200" dirty="0"/>
              <a:t>NINDS—Neurosurgery Research &amp; Training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5591175" cy="5475288"/>
          </a:xfrm>
        </p:spPr>
        <p:txBody>
          <a:bodyPr/>
          <a:lstStyle/>
          <a:p>
            <a:pPr eaLnBrk="1" hangingPunct="1"/>
            <a:r>
              <a:rPr lang="en-US" sz="2400" dirty="0"/>
              <a:t>The Director manages the Intramural and Extramural Program </a:t>
            </a:r>
          </a:p>
          <a:p>
            <a:pPr eaLnBrk="1" hangingPunct="1"/>
            <a:r>
              <a:rPr lang="en-US" sz="2400" dirty="0"/>
              <a:t>Extramural Program awards grants to applicants from around the U.S.—90% of Funding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Intramural Program includes scientists and clinical investigators on the NIH campus in Bethesda, Maryland—10% of Funding</a:t>
            </a:r>
          </a:p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NINDS leadership observed that only a relatively small group of neurosurgeons in the U.S. were successfully competing for NIH grants </a:t>
            </a:r>
          </a:p>
          <a:p>
            <a:pPr eaLnBrk="1" hangingPunct="1"/>
            <a:endParaRPr lang="en-US" sz="2400" dirty="0"/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5753100" y="5420537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http://www.ninds.nih.gov/</a:t>
            </a:r>
            <a:r>
              <a:rPr lang="en-US" dirty="0"/>
              <a:t> 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986" y="1143000"/>
            <a:ext cx="239138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347798" y="4638972"/>
            <a:ext cx="2567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>
                <a:hlinkClick r:id="rId2"/>
              </a:rPr>
              <a:t>Walter Koroshetz, M.D</a:t>
            </a:r>
            <a:r>
              <a:rPr lang="en-US" u="sng" dirty="0">
                <a:hlinkClick r:id="" action="ppaction://noaction"/>
              </a:rPr>
              <a:t>.</a:t>
            </a:r>
          </a:p>
          <a:p>
            <a:r>
              <a:rPr lang="en-US" u="sng" dirty="0">
                <a:hlinkClick r:id="rId2"/>
              </a:rPr>
              <a:t>NINDS Director</a:t>
            </a:r>
          </a:p>
        </p:txBody>
      </p:sp>
    </p:spTree>
    <p:extLst>
      <p:ext uri="{BB962C8B-B14F-4D97-AF65-F5344CB8AC3E}">
        <p14:creationId xmlns:p14="http://schemas.microsoft.com/office/powerpoint/2010/main" val="91224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D274985-A02F-D946-8AC1-5FD728DB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364" y="709612"/>
            <a:ext cx="5105400" cy="357187"/>
          </a:xfrm>
        </p:spPr>
        <p:txBody>
          <a:bodyPr/>
          <a:lstStyle/>
          <a:p>
            <a:pPr algn="ctr"/>
            <a:r>
              <a:rPr lang="en-US" altLang="en-US" sz="3200" dirty="0"/>
              <a:t>NIH/UVA Neurosurgery Residency Collaboration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767BC5D8-86C2-2641-AC9A-07F3C4470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7" y="2286000"/>
            <a:ext cx="8458200" cy="4343400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 altLang="en-US" dirty="0"/>
              <a:t>Objective to train clinical and academic leaders in neurosurgery </a:t>
            </a:r>
          </a:p>
          <a:p>
            <a:pPr lvl="1" eaLnBrk="1" hangingPunct="1"/>
            <a:r>
              <a:rPr lang="en-US" altLang="en-US" dirty="0"/>
              <a:t>Perform world-class neuroscience research</a:t>
            </a:r>
          </a:p>
          <a:p>
            <a:pPr lvl="1" eaLnBrk="1" hangingPunct="1"/>
            <a:r>
              <a:rPr lang="en-US" altLang="en-US" dirty="0"/>
              <a:t>Develop skills as independent researchers</a:t>
            </a:r>
          </a:p>
          <a:p>
            <a:pPr lvl="2" eaLnBrk="1" hangingPunct="1"/>
            <a:r>
              <a:rPr lang="en-US" altLang="en-US" dirty="0"/>
              <a:t>Able to successfully compete for research funding</a:t>
            </a:r>
          </a:p>
          <a:p>
            <a:pPr lvl="1" eaLnBrk="1" hangingPunct="1"/>
            <a:r>
              <a:rPr lang="en-US" altLang="en-US" dirty="0"/>
              <a:t>Expand neurosurgery training to benefit the NIH and UVA</a:t>
            </a:r>
          </a:p>
          <a:p>
            <a:pPr lvl="2" eaLnBrk="1" hangingPunct="1"/>
            <a:r>
              <a:rPr lang="en-US" altLang="en-US" dirty="0"/>
              <a:t>Partner site (UVA) supports areas in Common Program Requirements not present at the NIH Clinical Center </a:t>
            </a:r>
          </a:p>
          <a:p>
            <a:pPr lvl="3" eaLnBrk="1" hangingPunct="1"/>
            <a:r>
              <a:rPr lang="en-US" altLang="en-US" dirty="0"/>
              <a:t>Trauma, Neurovascular surgery, Pediatrics, Neuro ICU, some ancillary residencies</a:t>
            </a:r>
          </a:p>
          <a:p>
            <a:pPr lvl="3" eaLnBrk="1" hangingPunct="1"/>
            <a:r>
              <a:rPr lang="en-US" altLang="en-US" dirty="0"/>
              <a:t>Provides clinical and academic foundation for research interests</a:t>
            </a:r>
          </a:p>
        </p:txBody>
      </p:sp>
      <p:pic>
        <p:nvPicPr>
          <p:cNvPr id="19460" name="Picture 2" descr="http://wexnermedical.osu.edu/~/media/Images/Shared/Media-Room/Wexner-Medical/Press-Releases/Experts/Listing-Images/lonser-russell.jpg">
            <a:extLst>
              <a:ext uri="{FF2B5EF4-FFF2-40B4-BE49-F238E27FC236}">
                <a16:creationId xmlns:a16="http://schemas.microsoft.com/office/drawing/2014/main" id="{D523842B-D60C-114A-8CC3-924B8D0A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22" y="305593"/>
            <a:ext cx="1755775" cy="17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F7A0697-9F36-2345-9587-358AA242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96862"/>
            <a:ext cx="12985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30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1"/>
          <p:cNvSpPr txBox="1"/>
          <p:nvPr/>
        </p:nvSpPr>
        <p:spPr>
          <a:xfrm>
            <a:off x="457200" y="1600200"/>
            <a:ext cx="8245792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600" spc="-120" dirty="0">
                <a:latin typeface="Book Antiqua"/>
                <a:cs typeface="Book Antiqua"/>
              </a:rPr>
              <a:t>W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en</a:t>
            </a:r>
            <a:r>
              <a:rPr sz="1600" spc="60" dirty="0">
                <a:latin typeface="Book Antiqua"/>
                <a:cs typeface="Book Antiqua"/>
              </a:rPr>
              <a:t> 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60" dirty="0">
                <a:latin typeface="Book Antiqua"/>
                <a:cs typeface="Book Antiqua"/>
              </a:rPr>
              <a:t> </a:t>
            </a:r>
            <a:r>
              <a:rPr sz="1600" spc="-210" dirty="0">
                <a:latin typeface="Book Antiqua"/>
                <a:cs typeface="Book Antiqua"/>
              </a:rPr>
              <a:t>A</a:t>
            </a:r>
            <a:r>
              <a:rPr sz="1600" spc="-110" dirty="0">
                <a:latin typeface="Book Antiqua"/>
                <a:cs typeface="Book Antiqua"/>
              </a:rPr>
              <a:t>C</a:t>
            </a:r>
            <a:r>
              <a:rPr sz="1600" spc="-70" dirty="0">
                <a:latin typeface="Book Antiqua"/>
                <a:cs typeface="Book Antiqua"/>
              </a:rPr>
              <a:t>G</a:t>
            </a:r>
            <a:r>
              <a:rPr sz="1600" spc="-125" dirty="0">
                <a:latin typeface="Book Antiqua"/>
                <a:cs typeface="Book Antiqua"/>
              </a:rPr>
              <a:t>M</a:t>
            </a:r>
            <a:r>
              <a:rPr sz="1600" spc="-70" dirty="0">
                <a:latin typeface="Book Antiqua"/>
                <a:cs typeface="Book Antiqua"/>
              </a:rPr>
              <a:t>E</a:t>
            </a:r>
            <a:r>
              <a:rPr sz="1600" spc="60" dirty="0">
                <a:latin typeface="Book Antiqua"/>
                <a:cs typeface="Book Antiqua"/>
              </a:rPr>
              <a:t> </a:t>
            </a:r>
            <a:r>
              <a:rPr sz="1600" spc="-155" dirty="0">
                <a:latin typeface="Book Antiqua"/>
                <a:cs typeface="Book Antiqua"/>
              </a:rPr>
              <a:t>w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60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20" dirty="0">
                <a:latin typeface="Book Antiqua"/>
                <a:cs typeface="Book Antiqua"/>
              </a:rPr>
              <a:t>s</a:t>
            </a:r>
            <a:r>
              <a:rPr sz="1600" spc="5" dirty="0">
                <a:latin typeface="Book Antiqua"/>
                <a:cs typeface="Book Antiqua"/>
              </a:rPr>
              <a:t>t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45" dirty="0">
                <a:latin typeface="Book Antiqua"/>
                <a:cs typeface="Book Antiqua"/>
              </a:rPr>
              <a:t>b</a:t>
            </a:r>
            <a:r>
              <a:rPr sz="1600" spc="-5" dirty="0">
                <a:latin typeface="Book Antiqua"/>
                <a:cs typeface="Book Antiqua"/>
              </a:rPr>
              <a:t>l</a:t>
            </a:r>
            <a:r>
              <a:rPr sz="1600" spc="-20" dirty="0">
                <a:latin typeface="Book Antiqua"/>
                <a:cs typeface="Book Antiqua"/>
              </a:rPr>
              <a:t>i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6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60" dirty="0">
                <a:latin typeface="Book Antiqua"/>
                <a:cs typeface="Book Antiqua"/>
              </a:rPr>
              <a:t> </a:t>
            </a:r>
            <a:r>
              <a:rPr sz="1600" spc="-10" dirty="0">
                <a:latin typeface="Book Antiqua"/>
                <a:cs typeface="Book Antiqua"/>
              </a:rPr>
              <a:t>1</a:t>
            </a:r>
            <a:r>
              <a:rPr sz="1600" spc="-5" dirty="0">
                <a:latin typeface="Book Antiqua"/>
                <a:cs typeface="Book Antiqua"/>
              </a:rPr>
              <a:t>9</a:t>
            </a:r>
            <a:r>
              <a:rPr sz="1600" spc="-25" dirty="0">
                <a:latin typeface="Book Antiqua"/>
                <a:cs typeface="Book Antiqua"/>
              </a:rPr>
              <a:t>8</a:t>
            </a:r>
            <a:r>
              <a:rPr sz="1600" spc="-15" dirty="0">
                <a:latin typeface="Book Antiqua"/>
                <a:cs typeface="Book Antiqua"/>
              </a:rPr>
              <a:t>1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spc="60" dirty="0">
                <a:latin typeface="Book Antiqua"/>
                <a:cs typeface="Book Antiqua"/>
              </a:rPr>
              <a:t> 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 </a:t>
            </a:r>
            <a:r>
              <a:rPr sz="1600" spc="-70" dirty="0">
                <a:latin typeface="Book Antiqua"/>
                <a:cs typeface="Book Antiqua"/>
              </a:rPr>
              <a:t>G</a:t>
            </a:r>
            <a:r>
              <a:rPr sz="1600" spc="-125" dirty="0">
                <a:latin typeface="Book Antiqua"/>
                <a:cs typeface="Book Antiqua"/>
              </a:rPr>
              <a:t>M</a:t>
            </a:r>
            <a:r>
              <a:rPr sz="1600" spc="-70" dirty="0">
                <a:latin typeface="Book Antiqua"/>
                <a:cs typeface="Book Antiqua"/>
              </a:rPr>
              <a:t>E</a:t>
            </a:r>
            <a:r>
              <a:rPr sz="1600" spc="20" dirty="0">
                <a:latin typeface="Book Antiqua"/>
                <a:cs typeface="Book Antiqua"/>
              </a:rPr>
              <a:t> </a:t>
            </a:r>
            <a:r>
              <a:rPr sz="1600" spc="-65" dirty="0">
                <a:latin typeface="Book Antiqua"/>
                <a:cs typeface="Book Antiqua"/>
              </a:rPr>
              <a:t>en</a:t>
            </a:r>
            <a:r>
              <a:rPr sz="1600" spc="-160" dirty="0">
                <a:latin typeface="Book Antiqua"/>
                <a:cs typeface="Book Antiqua"/>
              </a:rPr>
              <a:t>v</a:t>
            </a:r>
            <a:r>
              <a:rPr sz="1600" spc="-30" dirty="0">
                <a:latin typeface="Book Antiqua"/>
                <a:cs typeface="Book Antiqua"/>
              </a:rPr>
              <a:t>i</a:t>
            </a:r>
            <a:r>
              <a:rPr sz="1600" spc="-60" dirty="0">
                <a:latin typeface="Book Antiqua"/>
                <a:cs typeface="Book Antiqua"/>
              </a:rPr>
              <a:t>ro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100" dirty="0">
                <a:latin typeface="Book Antiqua"/>
                <a:cs typeface="Book Antiqua"/>
              </a:rPr>
              <a:t>m</a:t>
            </a:r>
            <a:r>
              <a:rPr sz="1600" spc="-65" dirty="0">
                <a:latin typeface="Book Antiqua"/>
                <a:cs typeface="Book Antiqua"/>
              </a:rPr>
              <a:t>e</a:t>
            </a:r>
            <a:r>
              <a:rPr sz="1600" spc="-75" dirty="0">
                <a:latin typeface="Book Antiqua"/>
                <a:cs typeface="Book Antiqua"/>
              </a:rPr>
              <a:t>n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75" dirty="0">
                <a:latin typeface="Book Antiqua"/>
                <a:cs typeface="Book Antiqua"/>
              </a:rPr>
              <a:t>w</a:t>
            </a:r>
            <a:r>
              <a:rPr sz="1600" spc="-6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f</a:t>
            </a:r>
            <a:r>
              <a:rPr sz="1600" spc="-80" dirty="0">
                <a:latin typeface="Book Antiqua"/>
                <a:cs typeface="Book Antiqua"/>
              </a:rPr>
              <a:t>a</a:t>
            </a:r>
            <a:r>
              <a:rPr sz="1600" spc="-35" dirty="0">
                <a:latin typeface="Book Antiqua"/>
                <a:cs typeface="Book Antiqua"/>
              </a:rPr>
              <a:t>c</a:t>
            </a:r>
            <a:r>
              <a:rPr sz="1600" spc="-25" dirty="0">
                <a:latin typeface="Book Antiqua"/>
                <a:cs typeface="Book Antiqua"/>
              </a:rPr>
              <a:t>i</a:t>
            </a:r>
            <a:r>
              <a:rPr sz="1600" spc="-8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185" dirty="0">
                <a:solidFill>
                  <a:srgbClr val="FF0000"/>
                </a:solidFill>
                <a:latin typeface="Book Antiqua"/>
                <a:cs typeface="Book Antiqua"/>
              </a:rPr>
              <a:t>w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j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ss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25" dirty="0">
                <a:solidFill>
                  <a:srgbClr val="FF0000"/>
                </a:solidFill>
                <a:latin typeface="Book Antiqua"/>
                <a:cs typeface="Book Antiqua"/>
              </a:rPr>
              <a:t>: </a:t>
            </a:r>
            <a:r>
              <a:rPr sz="1600" spc="-17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6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b</a:t>
            </a:r>
            <a:r>
              <a:rPr sz="1600" spc="-1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l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1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155" dirty="0">
                <a:solidFill>
                  <a:srgbClr val="FF0000"/>
                </a:solidFill>
                <a:latin typeface="Book Antiqua"/>
                <a:cs typeface="Book Antiqua"/>
              </a:rPr>
              <a:t>y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h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q</a:t>
            </a:r>
            <a:r>
              <a:rPr sz="1600" spc="-75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l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1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155" dirty="0">
                <a:solidFill>
                  <a:srgbClr val="FF0000"/>
                </a:solidFill>
                <a:latin typeface="Book Antiqua"/>
                <a:cs typeface="Book Antiqua"/>
              </a:rPr>
              <a:t>y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110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6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114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100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10" dirty="0">
                <a:solidFill>
                  <a:srgbClr val="FF0000"/>
                </a:solidFill>
                <a:latin typeface="Book Antiqua"/>
                <a:cs typeface="Book Antiqua"/>
              </a:rPr>
              <a:t>c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baseline="23809" dirty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9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1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h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1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90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gi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g</a:t>
            </a:r>
            <a:r>
              <a:rPr sz="1600" spc="1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li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z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1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1600" spc="1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100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b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c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l</a:t>
            </a:r>
            <a:r>
              <a:rPr sz="1600" spc="1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155" dirty="0">
                <a:solidFill>
                  <a:srgbClr val="FF0000"/>
                </a:solidFill>
                <a:latin typeface="Book Antiqua"/>
                <a:cs typeface="Book Antiqua"/>
              </a:rPr>
              <a:t>y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114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100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10" dirty="0">
                <a:solidFill>
                  <a:srgbClr val="FF0000"/>
                </a:solidFill>
                <a:latin typeface="Book Antiqua"/>
                <a:cs typeface="Book Antiqua"/>
              </a:rPr>
              <a:t>c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25" dirty="0">
                <a:solidFill>
                  <a:srgbClr val="FF0000"/>
                </a:solidFill>
                <a:latin typeface="Book Antiqua"/>
                <a:cs typeface="Book Antiqua"/>
              </a:rPr>
              <a:t>.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1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I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0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50" dirty="0">
                <a:latin typeface="Book Antiqua"/>
                <a:cs typeface="Book Antiqua"/>
              </a:rPr>
              <a:t>s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on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60" dirty="0">
                <a:latin typeface="Book Antiqua"/>
                <a:cs typeface="Book Antiqua"/>
              </a:rPr>
              <a:t>e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0" dirty="0">
                <a:latin typeface="Book Antiqua"/>
                <a:cs typeface="Book Antiqua"/>
              </a:rPr>
              <a:t> </a:t>
            </a:r>
            <a:r>
              <a:rPr sz="1600" spc="-220" dirty="0">
                <a:latin typeface="Book Antiqua"/>
                <a:cs typeface="Book Antiqua"/>
              </a:rPr>
              <a:t>A</a:t>
            </a:r>
            <a:r>
              <a:rPr sz="1600" spc="-120" dirty="0">
                <a:latin typeface="Book Antiqua"/>
                <a:cs typeface="Book Antiqua"/>
              </a:rPr>
              <a:t>C</a:t>
            </a:r>
            <a:r>
              <a:rPr sz="1600" spc="-80" dirty="0">
                <a:latin typeface="Book Antiqua"/>
                <a:cs typeface="Book Antiqua"/>
              </a:rPr>
              <a:t>G</a:t>
            </a:r>
            <a:r>
              <a:rPr sz="1600" spc="-135" dirty="0">
                <a:latin typeface="Book Antiqua"/>
                <a:cs typeface="Book Antiqua"/>
              </a:rPr>
              <a:t>M</a:t>
            </a:r>
            <a:r>
              <a:rPr sz="1600" spc="-105" dirty="0">
                <a:latin typeface="Book Antiqua"/>
                <a:cs typeface="Book Antiqua"/>
              </a:rPr>
              <a:t>E</a:t>
            </a:r>
            <a:r>
              <a:rPr sz="1600" spc="-70" dirty="0">
                <a:latin typeface="Book Antiqua"/>
                <a:cs typeface="Book Antiqua"/>
              </a:rPr>
              <a:t>’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0" dirty="0">
                <a:latin typeface="Book Antiqua"/>
                <a:cs typeface="Book Antiqua"/>
              </a:rPr>
              <a:t> </a:t>
            </a:r>
            <a:r>
              <a:rPr sz="1600" spc="-75" dirty="0">
                <a:latin typeface="Book Antiqua"/>
                <a:cs typeface="Book Antiqua"/>
              </a:rPr>
              <a:t>a</a:t>
            </a:r>
            <a:r>
              <a:rPr sz="1600" spc="-95" dirty="0">
                <a:latin typeface="Book Antiqua"/>
                <a:cs typeface="Book Antiqua"/>
              </a:rPr>
              <a:t>p</a:t>
            </a:r>
            <a:r>
              <a:rPr sz="1600" spc="-9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30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h</a:t>
            </a:r>
            <a:r>
              <a:rPr sz="1600" spc="-2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85" dirty="0">
                <a:latin typeface="Book Antiqua"/>
                <a:cs typeface="Book Antiqua"/>
              </a:rPr>
              <a:t>p</a:t>
            </a:r>
            <a:r>
              <a:rPr sz="1600" spc="-3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ze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40" dirty="0">
                <a:latin typeface="Book Antiqua"/>
                <a:cs typeface="Book Antiqua"/>
              </a:rPr>
              <a:t>ro</a:t>
            </a:r>
            <a:r>
              <a:rPr sz="1600" spc="-20" dirty="0">
                <a:latin typeface="Book Antiqua"/>
                <a:cs typeface="Book Antiqua"/>
              </a:rPr>
              <a:t>g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75" dirty="0">
                <a:latin typeface="Book Antiqua"/>
                <a:cs typeface="Book Antiqua"/>
              </a:rPr>
              <a:t>m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s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10" dirty="0">
                <a:latin typeface="Book Antiqua"/>
                <a:cs typeface="Book Antiqua"/>
              </a:rPr>
              <a:t>r</a:t>
            </a:r>
            <a:r>
              <a:rPr sz="1600" spc="-90" dirty="0">
                <a:latin typeface="Book Antiqua"/>
                <a:cs typeface="Book Antiqua"/>
              </a:rPr>
              <a:t>u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70" dirty="0">
                <a:latin typeface="Book Antiqua"/>
                <a:cs typeface="Book Antiqua"/>
              </a:rPr>
              <a:t>u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i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25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80" dirty="0">
                <a:latin typeface="Book Antiqua"/>
                <a:cs typeface="Book Antiqua"/>
              </a:rPr>
              <a:t>u</a:t>
            </a:r>
            <a:r>
              <a:rPr sz="1600" spc="-65" dirty="0">
                <a:latin typeface="Book Antiqua"/>
                <a:cs typeface="Book Antiqua"/>
              </a:rPr>
              <a:t>n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60" dirty="0">
                <a:latin typeface="Book Antiqua"/>
                <a:cs typeface="Book Antiqua"/>
              </a:rPr>
              <a:t>q</a:t>
            </a:r>
            <a:r>
              <a:rPr sz="1600" spc="-75" dirty="0">
                <a:latin typeface="Book Antiqua"/>
                <a:cs typeface="Book Antiqua"/>
              </a:rPr>
              <a:t>u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l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spc="10" dirty="0">
                <a:latin typeface="Book Antiqua"/>
                <a:cs typeface="Book Antiqua"/>
              </a:rPr>
              <a:t>t</a:t>
            </a:r>
            <a:r>
              <a:rPr sz="1600" spc="-155" dirty="0">
                <a:latin typeface="Book Antiqua"/>
                <a:cs typeface="Book Antiqua"/>
              </a:rPr>
              <a:t>y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f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f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70" dirty="0">
                <a:latin typeface="Book Antiqua"/>
                <a:cs typeface="Book Antiqua"/>
              </a:rPr>
              <a:t>m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l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30" dirty="0">
                <a:latin typeface="Book Antiqua"/>
                <a:cs typeface="Book Antiqua"/>
              </a:rPr>
              <a:t>c</a:t>
            </a:r>
            <a:r>
              <a:rPr sz="1600" spc="-35" dirty="0">
                <a:latin typeface="Book Antiqua"/>
                <a:cs typeface="Book Antiqua"/>
              </a:rPr>
              <a:t>h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70" dirty="0">
                <a:latin typeface="Book Antiqua"/>
                <a:cs typeface="Book Antiqua"/>
              </a:rPr>
              <a:t>ng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f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s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50" dirty="0">
                <a:latin typeface="Book Antiqua"/>
                <a:cs typeface="Book Antiqua"/>
              </a:rPr>
              <a:t>re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-40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65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ba</a:t>
            </a:r>
            <a:r>
              <a:rPr sz="1600" spc="-20" dirty="0">
                <a:latin typeface="Book Antiqua"/>
                <a:cs typeface="Book Antiqua"/>
              </a:rPr>
              <a:t>l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65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b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10" dirty="0">
                <a:latin typeface="Book Antiqua"/>
                <a:cs typeface="Book Antiqua"/>
              </a:rPr>
              <a:t>t</a:t>
            </a:r>
            <a:r>
              <a:rPr sz="1600" spc="-175" dirty="0">
                <a:latin typeface="Book Antiqua"/>
                <a:cs typeface="Book Antiqua"/>
              </a:rPr>
              <a:t>w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65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r</a:t>
            </a:r>
            <a:r>
              <a:rPr sz="1600" spc="-150" dirty="0">
                <a:latin typeface="Book Antiqua"/>
                <a:cs typeface="Book Antiqua"/>
              </a:rPr>
              <a:t>v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6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6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114" dirty="0">
                <a:latin typeface="Book Antiqua"/>
                <a:cs typeface="Book Antiqua"/>
              </a:rPr>
              <a:t>d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spc="-10" dirty="0">
                <a:latin typeface="Book Antiqua"/>
                <a:cs typeface="Book Antiqua"/>
              </a:rPr>
              <a:t>c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65" dirty="0">
                <a:latin typeface="Book Antiqua"/>
                <a:cs typeface="Book Antiqua"/>
              </a:rPr>
              <a:t> </a:t>
            </a:r>
            <a:r>
              <a:rPr sz="1600" spc="-9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50" dirty="0">
                <a:latin typeface="Book Antiqua"/>
                <a:cs typeface="Book Antiqua"/>
              </a:rPr>
              <a:t>s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65" dirty="0">
                <a:latin typeface="Book Antiqua"/>
                <a:cs typeface="Book Antiqua"/>
              </a:rPr>
              <a:t>n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l</a:t>
            </a:r>
            <a:r>
              <a:rPr sz="1600" spc="-75" dirty="0">
                <a:latin typeface="Book Antiqua"/>
                <a:cs typeface="Book Antiqua"/>
              </a:rPr>
              <a:t>u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f</a:t>
            </a:r>
            <a:r>
              <a:rPr sz="1600" spc="-50" dirty="0">
                <a:latin typeface="Book Antiqua"/>
                <a:cs typeface="Book Antiqua"/>
              </a:rPr>
              <a:t>ee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40" dirty="0">
                <a:latin typeface="Book Antiqua"/>
                <a:cs typeface="Book Antiqua"/>
              </a:rPr>
              <a:t>b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30" dirty="0">
                <a:latin typeface="Book Antiqua"/>
                <a:cs typeface="Book Antiqua"/>
              </a:rPr>
              <a:t>c</a:t>
            </a:r>
            <a:r>
              <a:rPr sz="1600" spc="-65" dirty="0">
                <a:latin typeface="Book Antiqua"/>
                <a:cs typeface="Book Antiqua"/>
              </a:rPr>
              <a:t>k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70" dirty="0">
                <a:latin typeface="Book Antiqua"/>
                <a:cs typeface="Book Antiqua"/>
              </a:rPr>
              <a:t>q</a:t>
            </a:r>
            <a:r>
              <a:rPr sz="1600" spc="-85" dirty="0">
                <a:latin typeface="Book Antiqua"/>
                <a:cs typeface="Book Antiqua"/>
              </a:rPr>
              <a:t>u</a:t>
            </a:r>
            <a:r>
              <a:rPr sz="1600" spc="-30" dirty="0">
                <a:latin typeface="Book Antiqua"/>
                <a:cs typeface="Book Antiqua"/>
              </a:rPr>
              <a:t>i</a:t>
            </a:r>
            <a:r>
              <a:rPr sz="1600" spc="-60" dirty="0">
                <a:latin typeface="Book Antiqua"/>
                <a:cs typeface="Book Antiqua"/>
              </a:rPr>
              <a:t>re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30" dirty="0">
                <a:latin typeface="Book Antiqua"/>
                <a:cs typeface="Book Antiqua"/>
              </a:rPr>
              <a:t>f</a:t>
            </a:r>
            <a:r>
              <a:rPr sz="1600" spc="-25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35" dirty="0">
                <a:latin typeface="Book Antiqua"/>
                <a:cs typeface="Book Antiqua"/>
              </a:rPr>
              <a:t>c</a:t>
            </a:r>
            <a:r>
              <a:rPr sz="1600" spc="-3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l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b</a:t>
            </a:r>
            <a:r>
              <a:rPr sz="1600" spc="-65" dirty="0">
                <a:latin typeface="Book Antiqua"/>
                <a:cs typeface="Book Antiqua"/>
              </a:rPr>
              <a:t>e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60" dirty="0">
                <a:latin typeface="Book Antiqua"/>
                <a:cs typeface="Book Antiqua"/>
              </a:rPr>
              <a:t>e</a:t>
            </a:r>
            <a:r>
              <a:rPr sz="1600" spc="30" dirty="0">
                <a:latin typeface="Book Antiqua"/>
                <a:cs typeface="Book Antiqua"/>
              </a:rPr>
              <a:t>f</a:t>
            </a:r>
            <a:r>
              <a:rPr sz="1600" spc="-55" dirty="0">
                <a:latin typeface="Book Antiqua"/>
                <a:cs typeface="Book Antiqua"/>
              </a:rPr>
              <a:t>i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s</a:t>
            </a:r>
            <a:r>
              <a:rPr sz="1600" spc="-120" dirty="0">
                <a:latin typeface="Book Antiqua"/>
                <a:cs typeface="Book Antiqua"/>
              </a:rPr>
              <a:t>u</a:t>
            </a:r>
            <a:r>
              <a:rPr sz="1600" spc="-105" dirty="0">
                <a:latin typeface="Book Antiqua"/>
                <a:cs typeface="Book Antiqua"/>
              </a:rPr>
              <a:t>p</a:t>
            </a:r>
            <a:r>
              <a:rPr sz="1600" spc="-90" dirty="0">
                <a:latin typeface="Book Antiqua"/>
                <a:cs typeface="Book Antiqua"/>
              </a:rPr>
              <a:t>p</a:t>
            </a:r>
            <a:r>
              <a:rPr sz="1600" spc="-60" dirty="0">
                <a:latin typeface="Book Antiqua"/>
                <a:cs typeface="Book Antiqua"/>
              </a:rPr>
              <a:t>o</a:t>
            </a:r>
            <a:r>
              <a:rPr sz="1600" spc="-35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f</a:t>
            </a:r>
            <a:r>
              <a:rPr sz="1600" spc="-60" dirty="0">
                <a:latin typeface="Book Antiqua"/>
                <a:cs typeface="Book Antiqua"/>
              </a:rPr>
              <a:t>o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ra</a:t>
            </a:r>
            <a:r>
              <a:rPr sz="1600" spc="-25" dirty="0">
                <a:latin typeface="Book Antiqua"/>
                <a:cs typeface="Book Antiqua"/>
              </a:rPr>
              <a:t>i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60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s</a:t>
            </a:r>
            <a:r>
              <a:rPr sz="1600" spc="25" dirty="0">
                <a:latin typeface="Book Antiqua"/>
                <a:cs typeface="Book Antiqua"/>
              </a:rPr>
              <a:t>. </a:t>
            </a:r>
            <a:r>
              <a:rPr sz="1600" spc="-55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75" dirty="0">
                <a:latin typeface="Book Antiqua"/>
                <a:cs typeface="Book Antiqua"/>
              </a:rPr>
              <a:t>d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40" dirty="0">
                <a:latin typeface="Book Antiqua"/>
                <a:cs typeface="Book Antiqua"/>
              </a:rPr>
              <a:t>n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30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on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165" dirty="0">
                <a:latin typeface="Book Antiqua"/>
                <a:cs typeface="Book Antiqua"/>
              </a:rPr>
              <a:t>w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o</a:t>
            </a:r>
            <a:r>
              <a:rPr sz="1600" spc="-15" dirty="0">
                <a:latin typeface="Book Antiqua"/>
                <a:cs typeface="Book Antiqua"/>
              </a:rPr>
              <a:t>r</a:t>
            </a:r>
            <a:r>
              <a:rPr sz="1600" spc="-70" dirty="0">
                <a:latin typeface="Book Antiqua"/>
                <a:cs typeface="Book Antiqua"/>
              </a:rPr>
              <a:t>p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55" dirty="0">
                <a:latin typeface="Book Antiqua"/>
                <a:cs typeface="Book Antiqua"/>
              </a:rPr>
              <a:t>n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o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25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g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75" dirty="0">
                <a:latin typeface="Book Antiqua"/>
                <a:cs typeface="Book Antiqua"/>
              </a:rPr>
              <a:t>m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5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re</a:t>
            </a:r>
            <a:r>
              <a:rPr sz="1600" spc="-50" dirty="0">
                <a:latin typeface="Book Antiqua"/>
                <a:cs typeface="Book Antiqua"/>
              </a:rPr>
              <a:t>q</a:t>
            </a:r>
            <a:r>
              <a:rPr sz="1600" spc="-65" dirty="0">
                <a:latin typeface="Book Antiqua"/>
                <a:cs typeface="Book Antiqua"/>
              </a:rPr>
              <a:t>u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n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5" dirty="0">
                <a:latin typeface="Book Antiqua"/>
                <a:cs typeface="Book Antiqua"/>
              </a:rPr>
              <a:t> 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30" dirty="0">
                <a:latin typeface="Book Antiqua"/>
                <a:cs typeface="Book Antiqua"/>
              </a:rPr>
              <a:t>h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5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b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c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25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30" dirty="0">
                <a:latin typeface="Book Antiqua"/>
                <a:cs typeface="Book Antiqua"/>
              </a:rPr>
              <a:t>g</a:t>
            </a:r>
            <a:r>
              <a:rPr sz="1600" spc="-20" dirty="0">
                <a:latin typeface="Book Antiqua"/>
                <a:cs typeface="Book Antiqua"/>
              </a:rPr>
              <a:t>l</a:t>
            </a:r>
            <a:r>
              <a:rPr sz="1600" spc="-155" dirty="0">
                <a:latin typeface="Book Antiqua"/>
                <a:cs typeface="Book Antiqua"/>
              </a:rPr>
              <a:t>y</a:t>
            </a:r>
            <a:r>
              <a:rPr sz="1600" spc="-70" dirty="0">
                <a:latin typeface="Book Antiqua"/>
                <a:cs typeface="Book Antiqua"/>
              </a:rPr>
              <a:t> 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40" dirty="0">
                <a:latin typeface="Book Antiqua"/>
                <a:cs typeface="Book Antiqua"/>
              </a:rPr>
              <a:t>or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40" dirty="0">
                <a:latin typeface="Book Antiqua"/>
                <a:cs typeface="Book Antiqua"/>
              </a:rPr>
              <a:t>f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20" dirty="0">
                <a:latin typeface="Book Antiqua"/>
                <a:cs typeface="Book Antiqua"/>
              </a:rPr>
              <a:t>c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14" dirty="0">
                <a:latin typeface="Book Antiqua"/>
                <a:cs typeface="Book Antiqua"/>
              </a:rPr>
              <a:t>d</a:t>
            </a:r>
            <a:r>
              <a:rPr sz="1600" spc="-80" dirty="0">
                <a:latin typeface="Book Antiqua"/>
                <a:cs typeface="Book Antiqua"/>
              </a:rPr>
              <a:t>u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70" dirty="0">
                <a:latin typeface="Book Antiqua"/>
                <a:cs typeface="Book Antiqua"/>
              </a:rPr>
              <a:t>x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3</a:t>
            </a:r>
            <a:r>
              <a:rPr sz="1600" dirty="0">
                <a:latin typeface="Book Antiqua"/>
                <a:cs typeface="Book Antiqua"/>
              </a:rPr>
              <a:t>0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70" dirty="0">
                <a:latin typeface="Book Antiqua"/>
                <a:cs typeface="Book Antiqua"/>
              </a:rPr>
              <a:t>y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25" dirty="0">
                <a:latin typeface="Book Antiqua"/>
                <a:cs typeface="Book Antiqua"/>
              </a:rPr>
              <a:t>.</a:t>
            </a:r>
            <a:endParaRPr sz="1600" dirty="0">
              <a:latin typeface="Book Antiqua"/>
              <a:cs typeface="Book Antiqua"/>
            </a:endParaRPr>
          </a:p>
          <a:p>
            <a:pPr marL="12700" marR="5080" indent="152400" algn="just">
              <a:lnSpc>
                <a:spcPct val="100000"/>
              </a:lnSpc>
            </a:pPr>
            <a:r>
              <a:rPr sz="1600" spc="-6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50" dirty="0">
                <a:latin typeface="Book Antiqua"/>
                <a:cs typeface="Book Antiqua"/>
              </a:rPr>
              <a:t>s</a:t>
            </a:r>
            <a:r>
              <a:rPr sz="1600" spc="-75" dirty="0">
                <a:latin typeface="Book Antiqua"/>
                <a:cs typeface="Book Antiqua"/>
              </a:rPr>
              <a:t>u</a:t>
            </a:r>
            <a:r>
              <a:rPr sz="1600" spc="-45" dirty="0">
                <a:latin typeface="Book Antiqua"/>
                <a:cs typeface="Book Antiqua"/>
              </a:rPr>
              <a:t>l</a:t>
            </a:r>
            <a:r>
              <a:rPr sz="1600" spc="-15" dirty="0">
                <a:latin typeface="Book Antiqua"/>
                <a:cs typeface="Book Antiqua"/>
              </a:rPr>
              <a:t>ts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h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18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b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l</a:t>
            </a:r>
            <a:r>
              <a:rPr sz="1600" spc="-45" dirty="0">
                <a:latin typeface="Book Antiqua"/>
                <a:cs typeface="Book Antiqua"/>
              </a:rPr>
              <a:t>ar</a:t>
            </a:r>
            <a:r>
              <a:rPr sz="1600" spc="-55" dirty="0">
                <a:latin typeface="Book Antiqua"/>
                <a:cs typeface="Book Antiqua"/>
              </a:rPr>
              <a:t>g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30" dirty="0">
                <a:latin typeface="Book Antiqua"/>
                <a:cs typeface="Book Antiqua"/>
              </a:rPr>
              <a:t>l</a:t>
            </a:r>
            <a:r>
              <a:rPr sz="1600" spc="-155" dirty="0">
                <a:latin typeface="Book Antiqua"/>
                <a:cs typeface="Book Antiqua"/>
              </a:rPr>
              <a:t>y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s</a:t>
            </a:r>
            <a:r>
              <a:rPr sz="1600" spc="-20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l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r</a:t>
            </a:r>
            <a:r>
              <a:rPr sz="1600" spc="-225" dirty="0">
                <a:latin typeface="Book Antiqua"/>
                <a:cs typeface="Book Antiqua"/>
              </a:rPr>
              <a:t>y</a:t>
            </a:r>
            <a:r>
              <a:rPr sz="1600" spc="25" dirty="0">
                <a:latin typeface="Book Antiqua"/>
                <a:cs typeface="Book Antiqua"/>
              </a:rPr>
              <a:t>.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125" dirty="0">
                <a:latin typeface="Book Antiqua"/>
                <a:cs typeface="Book Antiqua"/>
              </a:rPr>
              <a:t>P</a:t>
            </a:r>
            <a:r>
              <a:rPr sz="1600" spc="-65" dirty="0">
                <a:latin typeface="Book Antiqua"/>
                <a:cs typeface="Book Antiqua"/>
              </a:rPr>
              <a:t>e</a:t>
            </a:r>
            <a:r>
              <a:rPr sz="1600" spc="-35" dirty="0">
                <a:latin typeface="Book Antiqua"/>
                <a:cs typeface="Book Antiqua"/>
              </a:rPr>
              <a:t>rf</a:t>
            </a:r>
            <a:r>
              <a:rPr sz="1600" spc="-60" dirty="0">
                <a:latin typeface="Book Antiqua"/>
                <a:cs typeface="Book Antiqua"/>
              </a:rPr>
              <a:t>o</a:t>
            </a:r>
            <a:r>
              <a:rPr sz="1600" spc="-75" dirty="0">
                <a:latin typeface="Book Antiqua"/>
                <a:cs typeface="Book Antiqua"/>
              </a:rPr>
              <a:t>r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35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60" dirty="0">
                <a:latin typeface="Book Antiqua"/>
                <a:cs typeface="Book Antiqua"/>
              </a:rPr>
              <a:t>o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c</a:t>
            </a:r>
            <a:r>
              <a:rPr sz="1600" spc="-65" dirty="0">
                <a:latin typeface="Book Antiqua"/>
                <a:cs typeface="Book Antiqua"/>
              </a:rPr>
              <a:t>e</a:t>
            </a:r>
            <a:r>
              <a:rPr sz="1600" spc="-35" dirty="0">
                <a:latin typeface="Book Antiqua"/>
                <a:cs typeface="Book Antiqua"/>
              </a:rPr>
              <a:t>r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20" dirty="0">
                <a:latin typeface="Book Antiqua"/>
                <a:cs typeface="Book Antiqua"/>
              </a:rPr>
              <a:t>i</a:t>
            </a:r>
            <a:r>
              <a:rPr sz="1600" spc="15" dirty="0">
                <a:latin typeface="Book Antiqua"/>
                <a:cs typeface="Book Antiqua"/>
              </a:rPr>
              <a:t>f</a:t>
            </a:r>
            <a:r>
              <a:rPr sz="1600" spc="-150" dirty="0">
                <a:latin typeface="Book Antiqua"/>
                <a:cs typeface="Book Antiqua"/>
              </a:rPr>
              <a:t>y</a:t>
            </a:r>
            <a:r>
              <a:rPr sz="1600" spc="-25" dirty="0">
                <a:latin typeface="Book Antiqua"/>
                <a:cs typeface="Book Antiqua"/>
              </a:rPr>
              <a:t>i</a:t>
            </a:r>
            <a:r>
              <a:rPr sz="1600" spc="-8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70" dirty="0">
                <a:latin typeface="Book Antiqua"/>
                <a:cs typeface="Book Antiqua"/>
              </a:rPr>
              <a:t>x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75" dirty="0">
                <a:latin typeface="Book Antiqua"/>
                <a:cs typeface="Book Antiqua"/>
              </a:rPr>
              <a:t>m</a:t>
            </a:r>
            <a:r>
              <a:rPr sz="1600" spc="-25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80" dirty="0">
                <a:latin typeface="Book Antiqua"/>
                <a:cs typeface="Book Antiqua"/>
              </a:rPr>
              <a:t>a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i</a:t>
            </a:r>
            <a:r>
              <a:rPr sz="1600" spc="-60" dirty="0">
                <a:latin typeface="Book Antiqua"/>
                <a:cs typeface="Book Antiqua"/>
              </a:rPr>
              <a:t>on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6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35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i</a:t>
            </a:r>
            <a:r>
              <a:rPr sz="1600" spc="-110" dirty="0">
                <a:latin typeface="Book Antiqua"/>
                <a:cs typeface="Book Antiqua"/>
              </a:rPr>
              <a:t>m</a:t>
            </a:r>
            <a:r>
              <a:rPr sz="1600" spc="-10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180" dirty="0">
                <a:latin typeface="Book Antiqua"/>
                <a:cs typeface="Book Antiqua"/>
              </a:rPr>
              <a:t>v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25" dirty="0">
                <a:latin typeface="Book Antiqua"/>
                <a:cs typeface="Book Antiqua"/>
              </a:rPr>
              <a:t>, 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50" dirty="0">
                <a:latin typeface="Book Antiqua"/>
                <a:cs typeface="Book Antiqua"/>
              </a:rPr>
              <a:t>s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65" dirty="0">
                <a:latin typeface="Book Antiqua"/>
                <a:cs typeface="Book Antiqua"/>
              </a:rPr>
              <a:t>n</a:t>
            </a:r>
            <a:r>
              <a:rPr sz="1600" spc="-15" dirty="0">
                <a:latin typeface="Book Antiqua"/>
                <a:cs typeface="Book Antiqua"/>
              </a:rPr>
              <a:t>ts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9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re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re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o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l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140" dirty="0">
                <a:latin typeface="Book Antiqua"/>
                <a:cs typeface="Book Antiqua"/>
              </a:rPr>
              <a:t>w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45" dirty="0">
                <a:latin typeface="Book Antiqua"/>
                <a:cs typeface="Book Antiqua"/>
              </a:rPr>
              <a:t>h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90" dirty="0">
                <a:latin typeface="Book Antiqua"/>
                <a:cs typeface="Book Antiqua"/>
              </a:rPr>
              <a:t>d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70" dirty="0">
                <a:latin typeface="Book Antiqua"/>
                <a:cs typeface="Book Antiqua"/>
              </a:rPr>
              <a:t>ma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55" dirty="0">
                <a:latin typeface="Book Antiqua"/>
                <a:cs typeface="Book Antiqua"/>
              </a:rPr>
              <a:t>i</a:t>
            </a:r>
            <a:r>
              <a:rPr sz="1600" spc="-10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l</a:t>
            </a:r>
            <a:r>
              <a:rPr sz="1600" spc="-30" dirty="0">
                <a:latin typeface="Book Antiqua"/>
                <a:cs typeface="Book Antiqua"/>
              </a:rPr>
              <a:t>l</a:t>
            </a:r>
            <a:r>
              <a:rPr sz="1600" spc="-155" dirty="0">
                <a:latin typeface="Book Antiqua"/>
                <a:cs typeface="Book Antiqua"/>
              </a:rPr>
              <a:t>y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80" dirty="0">
                <a:latin typeface="Book Antiqua"/>
                <a:cs typeface="Book Antiqua"/>
              </a:rPr>
              <a:t>v</a:t>
            </a:r>
            <a:r>
              <a:rPr sz="1600" spc="-55" dirty="0">
                <a:latin typeface="Book Antiqua"/>
                <a:cs typeface="Book Antiqua"/>
              </a:rPr>
              <a:t>o</a:t>
            </a:r>
            <a:r>
              <a:rPr sz="1600" spc="-50" dirty="0">
                <a:latin typeface="Book Antiqua"/>
                <a:cs typeface="Book Antiqua"/>
              </a:rPr>
              <a:t>l</a:t>
            </a:r>
            <a:r>
              <a:rPr sz="1600" spc="-80" dirty="0">
                <a:latin typeface="Book Antiqua"/>
                <a:cs typeface="Book Antiqua"/>
              </a:rPr>
              <a:t>u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100" dirty="0">
                <a:latin typeface="Book Antiqua"/>
                <a:cs typeface="Book Antiqua"/>
              </a:rPr>
              <a:t>m</a:t>
            </a:r>
            <a:r>
              <a:rPr sz="1600" spc="-95" dirty="0">
                <a:latin typeface="Book Antiqua"/>
                <a:cs typeface="Book Antiqua"/>
              </a:rPr>
              <a:t>p</a:t>
            </a:r>
            <a:r>
              <a:rPr sz="1600" spc="-45" dirty="0">
                <a:latin typeface="Book Antiqua"/>
                <a:cs typeface="Book Antiqua"/>
              </a:rPr>
              <a:t>le</a:t>
            </a:r>
            <a:r>
              <a:rPr sz="1600" spc="-55" dirty="0">
                <a:latin typeface="Book Antiqua"/>
                <a:cs typeface="Book Antiqua"/>
              </a:rPr>
              <a:t>x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spc="10" dirty="0">
                <a:latin typeface="Book Antiqua"/>
                <a:cs typeface="Book Antiqua"/>
              </a:rPr>
              <a:t>t</a:t>
            </a:r>
            <a:r>
              <a:rPr sz="1600" spc="-155" dirty="0">
                <a:latin typeface="Book Antiqua"/>
                <a:cs typeface="Book Antiqua"/>
              </a:rPr>
              <a:t>y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f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n</a:t>
            </a:r>
            <a:r>
              <a:rPr sz="1600" spc="-25" dirty="0">
                <a:latin typeface="Book Antiqua"/>
                <a:cs typeface="Book Antiqua"/>
              </a:rPr>
              <a:t>f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65" dirty="0">
                <a:latin typeface="Book Antiqua"/>
                <a:cs typeface="Book Antiqua"/>
              </a:rPr>
              <a:t>r</a:t>
            </a:r>
            <a:r>
              <a:rPr lang="en-US" sz="1600" spc="-5" dirty="0">
                <a:latin typeface="Book Antiqua"/>
                <a:cs typeface="Book Antiqua"/>
              </a:rPr>
              <a:t>m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20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45" dirty="0">
                <a:latin typeface="Book Antiqua"/>
                <a:cs typeface="Book Antiqua"/>
              </a:rPr>
              <a:t>l</a:t>
            </a:r>
            <a:r>
              <a:rPr sz="1600" spc="10" dirty="0">
                <a:latin typeface="Book Antiqua"/>
                <a:cs typeface="Book Antiqua"/>
              </a:rPr>
              <a:t>t</a:t>
            </a:r>
            <a:r>
              <a:rPr sz="1600" spc="-225" dirty="0">
                <a:latin typeface="Book Antiqua"/>
                <a:cs typeface="Book Antiqua"/>
              </a:rPr>
              <a:t>y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g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114" dirty="0">
                <a:latin typeface="Book Antiqua"/>
                <a:cs typeface="Book Antiqua"/>
              </a:rPr>
              <a:t>d</a:t>
            </a:r>
            <a:r>
              <a:rPr sz="1600" spc="-75" dirty="0">
                <a:latin typeface="Book Antiqua"/>
                <a:cs typeface="Book Antiqua"/>
              </a:rPr>
              <a:t>u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30" dirty="0">
                <a:latin typeface="Book Antiqua"/>
                <a:cs typeface="Book Antiqua"/>
              </a:rPr>
              <a:t>es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40" dirty="0">
                <a:latin typeface="Book Antiqua"/>
                <a:cs typeface="Book Antiqua"/>
              </a:rPr>
              <a:t>c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65" dirty="0">
                <a:latin typeface="Book Antiqua"/>
                <a:cs typeface="Book Antiqua"/>
              </a:rPr>
              <a:t>m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20" dirty="0">
                <a:latin typeface="Book Antiqua"/>
                <a:cs typeface="Book Antiqua"/>
              </a:rPr>
              <a:t>c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30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on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h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18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65" dirty="0">
                <a:latin typeface="Book Antiqua"/>
                <a:cs typeface="Book Antiqua"/>
              </a:rPr>
              <a:t>n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i</a:t>
            </a:r>
            <a:r>
              <a:rPr sz="1600" spc="-55" dirty="0">
                <a:latin typeface="Book Antiqua"/>
                <a:cs typeface="Book Antiqua"/>
              </a:rPr>
              <a:t>b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o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15" dirty="0">
                <a:latin typeface="Book Antiqua"/>
                <a:cs typeface="Book Antiqua"/>
              </a:rPr>
              <a:t>li</a:t>
            </a:r>
            <a:r>
              <a:rPr sz="1600" spc="-35" dirty="0">
                <a:latin typeface="Book Antiqua"/>
                <a:cs typeface="Book Antiqua"/>
              </a:rPr>
              <a:t>n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10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l</a:t>
            </a:r>
            <a:r>
              <a:rPr sz="1600" spc="-20" dirty="0">
                <a:latin typeface="Book Antiqua"/>
                <a:cs typeface="Book Antiqua"/>
              </a:rPr>
              <a:t> 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100" dirty="0">
                <a:latin typeface="Book Antiqua"/>
                <a:cs typeface="Book Antiqua"/>
              </a:rPr>
              <a:t>d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30" dirty="0">
                <a:latin typeface="Book Antiqua"/>
                <a:cs typeface="Book Antiqua"/>
              </a:rPr>
              <a:t>es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5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n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h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5" dirty="0">
                <a:latin typeface="Book Antiqua"/>
                <a:cs typeface="Book Antiqua"/>
              </a:rPr>
              <a:t> </a:t>
            </a:r>
            <a:r>
              <a:rPr sz="1600" spc="-90" dirty="0">
                <a:latin typeface="Book Antiqua"/>
                <a:cs typeface="Book Antiqua"/>
              </a:rPr>
              <a:t>p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spc="-55" dirty="0">
                <a:latin typeface="Book Antiqua"/>
                <a:cs typeface="Book Antiqua"/>
              </a:rPr>
              <a:t>b</a:t>
            </a:r>
            <a:r>
              <a:rPr sz="1600" spc="-15" dirty="0">
                <a:latin typeface="Book Antiqua"/>
                <a:cs typeface="Book Antiqua"/>
              </a:rPr>
              <a:t>l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20" dirty="0">
                <a:latin typeface="Book Antiqua"/>
                <a:cs typeface="Book Antiqua"/>
              </a:rPr>
              <a:t>c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05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20" dirty="0">
                <a:latin typeface="Book Antiqua"/>
                <a:cs typeface="Book Antiqua"/>
              </a:rPr>
              <a:t>j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85" dirty="0">
                <a:latin typeface="Book Antiqua"/>
                <a:cs typeface="Book Antiqua"/>
              </a:rPr>
              <a:t>ys</a:t>
            </a:r>
            <a:r>
              <a:rPr sz="1600" spc="-45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90" dirty="0">
                <a:latin typeface="Book Antiqua"/>
                <a:cs typeface="Book Antiqua"/>
              </a:rPr>
              <a:t>d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225" dirty="0">
                <a:latin typeface="Book Antiqua"/>
                <a:cs typeface="Book Antiqua"/>
              </a:rPr>
              <a:t>y</a:t>
            </a:r>
            <a:r>
              <a:rPr sz="1600" spc="-20" dirty="0">
                <a:latin typeface="Book Antiqua"/>
                <a:cs typeface="Book Antiqua"/>
              </a:rPr>
              <a:t>.</a:t>
            </a:r>
            <a:r>
              <a:rPr sz="1600" b="0" spc="-135" baseline="23809" dirty="0">
                <a:latin typeface="Bookman Old Style"/>
                <a:cs typeface="Bookman Old Style"/>
              </a:rPr>
              <a:t>9</a:t>
            </a:r>
            <a:r>
              <a:rPr sz="1600" b="0" spc="-67" baseline="23809" dirty="0">
                <a:latin typeface="Bookman Old Style"/>
                <a:cs typeface="Bookman Old Style"/>
              </a:rPr>
              <a:t>,</a:t>
            </a:r>
            <a:r>
              <a:rPr sz="1600" b="0" spc="-150" baseline="23809" dirty="0">
                <a:latin typeface="Bookman Old Style"/>
                <a:cs typeface="Bookman Old Style"/>
              </a:rPr>
              <a:t>1</a:t>
            </a:r>
            <a:r>
              <a:rPr sz="1600" b="0" spc="-127" baseline="23809" dirty="0">
                <a:latin typeface="Bookman Old Style"/>
                <a:cs typeface="Bookman Old Style"/>
              </a:rPr>
              <a:t>0</a:t>
            </a:r>
            <a:r>
              <a:rPr sz="1600" b="0" baseline="23809" dirty="0">
                <a:latin typeface="Bookman Old Style"/>
                <a:cs typeface="Bookman Old Style"/>
              </a:rPr>
              <a:t> </a:t>
            </a:r>
            <a:r>
              <a:rPr sz="1600" b="0" spc="22" baseline="23809" dirty="0">
                <a:latin typeface="Bookman Old Style"/>
                <a:cs typeface="Bookman Old Style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I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 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85" dirty="0">
                <a:latin typeface="Book Antiqua"/>
                <a:cs typeface="Book Antiqua"/>
              </a:rPr>
              <a:t>d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55" dirty="0">
                <a:latin typeface="Book Antiqua"/>
                <a:cs typeface="Book Antiqua"/>
              </a:rPr>
              <a:t>o</a:t>
            </a:r>
            <a:r>
              <a:rPr sz="1600" spc="-45" dirty="0">
                <a:latin typeface="Book Antiqua"/>
                <a:cs typeface="Book Antiqua"/>
              </a:rPr>
              <a:t>le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f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 </a:t>
            </a:r>
            <a:r>
              <a:rPr sz="1600" spc="-9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ro</a:t>
            </a:r>
            <a:r>
              <a:rPr sz="1600" spc="-30" dirty="0">
                <a:latin typeface="Book Antiqua"/>
                <a:cs typeface="Book Antiqua"/>
              </a:rPr>
              <a:t>g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75" dirty="0">
                <a:latin typeface="Book Antiqua"/>
                <a:cs typeface="Book Antiqua"/>
              </a:rPr>
              <a:t>m</a:t>
            </a:r>
            <a:r>
              <a:rPr sz="1600" spc="-20" dirty="0">
                <a:latin typeface="Book Antiqua"/>
                <a:cs typeface="Book Antiqua"/>
              </a:rPr>
              <a:t> </a:t>
            </a:r>
            <a:r>
              <a:rPr sz="1600" spc="-85" dirty="0">
                <a:latin typeface="Book Antiqua"/>
                <a:cs typeface="Book Antiqua"/>
              </a:rPr>
              <a:t>d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re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10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h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10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b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100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65" dirty="0">
                <a:latin typeface="Book Antiqua"/>
                <a:cs typeface="Book Antiqua"/>
              </a:rPr>
              <a:t>a</a:t>
            </a:r>
            <a:r>
              <a:rPr sz="1600" spc="-55" dirty="0">
                <a:latin typeface="Book Antiqua"/>
                <a:cs typeface="Book Antiqua"/>
              </a:rPr>
              <a:t>b</a:t>
            </a:r>
            <a:r>
              <a:rPr sz="1600" spc="-15" dirty="0">
                <a:latin typeface="Book Antiqua"/>
                <a:cs typeface="Book Antiqua"/>
              </a:rPr>
              <a:t>l</a:t>
            </a:r>
            <a:r>
              <a:rPr sz="1600" spc="-30" dirty="0">
                <a:latin typeface="Book Antiqua"/>
                <a:cs typeface="Book Antiqua"/>
              </a:rPr>
              <a:t>i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100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100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an</a:t>
            </a:r>
            <a:r>
              <a:rPr sz="1600" spc="100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114" dirty="0">
                <a:latin typeface="Book Antiqua"/>
                <a:cs typeface="Book Antiqua"/>
              </a:rPr>
              <a:t>d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spc="-10" dirty="0">
                <a:latin typeface="Book Antiqua"/>
                <a:cs typeface="Book Antiqua"/>
              </a:rPr>
              <a:t>c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i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40" dirty="0">
                <a:latin typeface="Book Antiqua"/>
                <a:cs typeface="Book Antiqua"/>
              </a:rPr>
              <a:t>na</a:t>
            </a:r>
            <a:r>
              <a:rPr sz="1600" spc="-25" dirty="0">
                <a:latin typeface="Book Antiqua"/>
                <a:cs typeface="Book Antiqua"/>
              </a:rPr>
              <a:t>l</a:t>
            </a:r>
            <a:r>
              <a:rPr sz="1600" spc="-20" dirty="0">
                <a:latin typeface="Book Antiqua"/>
                <a:cs typeface="Book Antiqua"/>
              </a:rPr>
              <a:t> </a:t>
            </a:r>
            <a:r>
              <a:rPr sz="1600" spc="-10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re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f</a:t>
            </a:r>
            <a:r>
              <a:rPr sz="1600" spc="-55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70" dirty="0">
                <a:latin typeface="Book Antiqua"/>
                <a:cs typeface="Book Antiqua"/>
              </a:rPr>
              <a:t>m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l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30" dirty="0">
                <a:latin typeface="Book Antiqua"/>
                <a:cs typeface="Book Antiqua"/>
              </a:rPr>
              <a:t>c</a:t>
            </a:r>
            <a:r>
              <a:rPr sz="1600" spc="-35" dirty="0">
                <a:latin typeface="Book Antiqua"/>
                <a:cs typeface="Book Antiqua"/>
              </a:rPr>
              <a:t>h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n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114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f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114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35" dirty="0">
                <a:latin typeface="Book Antiqua"/>
                <a:cs typeface="Book Antiqua"/>
              </a:rPr>
              <a:t>i</a:t>
            </a:r>
            <a:r>
              <a:rPr sz="1600" spc="-100" dirty="0">
                <a:latin typeface="Book Antiqua"/>
                <a:cs typeface="Book Antiqua"/>
              </a:rPr>
              <a:t>d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n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114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114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f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5" dirty="0">
                <a:latin typeface="Book Antiqua"/>
                <a:cs typeface="Book Antiqua"/>
              </a:rPr>
              <a:t>l</a:t>
            </a:r>
            <a:r>
              <a:rPr sz="1600" spc="-30" dirty="0">
                <a:latin typeface="Book Antiqua"/>
                <a:cs typeface="Book Antiqua"/>
              </a:rPr>
              <a:t>lo</a:t>
            </a:r>
            <a:r>
              <a:rPr sz="1600" spc="-150" dirty="0">
                <a:latin typeface="Book Antiqua"/>
                <a:cs typeface="Book Antiqua"/>
              </a:rPr>
              <a:t>w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114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h</a:t>
            </a:r>
            <a:r>
              <a:rPr sz="1600" spc="-50" dirty="0">
                <a:latin typeface="Book Antiqua"/>
                <a:cs typeface="Book Antiqua"/>
              </a:rPr>
              <a:t>a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114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o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55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spc="-45" dirty="0">
                <a:latin typeface="Book Antiqua"/>
                <a:cs typeface="Book Antiqua"/>
              </a:rPr>
              <a:t>b</a:t>
            </a:r>
            <a:r>
              <a:rPr sz="1600" spc="-30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65" dirty="0">
                <a:latin typeface="Book Antiqua"/>
                <a:cs typeface="Book Antiqua"/>
              </a:rPr>
              <a:t>n</a:t>
            </a:r>
            <a:r>
              <a:rPr sz="1600" dirty="0">
                <a:latin typeface="Book Antiqua"/>
                <a:cs typeface="Book Antiqua"/>
              </a:rPr>
              <a:t>t</a:t>
            </a:r>
            <a:r>
              <a:rPr sz="1600" spc="-20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l</a:t>
            </a:r>
            <a:r>
              <a:rPr sz="1600" spc="-30" dirty="0">
                <a:latin typeface="Book Antiqua"/>
                <a:cs typeface="Book Antiqua"/>
              </a:rPr>
              <a:t>l</a:t>
            </a:r>
            <a:r>
              <a:rPr sz="1600" spc="-225" dirty="0">
                <a:latin typeface="Book Antiqua"/>
                <a:cs typeface="Book Antiqua"/>
              </a:rPr>
              <a:t>y</a:t>
            </a:r>
            <a:r>
              <a:rPr sz="1600" spc="25" dirty="0">
                <a:latin typeface="Book Antiqua"/>
                <a:cs typeface="Book Antiqua"/>
              </a:rPr>
              <a:t>.</a:t>
            </a:r>
            <a:endParaRPr sz="1600" dirty="0">
              <a:latin typeface="Book Antiqua"/>
              <a:cs typeface="Book Antiqua"/>
            </a:endParaRPr>
          </a:p>
          <a:p>
            <a:pPr marL="12700" marR="5080" indent="152400" algn="just">
              <a:lnSpc>
                <a:spcPct val="100000"/>
              </a:lnSpc>
            </a:pPr>
            <a:r>
              <a:rPr sz="1600" spc="-225" dirty="0">
                <a:latin typeface="Book Antiqua"/>
                <a:cs typeface="Book Antiqua"/>
              </a:rPr>
              <a:t>Y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-100" dirty="0">
                <a:latin typeface="Book Antiqua"/>
                <a:cs typeface="Book Antiqua"/>
              </a:rPr>
              <a:t>u</a:t>
            </a:r>
            <a:r>
              <a:rPr sz="1600" spc="-25" dirty="0">
                <a:latin typeface="Book Antiqua"/>
                <a:cs typeface="Book Antiqua"/>
              </a:rPr>
              <a:t>cc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40" dirty="0">
                <a:latin typeface="Book Antiqua"/>
                <a:cs typeface="Book Antiqua"/>
              </a:rPr>
              <a:t>s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h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25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s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25" dirty="0">
                <a:latin typeface="Book Antiqua"/>
                <a:cs typeface="Book Antiqua"/>
              </a:rPr>
              <a:t>.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0" dirty="0">
                <a:latin typeface="Book Antiqua"/>
                <a:cs typeface="Book Antiqua"/>
              </a:rPr>
              <a:t> </a:t>
            </a:r>
            <a:r>
              <a:rPr sz="1600" spc="-10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ro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g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75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12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req</a:t>
            </a:r>
            <a:r>
              <a:rPr sz="1600" spc="-65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h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17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b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c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sc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17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25" dirty="0">
                <a:solidFill>
                  <a:srgbClr val="FF0000"/>
                </a:solidFill>
                <a:latin typeface="Book Antiqua"/>
                <a:cs typeface="Book Antiqua"/>
              </a:rPr>
              <a:t>,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9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- 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or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16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h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17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ro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g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17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l</a:t>
            </a:r>
            <a:r>
              <a:rPr sz="1600" spc="-155" dirty="0">
                <a:solidFill>
                  <a:srgbClr val="FF0000"/>
                </a:solidFill>
                <a:latin typeface="Book Antiqua"/>
                <a:cs typeface="Book Antiqua"/>
              </a:rPr>
              <a:t>y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7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6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p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re</a:t>
            </a:r>
            <a:r>
              <a:rPr sz="1600" spc="-9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25" dirty="0">
                <a:solidFill>
                  <a:srgbClr val="FF0000"/>
                </a:solidFill>
                <a:latin typeface="Book Antiqua"/>
                <a:cs typeface="Book Antiqua"/>
              </a:rPr>
              <a:t>.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160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80" dirty="0">
                <a:latin typeface="Book Antiqua"/>
                <a:cs typeface="Book Antiqua"/>
              </a:rPr>
              <a:t>d</a:t>
            </a:r>
            <a:r>
              <a:rPr sz="1600" spc="-30" dirty="0">
                <a:latin typeface="Book Antiqua"/>
                <a:cs typeface="Book Antiqua"/>
              </a:rPr>
              <a:t>mi</a:t>
            </a:r>
            <a:r>
              <a:rPr sz="1600" spc="-25" dirty="0">
                <a:latin typeface="Book Antiqua"/>
                <a:cs typeface="Book Antiqua"/>
              </a:rPr>
              <a:t>n</a:t>
            </a:r>
            <a:r>
              <a:rPr sz="1600" spc="-20" dirty="0">
                <a:latin typeface="Book Antiqua"/>
                <a:cs typeface="Book Antiqua"/>
              </a:rPr>
              <a:t>is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5" dirty="0">
                <a:latin typeface="Book Antiqua"/>
                <a:cs typeface="Book Antiqua"/>
              </a:rPr>
              <a:t>t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b</a:t>
            </a:r>
            <a:r>
              <a:rPr sz="1600" spc="-70" dirty="0">
                <a:latin typeface="Book Antiqua"/>
                <a:cs typeface="Book Antiqua"/>
              </a:rPr>
              <a:t>u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100" dirty="0">
                <a:latin typeface="Book Antiqua"/>
                <a:cs typeface="Book Antiqua"/>
              </a:rPr>
              <a:t>d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40" dirty="0">
                <a:latin typeface="Book Antiqua"/>
                <a:cs typeface="Book Antiqua"/>
              </a:rPr>
              <a:t>n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h</a:t>
            </a:r>
            <a:r>
              <a:rPr sz="1600" spc="-50" dirty="0">
                <a:latin typeface="Book Antiqua"/>
                <a:cs typeface="Book Antiqua"/>
              </a:rPr>
              <a:t>a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g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o</a:t>
            </a:r>
            <a:r>
              <a:rPr sz="1600" spc="-130" dirty="0">
                <a:latin typeface="Book Antiqua"/>
                <a:cs typeface="Book Antiqua"/>
              </a:rPr>
              <a:t>w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5" dirty="0">
                <a:latin typeface="Book Antiqua"/>
                <a:cs typeface="Book Antiqua"/>
              </a:rPr>
              <a:t> 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40" dirty="0">
                <a:latin typeface="Book Antiqua"/>
                <a:cs typeface="Book Antiqua"/>
              </a:rPr>
              <a:t>ro</a:t>
            </a:r>
            <a:r>
              <a:rPr sz="1600" spc="-20" dirty="0">
                <a:latin typeface="Book Antiqua"/>
                <a:cs typeface="Book Antiqua"/>
              </a:rPr>
              <a:t>g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75" dirty="0">
                <a:latin typeface="Book Antiqua"/>
                <a:cs typeface="Book Antiqua"/>
              </a:rPr>
              <a:t>m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5" dirty="0">
                <a:latin typeface="Book Antiqua"/>
                <a:cs typeface="Book Antiqua"/>
              </a:rPr>
              <a:t> </a:t>
            </a:r>
            <a:r>
              <a:rPr sz="1600" spc="-75" dirty="0">
                <a:latin typeface="Book Antiqua"/>
                <a:cs typeface="Book Antiqua"/>
              </a:rPr>
              <a:t>d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re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5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h</a:t>
            </a:r>
            <a:r>
              <a:rPr sz="1600" spc="-50" dirty="0">
                <a:latin typeface="Book Antiqua"/>
                <a:cs typeface="Book Antiqua"/>
              </a:rPr>
              <a:t>a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5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b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45" dirty="0">
                <a:latin typeface="Book Antiqua"/>
                <a:cs typeface="Book Antiqua"/>
              </a:rPr>
              <a:t>en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5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f</a:t>
            </a:r>
            <a:r>
              <a:rPr sz="1600" spc="-40" dirty="0">
                <a:latin typeface="Book Antiqua"/>
                <a:cs typeface="Book Antiqua"/>
              </a:rPr>
              <a:t>or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125" dirty="0">
                <a:latin typeface="Book Antiqua"/>
                <a:cs typeface="Book Antiqua"/>
              </a:rPr>
              <a:t> 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o</a:t>
            </a:r>
            <a:r>
              <a:rPr sz="1600" spc="-15" dirty="0">
                <a:latin typeface="Book Antiqua"/>
                <a:cs typeface="Book Antiqua"/>
              </a:rPr>
              <a:t> </a:t>
            </a:r>
            <a:r>
              <a:rPr sz="1600" spc="-70" dirty="0">
                <a:latin typeface="Book Antiqua"/>
                <a:cs typeface="Book Antiqua"/>
              </a:rPr>
              <a:t>m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40" dirty="0">
                <a:latin typeface="Book Antiqua"/>
                <a:cs typeface="Book Antiqua"/>
              </a:rPr>
              <a:t>n</a:t>
            </a:r>
            <a:r>
              <a:rPr sz="1600" spc="-65" dirty="0">
                <a:latin typeface="Book Antiqua"/>
                <a:cs typeface="Book Antiqua"/>
              </a:rPr>
              <a:t>a</a:t>
            </a:r>
            <a:r>
              <a:rPr sz="1600" spc="-55" dirty="0">
                <a:latin typeface="Book Antiqua"/>
                <a:cs typeface="Book Antiqua"/>
              </a:rPr>
              <a:t>g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90" dirty="0">
                <a:latin typeface="Book Antiqua"/>
                <a:cs typeface="Book Antiqua"/>
              </a:rPr>
              <a:t>p</a:t>
            </a:r>
            <a:r>
              <a:rPr sz="1600" spc="-50" dirty="0">
                <a:latin typeface="Book Antiqua"/>
                <a:cs typeface="Book Antiqua"/>
              </a:rPr>
              <a:t>ro</a:t>
            </a:r>
            <a:r>
              <a:rPr sz="1600" spc="-30" dirty="0">
                <a:latin typeface="Book Antiqua"/>
                <a:cs typeface="Book Antiqua"/>
              </a:rPr>
              <a:t>g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70" dirty="0">
                <a:latin typeface="Book Antiqua"/>
                <a:cs typeface="Book Antiqua"/>
              </a:rPr>
              <a:t>a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60" dirty="0">
                <a:latin typeface="Book Antiqua"/>
                <a:cs typeface="Book Antiqua"/>
              </a:rPr>
              <a:t>h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an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65" dirty="0">
                <a:latin typeface="Book Antiqua"/>
                <a:cs typeface="Book Antiqua"/>
              </a:rPr>
              <a:t>n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o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5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50" dirty="0">
                <a:latin typeface="Book Antiqua"/>
                <a:cs typeface="Book Antiqua"/>
              </a:rPr>
              <a:t>s</a:t>
            </a:r>
            <a:r>
              <a:rPr sz="1600" spc="-45" dirty="0">
                <a:latin typeface="Book Antiqua"/>
                <a:cs typeface="Book Antiqua"/>
              </a:rPr>
              <a:t>i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65" dirty="0">
                <a:latin typeface="Book Antiqua"/>
                <a:cs typeface="Book Antiqua"/>
              </a:rPr>
              <a:t>n</a:t>
            </a:r>
            <a:r>
              <a:rPr sz="1600" spc="-15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s</a:t>
            </a:r>
            <a:r>
              <a:rPr sz="1600" spc="25" dirty="0">
                <a:latin typeface="Book Antiqua"/>
                <a:cs typeface="Book Antiqua"/>
              </a:rPr>
              <a:t>, </a:t>
            </a:r>
            <a:r>
              <a:rPr sz="1600" spc="-130" dirty="0">
                <a:latin typeface="Book Antiqua"/>
                <a:cs typeface="Book Antiqua"/>
              </a:rPr>
              <a:t>w</a:t>
            </a:r>
            <a:r>
              <a:rPr sz="1600" spc="-35" dirty="0">
                <a:latin typeface="Book Antiqua"/>
                <a:cs typeface="Book Antiqua"/>
              </a:rPr>
              <a:t>i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45" dirty="0">
                <a:latin typeface="Book Antiqua"/>
                <a:cs typeface="Book Antiqua"/>
              </a:rPr>
              <a:t>h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re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55" dirty="0">
                <a:latin typeface="Book Antiqua"/>
                <a:cs typeface="Book Antiqua"/>
              </a:rPr>
              <a:t>n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s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90" dirty="0">
                <a:latin typeface="Book Antiqua"/>
                <a:cs typeface="Book Antiqua"/>
              </a:rPr>
              <a:t>ud</a:t>
            </a:r>
            <a:r>
              <a:rPr sz="1600" spc="-155" dirty="0">
                <a:latin typeface="Book Antiqua"/>
                <a:cs typeface="Book Antiqua"/>
              </a:rPr>
              <a:t>y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re</a:t>
            </a:r>
            <a:r>
              <a:rPr sz="1600" spc="-70" dirty="0">
                <a:latin typeface="Book Antiqua"/>
                <a:cs typeface="Book Antiqua"/>
              </a:rPr>
              <a:t>p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15" dirty="0">
                <a:latin typeface="Book Antiqua"/>
                <a:cs typeface="Book Antiqua"/>
              </a:rPr>
              <a:t>r</a:t>
            </a:r>
            <a:r>
              <a:rPr sz="1600" spc="5" dirty="0">
                <a:latin typeface="Book Antiqua"/>
                <a:cs typeface="Book Antiqua"/>
              </a:rPr>
              <a:t>t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70" dirty="0">
                <a:latin typeface="Book Antiqua"/>
                <a:cs typeface="Book Antiqua"/>
              </a:rPr>
              <a:t> 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80" dirty="0">
                <a:latin typeface="Book Antiqua"/>
                <a:cs typeface="Book Antiqua"/>
              </a:rPr>
              <a:t>d</a:t>
            </a:r>
            <a:r>
              <a:rPr sz="1600" spc="-30" dirty="0">
                <a:latin typeface="Book Antiqua"/>
                <a:cs typeface="Book Antiqua"/>
              </a:rPr>
              <a:t>mi</a:t>
            </a:r>
            <a:r>
              <a:rPr sz="1600" spc="-25" dirty="0">
                <a:latin typeface="Book Antiqua"/>
                <a:cs typeface="Book Antiqua"/>
              </a:rPr>
              <a:t>n</a:t>
            </a:r>
            <a:r>
              <a:rPr sz="1600" spc="-20" dirty="0">
                <a:latin typeface="Book Antiqua"/>
                <a:cs typeface="Book Antiqua"/>
              </a:rPr>
              <a:t>is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5" dirty="0">
                <a:latin typeface="Book Antiqua"/>
                <a:cs typeface="Book Antiqua"/>
              </a:rPr>
              <a:t>t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170" dirty="0">
                <a:latin typeface="Book Antiqua"/>
                <a:cs typeface="Book Antiqua"/>
              </a:rPr>
              <a:t>v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 </a:t>
            </a:r>
            <a:r>
              <a:rPr sz="1600" spc="5" dirty="0">
                <a:latin typeface="Book Antiqua"/>
                <a:cs typeface="Book Antiqua"/>
              </a:rPr>
              <a:t>t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40" dirty="0">
                <a:latin typeface="Book Antiqua"/>
                <a:cs typeface="Book Antiqua"/>
              </a:rPr>
              <a:t>k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re</a:t>
            </a:r>
            <a:r>
              <a:rPr sz="1600" spc="-10" dirty="0">
                <a:latin typeface="Book Antiqua"/>
                <a:cs typeface="Book Antiqua"/>
              </a:rPr>
              <a:t>l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o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90" dirty="0">
                <a:latin typeface="Book Antiqua"/>
                <a:cs typeface="Book Antiqua"/>
              </a:rPr>
              <a:t>m</a:t>
            </a:r>
            <a:r>
              <a:rPr sz="1600" spc="-85" dirty="0">
                <a:latin typeface="Book Antiqua"/>
                <a:cs typeface="Book Antiqua"/>
              </a:rPr>
              <a:t>p</a:t>
            </a:r>
            <a:r>
              <a:rPr sz="1600" spc="-5" dirty="0">
                <a:latin typeface="Book Antiqua"/>
                <a:cs typeface="Book Antiqua"/>
              </a:rPr>
              <a:t>l</a:t>
            </a:r>
            <a:r>
              <a:rPr sz="1600" spc="-10" dirty="0">
                <a:latin typeface="Book Antiqua"/>
                <a:cs typeface="Book Antiqua"/>
              </a:rPr>
              <a:t>i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45" dirty="0">
                <a:latin typeface="Book Antiqua"/>
                <a:cs typeface="Book Antiqua"/>
              </a:rPr>
              <a:t>e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55" dirty="0">
                <a:latin typeface="Book Antiqua"/>
                <a:cs typeface="Book Antiqua"/>
              </a:rPr>
              <a:t>a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f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or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45" dirty="0">
                <a:latin typeface="Book Antiqua"/>
                <a:cs typeface="Book Antiqua"/>
              </a:rPr>
              <a:t>n</a:t>
            </a:r>
            <a:r>
              <a:rPr sz="1600" spc="45" dirty="0">
                <a:latin typeface="Book Antiqua"/>
                <a:cs typeface="Book Antiqua"/>
              </a:rPr>
              <a:t> </a:t>
            </a:r>
            <a:r>
              <a:rPr sz="1600" spc="-45" dirty="0">
                <a:latin typeface="Book Antiqua"/>
                <a:cs typeface="Book Antiqua"/>
              </a:rPr>
              <a:t>b</a:t>
            </a:r>
            <a:r>
              <a:rPr sz="1600" spc="-70" dirty="0">
                <a:latin typeface="Book Antiqua"/>
                <a:cs typeface="Book Antiqua"/>
              </a:rPr>
              <a:t>u</a:t>
            </a:r>
            <a:r>
              <a:rPr sz="1600" spc="-20" dirty="0">
                <a:latin typeface="Book Antiqua"/>
                <a:cs typeface="Book Antiqua"/>
              </a:rPr>
              <a:t>r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5" dirty="0">
                <a:latin typeface="Book Antiqua"/>
                <a:cs typeface="Book Antiqua"/>
              </a:rPr>
              <a:t>-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90" dirty="0">
                <a:latin typeface="Book Antiqua"/>
                <a:cs typeface="Book Antiqua"/>
              </a:rPr>
              <a:t>u</a:t>
            </a:r>
            <a:r>
              <a:rPr sz="1600" spc="-30" dirty="0">
                <a:latin typeface="Book Antiqua"/>
                <a:cs typeface="Book Antiqua"/>
              </a:rPr>
              <a:t>t</a:t>
            </a:r>
            <a:r>
              <a:rPr sz="1600" dirty="0">
                <a:latin typeface="Book Antiqua"/>
                <a:cs typeface="Book Antiqua"/>
              </a:rPr>
              <a:t> 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80" dirty="0">
                <a:latin typeface="Book Antiqua"/>
                <a:cs typeface="Book Antiqua"/>
              </a:rPr>
              <a:t>m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dirty="0">
                <a:latin typeface="Book Antiqua"/>
                <a:cs typeface="Book Antiqua"/>
              </a:rPr>
              <a:t> 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75" dirty="0">
                <a:latin typeface="Book Antiqua"/>
                <a:cs typeface="Book Antiqua"/>
              </a:rPr>
              <a:t>d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re</a:t>
            </a:r>
            <a:r>
              <a:rPr sz="1600" spc="-15" dirty="0">
                <a:latin typeface="Book Antiqua"/>
                <a:cs typeface="Book Antiqua"/>
              </a:rPr>
              <a:t>c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f</a:t>
            </a:r>
            <a:r>
              <a:rPr sz="1600" dirty="0">
                <a:latin typeface="Book Antiqua"/>
                <a:cs typeface="Book Antiqua"/>
              </a:rPr>
              <a:t> 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20" dirty="0">
                <a:latin typeface="Book Antiqua"/>
                <a:cs typeface="Book Antiqua"/>
              </a:rPr>
              <a:t>s</a:t>
            </a:r>
            <a:r>
              <a:rPr sz="1600" spc="0" dirty="0">
                <a:latin typeface="Book Antiqua"/>
                <a:cs typeface="Book Antiqua"/>
              </a:rPr>
              <a:t>t</a:t>
            </a:r>
            <a:r>
              <a:rPr sz="1600" spc="-50" dirty="0">
                <a:latin typeface="Book Antiqua"/>
                <a:cs typeface="Book Antiqua"/>
              </a:rPr>
              <a:t>h</a:t>
            </a:r>
            <a:r>
              <a:rPr sz="1600" spc="-35" dirty="0">
                <a:latin typeface="Book Antiqua"/>
                <a:cs typeface="Book Antiqua"/>
              </a:rPr>
              <a:t>e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spc="-30" dirty="0">
                <a:latin typeface="Book Antiqua"/>
                <a:cs typeface="Book Antiqua"/>
              </a:rPr>
              <a:t>i</a:t>
            </a:r>
            <a:r>
              <a:rPr sz="1600" spc="-45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l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5" dirty="0">
                <a:latin typeface="Book Antiqua"/>
                <a:cs typeface="Book Antiqua"/>
              </a:rPr>
              <a:t>g</a:t>
            </a:r>
            <a:r>
              <a:rPr sz="1600" spc="-155" dirty="0">
                <a:latin typeface="Book Antiqua"/>
                <a:cs typeface="Book Antiqua"/>
              </a:rPr>
              <a:t>y</a:t>
            </a:r>
            <a:r>
              <a:rPr sz="1600" dirty="0">
                <a:latin typeface="Book Antiqua"/>
                <a:cs typeface="Book Antiqua"/>
              </a:rPr>
              <a:t>  </a:t>
            </a:r>
            <a:r>
              <a:rPr sz="1600" spc="-110" dirty="0">
                <a:latin typeface="Book Antiqua"/>
                <a:cs typeface="Book Antiqua"/>
              </a:rPr>
              <a:t> </a:t>
            </a:r>
            <a:r>
              <a:rPr sz="1600" spc="-80" dirty="0">
                <a:latin typeface="Book Antiqua"/>
                <a:cs typeface="Book Antiqua"/>
              </a:rPr>
              <a:t>p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30" dirty="0">
                <a:latin typeface="Book Antiqua"/>
                <a:cs typeface="Book Antiqua"/>
              </a:rPr>
              <a:t>o</a:t>
            </a:r>
            <a:r>
              <a:rPr sz="1600" spc="-20" dirty="0">
                <a:latin typeface="Book Antiqua"/>
                <a:cs typeface="Book Antiqua"/>
              </a:rPr>
              <a:t>g</a:t>
            </a:r>
            <a:r>
              <a:rPr sz="1600" spc="-30" dirty="0">
                <a:latin typeface="Book Antiqua"/>
                <a:cs typeface="Book Antiqua"/>
              </a:rPr>
              <a:t>r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70" dirty="0">
                <a:latin typeface="Book Antiqua"/>
                <a:cs typeface="Book Antiqua"/>
              </a:rPr>
              <a:t>m</a:t>
            </a:r>
            <a:r>
              <a:rPr sz="1600" spc="-2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.</a:t>
            </a:r>
            <a:r>
              <a:rPr sz="1600" b="0" spc="-127" baseline="23809" dirty="0">
                <a:latin typeface="Bookman Old Style"/>
                <a:cs typeface="Bookman Old Style"/>
              </a:rPr>
              <a:t>11</a:t>
            </a:r>
            <a:r>
              <a:rPr sz="1600" b="0" baseline="23809" dirty="0">
                <a:latin typeface="Bookman Old Style"/>
                <a:cs typeface="Bookman Old Style"/>
              </a:rPr>
              <a:t> </a:t>
            </a:r>
            <a:r>
              <a:rPr sz="1600" b="0" spc="135" baseline="23809" dirty="0">
                <a:latin typeface="Bookman Old Style"/>
                <a:cs typeface="Bookman Old Style"/>
              </a:rPr>
              <a:t> </a:t>
            </a:r>
            <a:r>
              <a:rPr sz="1600" spc="-80" dirty="0">
                <a:latin typeface="Book Antiqua"/>
                <a:cs typeface="Book Antiqua"/>
              </a:rPr>
              <a:t>F</a:t>
            </a:r>
            <a:r>
              <a:rPr sz="1600" spc="-5" dirty="0">
                <a:latin typeface="Book Antiqua"/>
                <a:cs typeface="Book Antiqua"/>
              </a:rPr>
              <a:t>i</a:t>
            </a:r>
            <a:r>
              <a:rPr sz="1600" spc="-30" dirty="0">
                <a:latin typeface="Book Antiqua"/>
                <a:cs typeface="Book Antiqua"/>
              </a:rPr>
              <a:t>na</a:t>
            </a:r>
            <a:r>
              <a:rPr sz="1600" spc="-5" dirty="0">
                <a:latin typeface="Book Antiqua"/>
                <a:cs typeface="Book Antiqua"/>
              </a:rPr>
              <a:t>l</a:t>
            </a:r>
            <a:r>
              <a:rPr sz="1600" spc="-20" dirty="0">
                <a:latin typeface="Book Antiqua"/>
                <a:cs typeface="Book Antiqua"/>
              </a:rPr>
              <a:t>l</a:t>
            </a:r>
            <a:r>
              <a:rPr sz="1600" spc="-215" dirty="0">
                <a:latin typeface="Book Antiqua"/>
                <a:cs typeface="Book Antiqua"/>
              </a:rPr>
              <a:t>y</a:t>
            </a:r>
            <a:r>
              <a:rPr sz="1600" spc="25" dirty="0">
                <a:latin typeface="Book Antiqua"/>
                <a:cs typeface="Book Antiqua"/>
              </a:rPr>
              <a:t>,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e</a:t>
            </a:r>
            <a:r>
              <a:rPr sz="1600" spc="-105" dirty="0">
                <a:latin typeface="Book Antiqua"/>
                <a:cs typeface="Book Antiqua"/>
              </a:rPr>
              <a:t>d</a:t>
            </a:r>
            <a:r>
              <a:rPr sz="1600" spc="-90" dirty="0">
                <a:latin typeface="Book Antiqua"/>
                <a:cs typeface="Book Antiqua"/>
              </a:rPr>
              <a:t>u</a:t>
            </a:r>
            <a:r>
              <a:rPr sz="1600" dirty="0">
                <a:latin typeface="Book Antiqua"/>
                <a:cs typeface="Book Antiqua"/>
              </a:rPr>
              <a:t>c</a:t>
            </a:r>
            <a:r>
              <a:rPr sz="1600" spc="-60" dirty="0">
                <a:latin typeface="Book Antiqua"/>
                <a:cs typeface="Book Antiqua"/>
              </a:rPr>
              <a:t>a</a:t>
            </a:r>
            <a:r>
              <a:rPr sz="1600" spc="5" dirty="0">
                <a:latin typeface="Book Antiqua"/>
                <a:cs typeface="Book Antiqua"/>
              </a:rPr>
              <a:t>t</a:t>
            </a:r>
            <a:r>
              <a:rPr sz="1600" spc="-30" dirty="0">
                <a:latin typeface="Book Antiqua"/>
                <a:cs typeface="Book Antiqua"/>
              </a:rPr>
              <a:t>i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-30" dirty="0">
                <a:latin typeface="Book Antiqua"/>
                <a:cs typeface="Book Antiqua"/>
              </a:rPr>
              <a:t>na</a:t>
            </a:r>
            <a:r>
              <a:rPr sz="1600" spc="-25" dirty="0">
                <a:latin typeface="Book Antiqua"/>
                <a:cs typeface="Book Antiqua"/>
              </a:rPr>
              <a:t>l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20" dirty="0">
                <a:latin typeface="Book Antiqua"/>
                <a:cs typeface="Book Antiqua"/>
              </a:rPr>
              <a:t>s</a:t>
            </a:r>
            <a:r>
              <a:rPr sz="1600" spc="5" dirty="0">
                <a:latin typeface="Book Antiqua"/>
                <a:cs typeface="Book Antiqua"/>
              </a:rPr>
              <a:t>t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50" dirty="0">
                <a:latin typeface="Book Antiqua"/>
                <a:cs typeface="Book Antiqua"/>
              </a:rPr>
              <a:t>n</a:t>
            </a:r>
            <a:r>
              <a:rPr sz="1600" spc="-80" dirty="0">
                <a:latin typeface="Book Antiqua"/>
                <a:cs typeface="Book Antiqua"/>
              </a:rPr>
              <a:t>d</a:t>
            </a:r>
            <a:r>
              <a:rPr sz="1600" spc="-35" dirty="0">
                <a:latin typeface="Book Antiqua"/>
                <a:cs typeface="Book Antiqua"/>
              </a:rPr>
              <a:t>a</a:t>
            </a:r>
            <a:r>
              <a:rPr sz="1600" spc="-40" dirty="0">
                <a:latin typeface="Book Antiqua"/>
                <a:cs typeface="Book Antiqua"/>
              </a:rPr>
              <a:t>r</a:t>
            </a:r>
            <a:r>
              <a:rPr sz="1600" spc="-90" dirty="0">
                <a:latin typeface="Book Antiqua"/>
                <a:cs typeface="Book Antiqua"/>
              </a:rPr>
              <a:t>d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40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o</a:t>
            </a:r>
            <a:r>
              <a:rPr sz="1600" spc="15" dirty="0">
                <a:latin typeface="Book Antiqua"/>
                <a:cs typeface="Book Antiqua"/>
              </a:rPr>
              <a:t>f</a:t>
            </a:r>
            <a:r>
              <a:rPr sz="1600" spc="-10" dirty="0">
                <a:latin typeface="Book Antiqua"/>
                <a:cs typeface="Book Antiqua"/>
              </a:rPr>
              <a:t>t</a:t>
            </a:r>
            <a:r>
              <a:rPr sz="1600" spc="-45" dirty="0">
                <a:latin typeface="Book Antiqua"/>
                <a:cs typeface="Book Antiqua"/>
              </a:rPr>
              <a:t>en</a:t>
            </a:r>
            <a:r>
              <a:rPr sz="1600" spc="-20" dirty="0">
                <a:latin typeface="Book Antiqua"/>
                <a:cs typeface="Book Antiqua"/>
              </a:rPr>
              <a:t> </a:t>
            </a:r>
            <a:r>
              <a:rPr sz="1600" spc="-10" dirty="0">
                <a:latin typeface="Book Antiqua"/>
                <a:cs typeface="Book Antiqua"/>
              </a:rPr>
              <a:t>l</a:t>
            </a:r>
            <a:r>
              <a:rPr sz="1600" spc="-65" dirty="0">
                <a:latin typeface="Book Antiqua"/>
                <a:cs typeface="Book Antiqua"/>
              </a:rPr>
              <a:t>a</a:t>
            </a:r>
            <a:r>
              <a:rPr sz="1600" spc="-45" dirty="0">
                <a:latin typeface="Book Antiqua"/>
                <a:cs typeface="Book Antiqua"/>
              </a:rPr>
              <a:t>g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85" dirty="0">
                <a:latin typeface="Book Antiqua"/>
                <a:cs typeface="Book Antiqua"/>
              </a:rPr>
              <a:t> </a:t>
            </a:r>
            <a:r>
              <a:rPr sz="1600" spc="-40" dirty="0">
                <a:latin typeface="Book Antiqua"/>
                <a:cs typeface="Book Antiqua"/>
              </a:rPr>
              <a:t>b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35" dirty="0">
                <a:latin typeface="Book Antiqua"/>
                <a:cs typeface="Book Antiqua"/>
              </a:rPr>
              <a:t>h</a:t>
            </a:r>
            <a:r>
              <a:rPr sz="1600" spc="-15" dirty="0">
                <a:latin typeface="Book Antiqua"/>
                <a:cs typeface="Book Antiqua"/>
              </a:rPr>
              <a:t>i</a:t>
            </a:r>
            <a:r>
              <a:rPr sz="1600" spc="-60" dirty="0">
                <a:latin typeface="Book Antiqua"/>
                <a:cs typeface="Book Antiqua"/>
              </a:rPr>
              <a:t>n</a:t>
            </a:r>
            <a:r>
              <a:rPr sz="1600" spc="-95" dirty="0">
                <a:latin typeface="Book Antiqua"/>
                <a:cs typeface="Book Antiqua"/>
              </a:rPr>
              <a:t>d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85" dirty="0">
                <a:latin typeface="Book Antiqua"/>
                <a:cs typeface="Book Antiqua"/>
              </a:rPr>
              <a:t> </a:t>
            </a:r>
            <a:r>
              <a:rPr sz="1600" spc="-110" dirty="0">
                <a:latin typeface="Book Antiqua"/>
                <a:cs typeface="Book Antiqua"/>
              </a:rPr>
              <a:t>d</a:t>
            </a:r>
            <a:r>
              <a:rPr sz="1600" spc="-50" dirty="0">
                <a:latin typeface="Book Antiqua"/>
                <a:cs typeface="Book Antiqua"/>
              </a:rPr>
              <a:t>e</a:t>
            </a:r>
            <a:r>
              <a:rPr sz="1600" spc="-15" dirty="0">
                <a:latin typeface="Book Antiqua"/>
                <a:cs typeface="Book Antiqua"/>
              </a:rPr>
              <a:t>l</a:t>
            </a:r>
            <a:r>
              <a:rPr sz="1600" spc="-25" dirty="0">
                <a:latin typeface="Book Antiqua"/>
                <a:cs typeface="Book Antiqua"/>
              </a:rPr>
              <a:t>i</a:t>
            </a:r>
            <a:r>
              <a:rPr sz="1600" spc="-180" dirty="0">
                <a:latin typeface="Book Antiqua"/>
                <a:cs typeface="Book Antiqua"/>
              </a:rPr>
              <a:t>v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dirty="0">
                <a:latin typeface="Book Antiqua"/>
                <a:cs typeface="Book Antiqua"/>
              </a:rPr>
              <a:t>r</a:t>
            </a:r>
            <a:r>
              <a:rPr sz="1600" spc="-180" dirty="0">
                <a:latin typeface="Book Antiqua"/>
                <a:cs typeface="Book Antiqua"/>
              </a:rPr>
              <a:t>y</a:t>
            </a:r>
            <a:r>
              <a:rPr sz="1600" spc="-25" dirty="0">
                <a:latin typeface="Book Antiqua"/>
                <a:cs typeface="Book Antiqua"/>
              </a:rPr>
              <a:t>-</a:t>
            </a:r>
            <a:r>
              <a:rPr sz="1600" spc="-15" dirty="0">
                <a:latin typeface="Book Antiqua"/>
                <a:cs typeface="Book Antiqua"/>
              </a:rPr>
              <a:t>s</a:t>
            </a:r>
            <a:r>
              <a:rPr sz="1600" spc="-95" dirty="0">
                <a:latin typeface="Book Antiqua"/>
                <a:cs typeface="Book Antiqua"/>
              </a:rPr>
              <a:t>y</a:t>
            </a:r>
            <a:r>
              <a:rPr sz="1600" spc="-90" dirty="0">
                <a:latin typeface="Book Antiqua"/>
                <a:cs typeface="Book Antiqua"/>
              </a:rPr>
              <a:t>s</a:t>
            </a:r>
            <a:r>
              <a:rPr sz="1600" spc="-20" dirty="0">
                <a:latin typeface="Book Antiqua"/>
                <a:cs typeface="Book Antiqua"/>
              </a:rPr>
              <a:t>t</a:t>
            </a:r>
            <a:r>
              <a:rPr sz="1600" spc="-55" dirty="0">
                <a:latin typeface="Book Antiqua"/>
                <a:cs typeface="Book Antiqua"/>
              </a:rPr>
              <a:t>e</a:t>
            </a:r>
            <a:r>
              <a:rPr sz="1600" spc="-75" dirty="0">
                <a:latin typeface="Book Antiqua"/>
                <a:cs typeface="Book Antiqua"/>
              </a:rPr>
              <a:t>m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85" dirty="0">
                <a:latin typeface="Book Antiqua"/>
                <a:cs typeface="Book Antiqua"/>
              </a:rPr>
              <a:t> </a:t>
            </a:r>
            <a:r>
              <a:rPr sz="1600" spc="-30" dirty="0">
                <a:latin typeface="Book Antiqua"/>
                <a:cs typeface="Book Antiqua"/>
              </a:rPr>
              <a:t>c</a:t>
            </a:r>
            <a:r>
              <a:rPr sz="1600" spc="-40" dirty="0">
                <a:latin typeface="Book Antiqua"/>
                <a:cs typeface="Book Antiqua"/>
              </a:rPr>
              <a:t>h</a:t>
            </a:r>
            <a:r>
              <a:rPr sz="1600" spc="-45" dirty="0">
                <a:latin typeface="Book Antiqua"/>
                <a:cs typeface="Book Antiqua"/>
              </a:rPr>
              <a:t>a</a:t>
            </a:r>
            <a:r>
              <a:rPr sz="1600" spc="-70" dirty="0">
                <a:latin typeface="Book Antiqua"/>
                <a:cs typeface="Book Antiqua"/>
              </a:rPr>
              <a:t>n</a:t>
            </a:r>
            <a:r>
              <a:rPr sz="1600" spc="-55" dirty="0">
                <a:latin typeface="Book Antiqua"/>
                <a:cs typeface="Book Antiqua"/>
              </a:rPr>
              <a:t>g</a:t>
            </a:r>
            <a:r>
              <a:rPr sz="1600" spc="-30" dirty="0">
                <a:latin typeface="Book Antiqua"/>
                <a:cs typeface="Book Antiqua"/>
              </a:rPr>
              <a:t>e</a:t>
            </a:r>
            <a:r>
              <a:rPr sz="1600" spc="-50" dirty="0">
                <a:latin typeface="Book Antiqua"/>
                <a:cs typeface="Book Antiqua"/>
              </a:rPr>
              <a:t>s</a:t>
            </a:r>
            <a:r>
              <a:rPr sz="1600" spc="25" dirty="0">
                <a:latin typeface="Book Antiqua"/>
                <a:cs typeface="Book Antiqua"/>
              </a:rPr>
              <a:t>.</a:t>
            </a:r>
            <a:r>
              <a:rPr sz="1600" dirty="0">
                <a:latin typeface="Book Antiqua"/>
                <a:cs typeface="Book Antiqua"/>
              </a:rPr>
              <a:t> </a:t>
            </a:r>
            <a:r>
              <a:rPr sz="1600" spc="-85" dirty="0">
                <a:latin typeface="Book Antiqua"/>
                <a:cs typeface="Book Antiqua"/>
              </a:rPr>
              <a:t> </a:t>
            </a:r>
            <a:r>
              <a:rPr sz="1600" spc="-6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h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6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r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114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100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c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17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h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ro</a:t>
            </a:r>
            <a:r>
              <a:rPr sz="1600" spc="-105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gh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25" dirty="0">
                <a:solidFill>
                  <a:srgbClr val="FF0000"/>
                </a:solidFill>
                <a:latin typeface="Book Antiqua"/>
                <a:cs typeface="Book Antiqua"/>
              </a:rPr>
              <a:t>cc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re</a:t>
            </a:r>
            <a:r>
              <a:rPr sz="1600" spc="-8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spc="-1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lim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9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9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o</a:t>
            </a:r>
            <a:r>
              <a:rPr sz="1600" spc="5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150" dirty="0">
                <a:solidFill>
                  <a:srgbClr val="FF0000"/>
                </a:solidFill>
                <a:latin typeface="Book Antiqua"/>
                <a:cs typeface="Book Antiqua"/>
              </a:rPr>
              <a:t>v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i</a:t>
            </a:r>
            <a:r>
              <a:rPr sz="1600" spc="-3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175" dirty="0">
                <a:solidFill>
                  <a:srgbClr val="FF0000"/>
                </a:solidFill>
                <a:latin typeface="Book Antiqua"/>
                <a:cs typeface="Book Antiqua"/>
              </a:rPr>
              <a:t>w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9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5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15" dirty="0">
                <a:solidFill>
                  <a:srgbClr val="FF0000"/>
                </a:solidFill>
                <a:latin typeface="Book Antiqua"/>
                <a:cs typeface="Book Antiqua"/>
              </a:rPr>
              <a:t>s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an</a:t>
            </a:r>
            <a:r>
              <a:rPr sz="160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5" dirty="0">
                <a:solidFill>
                  <a:srgbClr val="FF0000"/>
                </a:solidFill>
                <a:latin typeface="Book Antiqua"/>
                <a:cs typeface="Book Antiqua"/>
              </a:rPr>
              <a:t>f</a:t>
            </a:r>
            <a:r>
              <a:rPr sz="1600" spc="-80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110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5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-95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4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m</a:t>
            </a:r>
            <a:r>
              <a:rPr sz="1600" spc="-45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600" spc="-90" dirty="0">
                <a:solidFill>
                  <a:srgbClr val="FF0000"/>
                </a:solidFill>
                <a:latin typeface="Book Antiqua"/>
                <a:cs typeface="Book Antiqua"/>
              </a:rPr>
              <a:t>d</a:t>
            </a:r>
            <a:r>
              <a:rPr sz="1600" spc="-70" dirty="0">
                <a:solidFill>
                  <a:srgbClr val="FF0000"/>
                </a:solidFill>
                <a:latin typeface="Book Antiqua"/>
                <a:cs typeface="Book Antiqua"/>
              </a:rPr>
              <a:t>a</a:t>
            </a:r>
            <a:r>
              <a:rPr sz="1600" spc="-20" dirty="0">
                <a:solidFill>
                  <a:srgbClr val="FF0000"/>
                </a:solidFill>
                <a:latin typeface="Book Antiqua"/>
                <a:cs typeface="Book Antiqua"/>
              </a:rPr>
              <a:t>t</a:t>
            </a:r>
            <a:r>
              <a:rPr sz="1600" spc="-60" dirty="0">
                <a:solidFill>
                  <a:srgbClr val="FF0000"/>
                </a:solidFill>
                <a:latin typeface="Book Antiqua"/>
                <a:cs typeface="Book Antiqua"/>
              </a:rPr>
              <a:t>e</a:t>
            </a:r>
            <a:r>
              <a:rPr sz="1600" spc="25" dirty="0">
                <a:solidFill>
                  <a:srgbClr val="FF0000"/>
                </a:solidFill>
                <a:latin typeface="Book Antiqua"/>
                <a:cs typeface="Book Antiqua"/>
              </a:rPr>
              <a:t>.</a:t>
            </a:r>
            <a:endParaRPr sz="16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597217" y="228600"/>
            <a:ext cx="8153400" cy="887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5" dirty="0">
                <a:latin typeface="Calibri"/>
                <a:cs typeface="Calibri"/>
              </a:rPr>
              <a:t>The Next </a:t>
            </a:r>
            <a:r>
              <a:rPr sz="2400" b="1" spc="60" dirty="0">
                <a:latin typeface="Calibri"/>
                <a:cs typeface="Calibri"/>
              </a:rPr>
              <a:t>GME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Accreditation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System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140" dirty="0">
                <a:latin typeface="Calibri"/>
                <a:cs typeface="Calibri"/>
              </a:rPr>
              <a:t>—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Rationale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and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Benefits</a:t>
            </a:r>
            <a:endParaRPr sz="2400" dirty="0">
              <a:latin typeface="Calibri"/>
              <a:cs typeface="Calibri"/>
            </a:endParaRPr>
          </a:p>
          <a:p>
            <a:pPr marL="1818639" marR="5080" indent="-1806575">
              <a:lnSpc>
                <a:spcPct val="100000"/>
              </a:lnSpc>
              <a:spcBef>
                <a:spcPts val="240"/>
              </a:spcBef>
            </a:pPr>
            <a:r>
              <a:rPr sz="1600" spc="35" dirty="0">
                <a:solidFill>
                  <a:srgbClr val="77787B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h</a:t>
            </a:r>
            <a:r>
              <a:rPr sz="1600" spc="-5" dirty="0">
                <a:solidFill>
                  <a:srgbClr val="77787B"/>
                </a:solidFill>
                <a:latin typeface="Calibri"/>
                <a:cs typeface="Calibri"/>
              </a:rPr>
              <a:t>o</a:t>
            </a:r>
            <a:r>
              <a:rPr sz="1600" spc="35" dirty="0">
                <a:solidFill>
                  <a:srgbClr val="77787B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a</a:t>
            </a:r>
            <a:r>
              <a:rPr sz="1600" spc="50" dirty="0">
                <a:solidFill>
                  <a:srgbClr val="77787B"/>
                </a:solidFill>
                <a:latin typeface="Calibri"/>
                <a:cs typeface="Calibri"/>
              </a:rPr>
              <a:t>s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77787B"/>
                </a:solidFill>
                <a:latin typeface="Calibri"/>
                <a:cs typeface="Calibri"/>
              </a:rPr>
              <a:t>J</a:t>
            </a:r>
            <a:r>
              <a:rPr sz="1600" spc="-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95" dirty="0">
                <a:solidFill>
                  <a:srgbClr val="77787B"/>
                </a:solidFill>
                <a:latin typeface="Calibri"/>
                <a:cs typeface="Calibri"/>
              </a:rPr>
              <a:t>N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a</a:t>
            </a:r>
            <a:r>
              <a:rPr sz="1600" spc="40" dirty="0">
                <a:solidFill>
                  <a:srgbClr val="77787B"/>
                </a:solidFill>
                <a:latin typeface="Calibri"/>
                <a:cs typeface="Calibri"/>
              </a:rPr>
              <a:t>s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80" dirty="0">
                <a:solidFill>
                  <a:srgbClr val="77787B"/>
                </a:solidFill>
                <a:latin typeface="Calibri"/>
                <a:cs typeface="Calibri"/>
              </a:rPr>
              <a:t>D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55" dirty="0">
                <a:solidFill>
                  <a:srgbClr val="77787B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P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35" dirty="0">
                <a:solidFill>
                  <a:srgbClr val="77787B"/>
                </a:solidFill>
                <a:latin typeface="Calibri"/>
                <a:cs typeface="Calibri"/>
              </a:rPr>
              <a:t>I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n</a:t>
            </a:r>
            <a:r>
              <a:rPr sz="1600" spc="20" dirty="0">
                <a:solidFill>
                  <a:srgbClr val="77787B"/>
                </a:solidFill>
                <a:latin typeface="Calibri"/>
                <a:cs typeface="Calibri"/>
              </a:rPr>
              <a:t>g</a:t>
            </a:r>
            <a:r>
              <a:rPr sz="1600" spc="-25" dirty="0">
                <a:solidFill>
                  <a:srgbClr val="77787B"/>
                </a:solidFill>
                <a:latin typeface="Calibri"/>
                <a:cs typeface="Calibri"/>
              </a:rPr>
              <a:t>r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i</a:t>
            </a:r>
            <a:r>
              <a:rPr sz="1600" spc="10" dirty="0">
                <a:solidFill>
                  <a:srgbClr val="77787B"/>
                </a:solidFill>
                <a:latin typeface="Calibri"/>
                <a:cs typeface="Calibri"/>
              </a:rPr>
              <a:t>d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P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h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i</a:t>
            </a:r>
            <a:r>
              <a:rPr sz="1600" spc="-5" dirty="0">
                <a:solidFill>
                  <a:srgbClr val="77787B"/>
                </a:solidFill>
                <a:latin typeface="Calibri"/>
                <a:cs typeface="Calibri"/>
              </a:rPr>
              <a:t>l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77787B"/>
                </a:solidFill>
                <a:latin typeface="Calibri"/>
                <a:cs typeface="Calibri"/>
              </a:rPr>
              <a:t>b</a:t>
            </a:r>
            <a:r>
              <a:rPr sz="1600" spc="-40" dirty="0">
                <a:solidFill>
                  <a:srgbClr val="77787B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77787B"/>
                </a:solidFill>
                <a:latin typeface="Calibri"/>
                <a:cs typeface="Calibri"/>
              </a:rPr>
              <a:t>r</a:t>
            </a:r>
            <a:r>
              <a:rPr sz="1600" spc="-40" dirty="0">
                <a:solidFill>
                  <a:srgbClr val="77787B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P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h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80" dirty="0">
                <a:solidFill>
                  <a:srgbClr val="77787B"/>
                </a:solidFill>
                <a:latin typeface="Calibri"/>
                <a:cs typeface="Calibri"/>
              </a:rPr>
              <a:t>D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30" dirty="0">
                <a:solidFill>
                  <a:srgbClr val="77787B"/>
                </a:solidFill>
                <a:latin typeface="Calibri"/>
                <a:cs typeface="Calibri"/>
              </a:rPr>
              <a:t>B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35" dirty="0">
                <a:solidFill>
                  <a:srgbClr val="77787B"/>
                </a:solidFill>
                <a:latin typeface="Calibri"/>
                <a:cs typeface="Calibri"/>
              </a:rPr>
              <a:t>T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i</a:t>
            </a:r>
            <a:r>
              <a:rPr sz="1600" spc="35" dirty="0">
                <a:solidFill>
                  <a:srgbClr val="77787B"/>
                </a:solidFill>
                <a:latin typeface="Calibri"/>
                <a:cs typeface="Calibri"/>
              </a:rPr>
              <a:t>m</a:t>
            </a:r>
            <a:r>
              <a:rPr sz="1600" spc="-5" dirty="0">
                <a:solidFill>
                  <a:srgbClr val="77787B"/>
                </a:solidFill>
                <a:latin typeface="Calibri"/>
                <a:cs typeface="Calibri"/>
              </a:rPr>
              <a:t>o</a:t>
            </a:r>
            <a:r>
              <a:rPr sz="1600" spc="-40" dirty="0">
                <a:solidFill>
                  <a:srgbClr val="77787B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h</a:t>
            </a:r>
            <a:r>
              <a:rPr sz="1600" spc="-50" dirty="0">
                <a:solidFill>
                  <a:srgbClr val="77787B"/>
                </a:solidFill>
                <a:latin typeface="Calibri"/>
                <a:cs typeface="Calibri"/>
              </a:rPr>
              <a:t>y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30" dirty="0">
                <a:solidFill>
                  <a:srgbClr val="77787B"/>
                </a:solidFill>
                <a:latin typeface="Calibri"/>
                <a:cs typeface="Calibri"/>
              </a:rPr>
              <a:t>B</a:t>
            </a:r>
            <a:r>
              <a:rPr sz="1600" spc="-25" dirty="0">
                <a:solidFill>
                  <a:srgbClr val="77787B"/>
                </a:solidFill>
                <a:latin typeface="Calibri"/>
                <a:cs typeface="Calibri"/>
              </a:rPr>
              <a:t>r</a:t>
            </a:r>
            <a:r>
              <a:rPr sz="1600" spc="10" dirty="0">
                <a:solidFill>
                  <a:srgbClr val="77787B"/>
                </a:solidFill>
                <a:latin typeface="Calibri"/>
                <a:cs typeface="Calibri"/>
              </a:rPr>
              <a:t>ig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h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a</a:t>
            </a:r>
            <a:r>
              <a:rPr sz="1600" spc="35" dirty="0">
                <a:solidFill>
                  <a:srgbClr val="77787B"/>
                </a:solidFill>
                <a:latin typeface="Calibri"/>
                <a:cs typeface="Calibri"/>
              </a:rPr>
              <a:t>m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P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h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80" dirty="0">
                <a:solidFill>
                  <a:srgbClr val="77787B"/>
                </a:solidFill>
                <a:latin typeface="Calibri"/>
                <a:cs typeface="Calibri"/>
              </a:rPr>
              <a:t>D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</a:t>
            </a:r>
            <a:r>
              <a:rPr sz="1600" spc="2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spc="80" dirty="0">
                <a:solidFill>
                  <a:srgbClr val="77787B"/>
                </a:solidFill>
                <a:latin typeface="Calibri"/>
                <a:cs typeface="Calibri"/>
              </a:rPr>
              <a:t>D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i</a:t>
            </a:r>
            <a:r>
              <a:rPr sz="1600" spc="-20" dirty="0">
                <a:solidFill>
                  <a:srgbClr val="77787B"/>
                </a:solidFill>
                <a:latin typeface="Calibri"/>
                <a:cs typeface="Calibri"/>
              </a:rPr>
              <a:t>v</a:t>
            </a:r>
            <a:r>
              <a:rPr sz="1600" spc="-15" dirty="0">
                <a:solidFill>
                  <a:srgbClr val="77787B"/>
                </a:solidFill>
                <a:latin typeface="Calibri"/>
                <a:cs typeface="Calibri"/>
              </a:rPr>
              <a:t>.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, </a:t>
            </a:r>
            <a:r>
              <a:rPr sz="1600" spc="10" dirty="0">
                <a:solidFill>
                  <a:srgbClr val="77787B"/>
                </a:solidFill>
                <a:latin typeface="Calibri"/>
                <a:cs typeface="Calibri"/>
              </a:rPr>
              <a:t>and</a:t>
            </a:r>
            <a:r>
              <a:rPr sz="1600" spc="4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77787B"/>
                </a:solidFill>
                <a:latin typeface="Calibri"/>
                <a:cs typeface="Calibri"/>
              </a:rPr>
              <a:t>Timothy</a:t>
            </a:r>
            <a:r>
              <a:rPr sz="1600" spc="4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35" dirty="0">
                <a:solidFill>
                  <a:srgbClr val="77787B"/>
                </a:solidFill>
                <a:latin typeface="Calibri"/>
                <a:cs typeface="Calibri"/>
              </a:rPr>
              <a:t>C.</a:t>
            </a:r>
            <a:r>
              <a:rPr sz="1600" spc="4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77787B"/>
                </a:solidFill>
                <a:latin typeface="Calibri"/>
                <a:cs typeface="Calibri"/>
              </a:rPr>
              <a:t>Flynn,</a:t>
            </a:r>
            <a:r>
              <a:rPr sz="1600" spc="4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600" spc="20" dirty="0">
                <a:solidFill>
                  <a:srgbClr val="77787B"/>
                </a:solidFill>
                <a:latin typeface="Calibri"/>
                <a:cs typeface="Calibri"/>
              </a:rPr>
              <a:t>M.D.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438400" y="1121171"/>
            <a:ext cx="28093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110" dirty="0">
                <a:latin typeface="Calibri"/>
                <a:cs typeface="Calibri"/>
              </a:rPr>
              <a:t>NEJM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spc="-45" dirty="0">
                <a:latin typeface="Calibri"/>
                <a:cs typeface="Calibri"/>
              </a:rPr>
              <a:t>3</a:t>
            </a:r>
            <a:r>
              <a:rPr spc="40" dirty="0">
                <a:latin typeface="Calibri"/>
                <a:cs typeface="Calibri"/>
              </a:rPr>
              <a:t>66</a:t>
            </a:r>
            <a:r>
              <a:rPr spc="-5" dirty="0">
                <a:latin typeface="Calibri"/>
                <a:cs typeface="Calibri"/>
              </a:rPr>
              <a:t>;</a:t>
            </a:r>
            <a:r>
              <a:rPr spc="-70" dirty="0">
                <a:latin typeface="Calibri"/>
                <a:cs typeface="Calibri"/>
              </a:rPr>
              <a:t>1</a:t>
            </a:r>
            <a:r>
              <a:rPr spc="-75" dirty="0">
                <a:latin typeface="Calibri"/>
                <a:cs typeface="Calibri"/>
              </a:rPr>
              <a:t>1</a:t>
            </a:r>
            <a:r>
              <a:rPr lang="en-US" spc="-75" dirty="0">
                <a:latin typeface="Calibri"/>
                <a:cs typeface="Calibri"/>
              </a:rPr>
              <a:t>:1051-6,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2</a:t>
            </a:r>
            <a:r>
              <a:rPr spc="60" dirty="0">
                <a:latin typeface="Calibri"/>
                <a:cs typeface="Calibri"/>
              </a:rPr>
              <a:t>0</a:t>
            </a:r>
            <a:r>
              <a:rPr spc="-70" dirty="0">
                <a:latin typeface="Calibri"/>
                <a:cs typeface="Calibri"/>
              </a:rPr>
              <a:t>1</a:t>
            </a:r>
            <a:r>
              <a:rPr dirty="0">
                <a:latin typeface="Calibri"/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218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2">
            <a:extLst>
              <a:ext uri="{FF2B5EF4-FFF2-40B4-BE49-F238E27FC236}">
                <a16:creationId xmlns:a16="http://schemas.microsoft.com/office/drawing/2014/main" id="{C82786C7-B441-41F2-85A1-7B6CE7DC1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609600"/>
          </a:xfrm>
        </p:spPr>
        <p:txBody>
          <a:bodyPr anchor="t"/>
          <a:lstStyle/>
          <a:p>
            <a:pPr algn="ctr"/>
            <a:r>
              <a:rPr lang="en-US" altLang="en-US" sz="2800" dirty="0"/>
              <a:t>NIH Neurosurgery Residency/Fellowship Mission </a:t>
            </a:r>
            <a:br>
              <a:rPr lang="en-US" altLang="en-US" sz="2800" dirty="0"/>
            </a:br>
            <a:br>
              <a:rPr lang="en-US" altLang="en-US" sz="2800" dirty="0"/>
            </a:br>
            <a:endParaRPr lang="en-US" alt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3C9B-0D55-C74E-90FC-117B0C4AF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867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+mj-lt"/>
              </a:rPr>
              <a:t>Develop neurosurgeon-scientists with research grants &amp; academic productivity</a:t>
            </a:r>
          </a:p>
          <a:p>
            <a:pPr marL="457200" lvl="1" indent="0">
              <a:buNone/>
            </a:pPr>
            <a:r>
              <a:rPr lang="en-US" sz="1800" dirty="0"/>
              <a:t>Recruitment</a:t>
            </a:r>
          </a:p>
          <a:p>
            <a:pPr lvl="2"/>
            <a:r>
              <a:rPr lang="en-US" sz="1800" dirty="0"/>
              <a:t>Enroll senior medical students/residents committed to a career combining neurosurgery and research</a:t>
            </a:r>
          </a:p>
          <a:p>
            <a:pPr marL="457200" lvl="1" indent="0">
              <a:buNone/>
            </a:pPr>
            <a:r>
              <a:rPr lang="en-US" sz="1800" dirty="0"/>
              <a:t>Training</a:t>
            </a:r>
          </a:p>
          <a:p>
            <a:pPr lvl="2"/>
            <a:r>
              <a:rPr lang="en-US" sz="1800" dirty="0"/>
              <a:t>Faculty committed to clinical training and research</a:t>
            </a:r>
          </a:p>
          <a:p>
            <a:pPr lvl="3"/>
            <a:r>
              <a:rPr lang="en-US" sz="1800" dirty="0"/>
              <a:t>Clinical skills; progressive development of autonomy</a:t>
            </a:r>
          </a:p>
          <a:p>
            <a:pPr lvl="3"/>
            <a:r>
              <a:rPr lang="en-US" sz="1800" dirty="0"/>
              <a:t>Research</a:t>
            </a:r>
          </a:p>
          <a:p>
            <a:pPr lvl="4"/>
            <a:r>
              <a:rPr lang="en-US" sz="1800" dirty="0"/>
              <a:t>NIH and UVA Mentors</a:t>
            </a:r>
          </a:p>
          <a:p>
            <a:pPr lvl="4"/>
            <a:r>
              <a:rPr lang="en-US" sz="1800" dirty="0"/>
              <a:t>Financial and manpower resources</a:t>
            </a:r>
          </a:p>
          <a:p>
            <a:pPr lvl="4"/>
            <a:r>
              <a:rPr lang="en-US" sz="1800" dirty="0"/>
              <a:t>Research committee presentation &amp; evaluation every 6 months</a:t>
            </a:r>
          </a:p>
          <a:p>
            <a:pPr lvl="4"/>
            <a:r>
              <a:rPr lang="en-US" sz="1800" dirty="0"/>
              <a:t>Neurosurgeon-scientist development</a:t>
            </a:r>
          </a:p>
          <a:p>
            <a:pPr lvl="5"/>
            <a:r>
              <a:rPr lang="en-US" sz="1800" dirty="0"/>
              <a:t>Courses: RUNN, 1 yr. Clinical Research, &amp; Grant Writing</a:t>
            </a:r>
          </a:p>
          <a:p>
            <a:pPr lvl="5"/>
            <a:r>
              <a:rPr lang="en-US" sz="1800" dirty="0"/>
              <a:t>National scientific and neurosurgical meetings </a:t>
            </a:r>
          </a:p>
          <a:p>
            <a:pPr lvl="5"/>
            <a:r>
              <a:rPr lang="en-US" sz="1800" dirty="0"/>
              <a:t>Publications </a:t>
            </a:r>
          </a:p>
          <a:p>
            <a:pPr marL="457200" lvl="1" indent="0">
              <a:buNone/>
            </a:pPr>
            <a:r>
              <a:rPr lang="en-US" sz="1800" dirty="0"/>
              <a:t>Planning and Preparation to Establish an Academic Career Post-Residency </a:t>
            </a:r>
          </a:p>
          <a:p>
            <a:pPr lvl="2"/>
            <a:r>
              <a:rPr lang="en-US" sz="1800" dirty="0"/>
              <a:t>Fellowship in chosen subspecialty</a:t>
            </a:r>
          </a:p>
          <a:p>
            <a:pPr lvl="2"/>
            <a:r>
              <a:rPr lang="en-US" sz="1800" dirty="0"/>
              <a:t>First academic position and grant</a:t>
            </a:r>
          </a:p>
        </p:txBody>
      </p:sp>
    </p:spTree>
    <p:extLst>
      <p:ext uri="{BB962C8B-B14F-4D97-AF65-F5344CB8AC3E}">
        <p14:creationId xmlns:p14="http://schemas.microsoft.com/office/powerpoint/2010/main" val="31462914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588A-13A6-C84D-8CEC-173661FE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2" y="316323"/>
            <a:ext cx="8407979" cy="457200"/>
          </a:xfrm>
        </p:spPr>
        <p:txBody>
          <a:bodyPr/>
          <a:lstStyle/>
          <a:p>
            <a:r>
              <a:rPr lang="en-US" sz="2800" dirty="0"/>
              <a:t>Innovation to Produce Neurosurgeon-Scientists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2A6EB1-EBBF-6C4B-8004-2110533AED36}"/>
              </a:ext>
            </a:extLst>
          </p:cNvPr>
          <p:cNvGrpSpPr/>
          <p:nvPr/>
        </p:nvGrpSpPr>
        <p:grpSpPr>
          <a:xfrm>
            <a:off x="149518" y="1066800"/>
            <a:ext cx="8741534" cy="5651985"/>
            <a:chOff x="314204" y="1060898"/>
            <a:chExt cx="8741534" cy="565198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F4DC46-728D-D249-AFC9-BFFB67F14D53}"/>
                </a:ext>
              </a:extLst>
            </p:cNvPr>
            <p:cNvSpPr txBox="1"/>
            <p:nvPr/>
          </p:nvSpPr>
          <p:spPr>
            <a:xfrm>
              <a:off x="314204" y="3600763"/>
              <a:ext cx="16968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Neurosurgery residency applicant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E17AA7-F04E-404E-8BEF-C3FD5DCA27EF}"/>
                </a:ext>
              </a:extLst>
            </p:cNvPr>
            <p:cNvSpPr txBox="1"/>
            <p:nvPr/>
          </p:nvSpPr>
          <p:spPr>
            <a:xfrm>
              <a:off x="2073761" y="1861491"/>
              <a:ext cx="18198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Resident with high interest in research.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Adequate NINDS funding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B03395-A497-AE42-B10D-6E64710D8783}"/>
                </a:ext>
              </a:extLst>
            </p:cNvPr>
            <p:cNvSpPr txBox="1"/>
            <p:nvPr/>
          </p:nvSpPr>
          <p:spPr>
            <a:xfrm>
              <a:off x="2057960" y="3589208"/>
              <a:ext cx="15533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Resident with some interest in research.  No NINDS funding.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5996CA-997F-3444-9EE9-563D28EBF536}"/>
                </a:ext>
              </a:extLst>
            </p:cNvPr>
            <p:cNvSpPr txBox="1"/>
            <p:nvPr/>
          </p:nvSpPr>
          <p:spPr>
            <a:xfrm>
              <a:off x="2052526" y="5422764"/>
              <a:ext cx="16455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Resident in privademic residency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E1257F-1955-924A-B8B0-9E45378E315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58754" y="2904972"/>
              <a:ext cx="814959" cy="5921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168AF5C-928A-A941-86EE-36556FB87518}"/>
                </a:ext>
              </a:extLst>
            </p:cNvPr>
            <p:cNvCxnSpPr>
              <a:cxnSpLocks/>
              <a:endCxn id="8" idx="1"/>
            </p:cNvCxnSpPr>
            <p:nvPr/>
          </p:nvCxnSpPr>
          <p:spPr bwMode="auto">
            <a:xfrm>
              <a:off x="1046874" y="4592016"/>
              <a:ext cx="1005652" cy="129241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0318738-565A-A142-A36C-96EBDEE6BE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22385" y="4201470"/>
              <a:ext cx="487049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69B5E8-F76F-3543-9FEE-42B282BB33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47211" y="2548334"/>
              <a:ext cx="156204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393F7E-0834-1E49-82CE-F0D74FDF2C33}"/>
                </a:ext>
              </a:extLst>
            </p:cNvPr>
            <p:cNvSpPr txBox="1"/>
            <p:nvPr/>
          </p:nvSpPr>
          <p:spPr>
            <a:xfrm>
              <a:off x="4858950" y="1771020"/>
              <a:ext cx="200551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NIH RO1: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“Physician-Scientist”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(50% Research; </a:t>
              </a:r>
            </a:p>
            <a:p>
              <a:r>
                <a:rPr lang="en-US" dirty="0"/>
                <a:t>50% Clinical)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70679B-6934-6C4E-8BC0-CD439C634189}"/>
                </a:ext>
              </a:extLst>
            </p:cNvPr>
            <p:cNvSpPr txBox="1"/>
            <p:nvPr/>
          </p:nvSpPr>
          <p:spPr>
            <a:xfrm>
              <a:off x="7639205" y="4958557"/>
              <a:ext cx="1416533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Key:</a:t>
              </a:r>
            </a:p>
            <a:p>
              <a:r>
                <a:rPr lang="en-US" dirty="0"/>
                <a:t>Productivity</a:t>
              </a:r>
            </a:p>
            <a:p>
              <a:r>
                <a:rPr lang="en-US" dirty="0"/>
                <a:t>++ Great</a:t>
              </a:r>
            </a:p>
            <a:p>
              <a:r>
                <a:rPr lang="en-US" dirty="0"/>
                <a:t>+   Some</a:t>
              </a:r>
            </a:p>
            <a:p>
              <a:r>
                <a:rPr lang="en-US" dirty="0"/>
                <a:t>+/- Little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 None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8CC778-80D5-BB44-B58F-801BF659C9B9}"/>
                </a:ext>
              </a:extLst>
            </p:cNvPr>
            <p:cNvSpPr txBox="1"/>
            <p:nvPr/>
          </p:nvSpPr>
          <p:spPr>
            <a:xfrm>
              <a:off x="1453132" y="268471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29FABA-80C4-BB43-AE2E-D002035772EC}"/>
                </a:ext>
              </a:extLst>
            </p:cNvPr>
            <p:cNvSpPr txBox="1"/>
            <p:nvPr/>
          </p:nvSpPr>
          <p:spPr>
            <a:xfrm>
              <a:off x="1689929" y="3853105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4466C1-3DB6-DA47-915E-CC1FED84544D}"/>
                </a:ext>
              </a:extLst>
            </p:cNvPr>
            <p:cNvSpPr/>
            <p:nvPr/>
          </p:nvSpPr>
          <p:spPr>
            <a:xfrm>
              <a:off x="1574315" y="5102653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+/-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86F4286-61F8-D144-A893-2EAB2237243D}"/>
                </a:ext>
              </a:extLst>
            </p:cNvPr>
            <p:cNvSpPr/>
            <p:nvPr/>
          </p:nvSpPr>
          <p:spPr>
            <a:xfrm>
              <a:off x="1584688" y="5503331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2FA5C9-62BA-E044-8279-857522C41903}"/>
                </a:ext>
              </a:extLst>
            </p:cNvPr>
            <p:cNvSpPr txBox="1"/>
            <p:nvPr/>
          </p:nvSpPr>
          <p:spPr>
            <a:xfrm>
              <a:off x="3996747" y="197367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++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233EF35-84D7-B84B-AD84-F6BC7F02B4B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74268" y="3150411"/>
              <a:ext cx="1357354" cy="11064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E0D706-F61D-4440-9DC7-098FCDF773AA}"/>
                </a:ext>
              </a:extLst>
            </p:cNvPr>
            <p:cNvSpPr txBox="1"/>
            <p:nvPr/>
          </p:nvSpPr>
          <p:spPr>
            <a:xfrm>
              <a:off x="4209636" y="311556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++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B0B514-0E83-3C4D-82F1-99718A67A4DF}"/>
                </a:ext>
              </a:extLst>
            </p:cNvPr>
            <p:cNvSpPr txBox="1"/>
            <p:nvPr/>
          </p:nvSpPr>
          <p:spPr>
            <a:xfrm>
              <a:off x="3895874" y="4162872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54E9D1D-9F89-764F-9303-32C506C3B9B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74579" y="4466371"/>
              <a:ext cx="1389027" cy="181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5B7F5B-3F17-5A4F-9E95-03B795411B1D}"/>
                </a:ext>
              </a:extLst>
            </p:cNvPr>
            <p:cNvSpPr txBox="1"/>
            <p:nvPr/>
          </p:nvSpPr>
          <p:spPr>
            <a:xfrm>
              <a:off x="4783867" y="3750542"/>
              <a:ext cx="216459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Non-NINDS Funded Neurosurgeon (40% Research; </a:t>
              </a:r>
            </a:p>
            <a:p>
              <a:r>
                <a:rPr lang="en-US" dirty="0"/>
                <a:t>90% Clinical)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0006451-A5D7-3D46-B0C1-95012D5CE0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88265" y="3410307"/>
              <a:ext cx="1280726" cy="7911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F3E2929-812C-BB41-A30E-45EFBFDE5BE6}"/>
                </a:ext>
              </a:extLst>
            </p:cNvPr>
            <p:cNvSpPr txBox="1"/>
            <p:nvPr/>
          </p:nvSpPr>
          <p:spPr>
            <a:xfrm>
              <a:off x="4291678" y="3719416"/>
              <a:ext cx="289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02EF292-D231-7A4A-B8BE-9EBBA66648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00044" y="5048143"/>
              <a:ext cx="1334581" cy="7354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0FC37A5-5133-E940-A216-8869C532D516}"/>
                </a:ext>
              </a:extLst>
            </p:cNvPr>
            <p:cNvSpPr txBox="1"/>
            <p:nvPr/>
          </p:nvSpPr>
          <p:spPr>
            <a:xfrm>
              <a:off x="3994157" y="4984548"/>
              <a:ext cx="453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++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DCFB1A0-6176-E449-86AB-9702620813F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86542" y="6010546"/>
              <a:ext cx="1235796" cy="3350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22DB8FE-6291-0340-9D4D-DD9BDCFA68E0}"/>
                </a:ext>
              </a:extLst>
            </p:cNvPr>
            <p:cNvSpPr txBox="1"/>
            <p:nvPr/>
          </p:nvSpPr>
          <p:spPr>
            <a:xfrm>
              <a:off x="4737836" y="5710534"/>
              <a:ext cx="27858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Unfunded Neurosurgeon</a:t>
              </a:r>
            </a:p>
            <a:p>
              <a:r>
                <a:rPr lang="en-US" dirty="0"/>
                <a:t>(&lt;10%Research Time</a:t>
              </a:r>
            </a:p>
            <a:p>
              <a:r>
                <a:rPr lang="en-US" dirty="0"/>
                <a:t>&gt;90% Clinical Time)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7EE3EB-4B5D-1A41-B3EB-63412DFE9C7A}"/>
                </a:ext>
              </a:extLst>
            </p:cNvPr>
            <p:cNvSpPr txBox="1"/>
            <p:nvPr/>
          </p:nvSpPr>
          <p:spPr>
            <a:xfrm>
              <a:off x="6212269" y="196138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++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BCB4A4E-D252-C84B-914F-627E6E55AA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61011" y="2359134"/>
              <a:ext cx="67264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E884F35-6709-2345-9844-8BB2A482EE91}"/>
                </a:ext>
              </a:extLst>
            </p:cNvPr>
            <p:cNvSpPr txBox="1"/>
            <p:nvPr/>
          </p:nvSpPr>
          <p:spPr>
            <a:xfrm>
              <a:off x="6833656" y="1783723"/>
              <a:ext cx="17876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Sustained NIH Funding: Career</a:t>
              </a:r>
            </a:p>
            <a:p>
              <a:r>
                <a:rPr lang="en-US" dirty="0"/>
                <a:t>Neurosurgeon</a:t>
              </a:r>
              <a:r>
                <a:rPr lang="en-US" dirty="0">
                  <a:solidFill>
                    <a:srgbClr val="FF0000"/>
                  </a:solidFill>
                </a:rPr>
                <a:t>-Scientist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33B6C81-693E-3A49-A92A-FDE205C6FFD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25240" y="3199504"/>
              <a:ext cx="0" cy="5199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D0356F-D234-D147-BEBF-FDEA2C61216E}"/>
                </a:ext>
              </a:extLst>
            </p:cNvPr>
            <p:cNvSpPr txBox="1"/>
            <p:nvPr/>
          </p:nvSpPr>
          <p:spPr>
            <a:xfrm>
              <a:off x="4896680" y="3338819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++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CDC1387-8433-0149-BF6F-8C369EA914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41629" y="3233281"/>
              <a:ext cx="0" cy="4861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0CCF570-8692-CB4F-B28C-5243A1C76B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50650" y="5355510"/>
              <a:ext cx="0" cy="2956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770D78B-8DA3-8047-ADC3-DD0B7F447FA0}"/>
                </a:ext>
              </a:extLst>
            </p:cNvPr>
            <p:cNvSpPr/>
            <p:nvPr/>
          </p:nvSpPr>
          <p:spPr>
            <a:xfrm>
              <a:off x="5395294" y="5271544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71003FA-68AE-3E42-86D4-7B8DC568224A}"/>
                </a:ext>
              </a:extLst>
            </p:cNvPr>
            <p:cNvSpPr txBox="1"/>
            <p:nvPr/>
          </p:nvSpPr>
          <p:spPr>
            <a:xfrm>
              <a:off x="2169688" y="1060898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Research</a:t>
              </a:r>
            </a:p>
            <a:p>
              <a:r>
                <a:rPr lang="en-US" u="sng" dirty="0"/>
                <a:t>Training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AC543E-8A91-D64E-9753-FCD7E358493B}"/>
                </a:ext>
              </a:extLst>
            </p:cNvPr>
            <p:cNvSpPr txBox="1"/>
            <p:nvPr/>
          </p:nvSpPr>
          <p:spPr>
            <a:xfrm>
              <a:off x="5861706" y="1092846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Research</a:t>
              </a:r>
            </a:p>
            <a:p>
              <a:r>
                <a:rPr lang="en-US" u="sng" dirty="0"/>
                <a:t>Commitment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1A488F-BA12-614D-ADD3-973296BC0A36}"/>
                </a:ext>
              </a:extLst>
            </p:cNvPr>
            <p:cNvSpPr txBox="1"/>
            <p:nvPr/>
          </p:nvSpPr>
          <p:spPr>
            <a:xfrm>
              <a:off x="647758" y="1061413"/>
              <a:ext cx="14616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Recruitment</a:t>
              </a:r>
            </a:p>
            <a:p>
              <a:r>
                <a:rPr lang="en-US" dirty="0"/>
                <a:t>Early Research Productivity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2C61BB6-FA73-C74C-8951-EA05AF3D24E6}"/>
                </a:ext>
              </a:extLst>
            </p:cNvPr>
            <p:cNvSpPr txBox="1"/>
            <p:nvPr/>
          </p:nvSpPr>
          <p:spPr>
            <a:xfrm>
              <a:off x="4164329" y="1081461"/>
              <a:ext cx="13773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Research</a:t>
              </a:r>
            </a:p>
            <a:p>
              <a:r>
                <a:rPr lang="en-US" u="sng" dirty="0"/>
                <a:t>Productivity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0871B7D-CFA7-3C4F-B5DF-62EEEF21D16E}"/>
                </a:ext>
              </a:extLst>
            </p:cNvPr>
            <p:cNvSpPr txBox="1"/>
            <p:nvPr/>
          </p:nvSpPr>
          <p:spPr>
            <a:xfrm>
              <a:off x="3274579" y="1067789"/>
              <a:ext cx="9669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Avoid</a:t>
              </a:r>
            </a:p>
            <a:p>
              <a:r>
                <a:rPr lang="en-US" u="sng" dirty="0"/>
                <a:t>Attrition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DE2007A-C6E3-4748-85C6-B259E31104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65907" y="4859042"/>
              <a:ext cx="1324075" cy="11352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A24D84A-4657-F346-B222-2BC4DC5527CA}"/>
                </a:ext>
              </a:extLst>
            </p:cNvPr>
            <p:cNvSpPr/>
            <p:nvPr/>
          </p:nvSpPr>
          <p:spPr>
            <a:xfrm>
              <a:off x="4027841" y="6268470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+/-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B02DDF2-0F6E-BC41-AE2F-17E05012D827}"/>
                </a:ext>
              </a:extLst>
            </p:cNvPr>
            <p:cNvSpPr/>
            <p:nvPr/>
          </p:nvSpPr>
          <p:spPr>
            <a:xfrm>
              <a:off x="4051871" y="5730355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+/-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5CBFC39-BCC2-3C4D-ADBD-F378EB465E40}"/>
                </a:ext>
              </a:extLst>
            </p:cNvPr>
            <p:cNvSpPr txBox="1"/>
            <p:nvPr/>
          </p:nvSpPr>
          <p:spPr>
            <a:xfrm>
              <a:off x="5527491" y="3244702"/>
              <a:ext cx="289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951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72915968"/>
              </p:ext>
            </p:extLst>
          </p:nvPr>
        </p:nvGraphicFramePr>
        <p:xfrm>
          <a:off x="304800" y="152400"/>
          <a:ext cx="8610601" cy="6620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4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1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82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July to December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January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 to June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048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PGY-1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General Neurosurgery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 and Neurotrauma—</a:t>
                      </a:r>
                    </a:p>
                    <a:p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Univ. of Virginia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Pediatric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 Surgery – Univ. of Virginia (1 month)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Trauma Surgery – Univ. of Virginia (1 month)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Neuro-Ophthalmology – Univ. of Virginia (1 mo.)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Neurology– Univ. of Virginia (3 mos.)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2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PGY-2</a:t>
                      </a:r>
                    </a:p>
                    <a:p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Spine Rotation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 – Univ. of Virginia (4 mos.)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Vascular Rotation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 – Univ. of Virginia (2 mos.)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Stereotactic/Functional Surgery – Univ. of Virginia (2 mos.)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Pediatric Neurosurgery and Pituitary – Univ. of Virginia (2 mos.)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Neuro-Oncology – Univ. of Virginia (2 mos.)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3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PGY-3</a:t>
                      </a:r>
                    </a:p>
                    <a:p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Pediatric Neurosurgery– Univ. of Virginia (2 mos.)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Spine Rotation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 – Univ. of Virginia (2 mos.)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Vascular Rotation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</a:rPr>
                        <a:t> – Univ. of Virginia (2 mos.)</a:t>
                      </a:r>
                    </a:p>
                    <a:p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/>
                        <a:t>Research Rotation (80% Research time; 20% Clinical)</a:t>
                      </a:r>
                    </a:p>
                    <a:p>
                      <a:r>
                        <a:rPr lang="en-US" sz="1400" b="0" i="0" dirty="0"/>
                        <a:t>National Institutes of Health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PGY-4</a:t>
                      </a:r>
                    </a:p>
                    <a:p>
                      <a:endParaRPr lang="en-US" sz="14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/>
                        <a:t>Research Rotation (80% Research time; 20% Clinical), National</a:t>
                      </a:r>
                      <a:r>
                        <a:rPr lang="en-US" sz="1400" b="0" i="0" baseline="0" dirty="0"/>
                        <a:t> Institutes of Health</a:t>
                      </a:r>
                      <a:endParaRPr lang="en-US" sz="14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Research Rotation (80% Research time; 20% Clinical), National</a:t>
                      </a:r>
                      <a:r>
                        <a:rPr lang="en-US" sz="1400" b="0" i="0" baseline="0" dirty="0"/>
                        <a:t> Institutes of Health</a:t>
                      </a:r>
                      <a:endParaRPr lang="en-US" sz="1400" b="0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PGY-5</a:t>
                      </a:r>
                    </a:p>
                    <a:p>
                      <a:endParaRPr lang="en-US" sz="14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Research Rotation (80% Research time; 20% Clinical), National</a:t>
                      </a:r>
                      <a:r>
                        <a:rPr lang="en-US" sz="1400" b="0" i="0" baseline="0" dirty="0"/>
                        <a:t> Institutes of Health</a:t>
                      </a:r>
                      <a:endParaRPr lang="en-US" sz="14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Junior Clinical Rotation (10% Research time; 90% Clinical), National</a:t>
                      </a:r>
                      <a:r>
                        <a:rPr lang="en-US" sz="1400" b="0" i="0" baseline="0" dirty="0"/>
                        <a:t> Institutes of Health</a:t>
                      </a:r>
                      <a:endParaRPr lang="en-US" sz="1400" b="0" i="0" dirty="0"/>
                    </a:p>
                    <a:p>
                      <a:endParaRPr lang="en-US" sz="1400" b="0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5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PGY-6</a:t>
                      </a:r>
                    </a:p>
                    <a:p>
                      <a:endParaRPr lang="en-US" sz="14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Senior Clinical Rotation (10% Research; 90% Clinical), National</a:t>
                      </a:r>
                      <a:r>
                        <a:rPr lang="en-US" sz="1400" b="0" i="0" baseline="0" dirty="0"/>
                        <a:t> Institutes of Health</a:t>
                      </a:r>
                      <a:endParaRPr lang="en-US" sz="14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Senior Clinical Rotation (10% Research time; 90% Clinical), National</a:t>
                      </a:r>
                      <a:r>
                        <a:rPr lang="en-US" sz="1400" b="0" i="0" baseline="0" dirty="0"/>
                        <a:t> Institutes of Health</a:t>
                      </a:r>
                      <a:endParaRPr lang="en-US" sz="1400" b="0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PGY-7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Chief Resident – Univ. of Virginia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Chief Resident – Univ. of Virginia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17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2">
            <a:extLst>
              <a:ext uri="{FF2B5EF4-FFF2-40B4-BE49-F238E27FC236}">
                <a16:creationId xmlns:a16="http://schemas.microsoft.com/office/drawing/2014/main" id="{C82786C7-B441-41F2-85A1-7B6CE7DC1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7163"/>
            <a:ext cx="8512175" cy="609600"/>
          </a:xfrm>
        </p:spPr>
        <p:txBody>
          <a:bodyPr anchor="t"/>
          <a:lstStyle/>
          <a:p>
            <a:pPr algn="ctr"/>
            <a:r>
              <a:rPr lang="en-US" altLang="en-US" sz="2800" dirty="0"/>
              <a:t>TRAINING: Neurosurgery Residency/Fellowship </a:t>
            </a:r>
            <a:br>
              <a:rPr lang="en-US" altLang="en-US" sz="2800" dirty="0"/>
            </a:br>
            <a:br>
              <a:rPr lang="en-US" altLang="en-US" sz="2800" dirty="0"/>
            </a:br>
            <a:endParaRPr lang="en-US" altLang="en-US" sz="2800" dirty="0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BC3B7C65-0AF0-42E3-8DDD-AD1E603DA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963" y="2609850"/>
            <a:ext cx="2562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u="sng" dirty="0">
                <a:solidFill>
                  <a:srgbClr val="5F5DC2"/>
                </a:solidFill>
                <a:latin typeface="Arial" panose="020B0604020202020204" pitchFamily="34" charset="0"/>
              </a:rPr>
              <a:t>Marsha J. Merrill, PhD.</a:t>
            </a:r>
            <a:r>
              <a:rPr lang="en-US" altLang="en-US" sz="10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Staff Scientist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Research interests: brain tumor biology, von Hippel-Lindau disease-associated hemangioblastoma, VEGF, blood-brain barrier</a:t>
            </a:r>
          </a:p>
        </p:txBody>
      </p:sp>
      <p:sp>
        <p:nvSpPr>
          <p:cNvPr id="22536" name="object 36">
            <a:extLst>
              <a:ext uri="{FF2B5EF4-FFF2-40B4-BE49-F238E27FC236}">
                <a16:creationId xmlns:a16="http://schemas.microsoft.com/office/drawing/2014/main" id="{F0143D6B-CB64-406E-A64C-51226805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2632075"/>
            <a:ext cx="814388" cy="11382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2537" name="object 16">
            <a:extLst>
              <a:ext uri="{FF2B5EF4-FFF2-40B4-BE49-F238E27FC236}">
                <a16:creationId xmlns:a16="http://schemas.microsoft.com/office/drawing/2014/main" id="{81767D46-E0EE-4823-A1FC-FBC89CA3F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1320800"/>
            <a:ext cx="814388" cy="11382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2538" name="object 17">
            <a:extLst>
              <a:ext uri="{FF2B5EF4-FFF2-40B4-BE49-F238E27FC236}">
                <a16:creationId xmlns:a16="http://schemas.microsoft.com/office/drawing/2014/main" id="{6258EB37-2272-4D88-921B-35FC01DF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3986213"/>
            <a:ext cx="814388" cy="113823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2539" name="object 22">
            <a:extLst>
              <a:ext uri="{FF2B5EF4-FFF2-40B4-BE49-F238E27FC236}">
                <a16:creationId xmlns:a16="http://schemas.microsoft.com/office/drawing/2014/main" id="{42A3327C-6560-4AE7-A6BA-B0E94D22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3" y="1270000"/>
            <a:ext cx="2286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u="sng" dirty="0">
                <a:solidFill>
                  <a:srgbClr val="5F5DC2"/>
                </a:solidFill>
                <a:latin typeface="Arial" panose="020B0604020202020204" pitchFamily="34" charset="0"/>
              </a:rPr>
              <a:t>Richard J. Youle, PhD.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Senior Investigator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Head, Biochemistry Section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Research interests: apoptosis, mitochondria, Parkinson's disease, brain tumors</a:t>
            </a:r>
          </a:p>
        </p:txBody>
      </p:sp>
      <p:sp>
        <p:nvSpPr>
          <p:cNvPr id="22540" name="Rectangle 27">
            <a:extLst>
              <a:ext uri="{FF2B5EF4-FFF2-40B4-BE49-F238E27FC236}">
                <a16:creationId xmlns:a16="http://schemas.microsoft.com/office/drawing/2014/main" id="{2AA9AF64-8163-4E11-B4DE-716D84E10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4087813"/>
            <a:ext cx="43338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92075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825"/>
              </a:lnSpc>
              <a:spcBef>
                <a:spcPts val="400"/>
              </a:spcBef>
              <a:buFontTx/>
              <a:buNone/>
            </a:pPr>
            <a:r>
              <a:rPr lang="en-US" altLang="en-US" sz="1000" b="1" u="sng" dirty="0">
                <a:solidFill>
                  <a:srgbClr val="5F5DC2"/>
                </a:solidFill>
                <a:latin typeface="Arial" panose="020B0604020202020204" pitchFamily="34" charset="0"/>
              </a:rPr>
              <a:t>Zhengping Zhuang, M.D., PhD.</a:t>
            </a:r>
            <a:r>
              <a:rPr lang="en-US" altLang="en-US" sz="1000" b="1" dirty="0">
                <a:solidFill>
                  <a:srgbClr val="5F5DC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Head, Molecular Pathogenesis Unit (25% NINDS /75% NCI)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Research interests: small molecule inhibitor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treatment for brain tumors, pathogenesis of tumor predisposition syndromes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8527A8-2257-5440-92A5-E706BA4236A6}"/>
              </a:ext>
            </a:extLst>
          </p:cNvPr>
          <p:cNvGrpSpPr/>
          <p:nvPr/>
        </p:nvGrpSpPr>
        <p:grpSpPr>
          <a:xfrm>
            <a:off x="309377" y="1139351"/>
            <a:ext cx="3931611" cy="5386090"/>
            <a:chOff x="536575" y="1159173"/>
            <a:chExt cx="3931611" cy="5386090"/>
          </a:xfrm>
        </p:grpSpPr>
        <p:sp>
          <p:nvSpPr>
            <p:cNvPr id="22531" name="object 4">
              <a:extLst>
                <a:ext uri="{FF2B5EF4-FFF2-40B4-BE49-F238E27FC236}">
                  <a16:creationId xmlns:a16="http://schemas.microsoft.com/office/drawing/2014/main" id="{6831B4AF-1D3C-4E20-8EC5-A7F063FE4B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7963" y="1159173"/>
              <a:ext cx="2990223" cy="538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2700"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 u="sng" dirty="0">
                  <a:solidFill>
                    <a:srgbClr val="5F5DC2"/>
                  </a:solidFill>
                  <a:latin typeface="Arial" panose="020B0604020202020204" pitchFamily="34" charset="0"/>
                </a:rPr>
                <a:t>John D. Heiss, M.D.</a:t>
              </a:r>
              <a:r>
                <a:rPr lang="en-US" altLang="en-US" sz="10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 (1991)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Chair and Residency Training Program Director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Neurosurgery Research Fellowship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Clinical interests: intraoperative MRI, syringomyelia, Chiari I malformation, brain tumors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Research interests: Chiari I malformation, pathophysiology of syringomyelia, CNS drug delivery</a:t>
              </a:r>
              <a:endParaRPr lang="en-US" altLang="en-US" sz="1000" b="1" u="sng" dirty="0">
                <a:solidFill>
                  <a:srgbClr val="5F5DC2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b="1" u="sng" dirty="0">
                <a:solidFill>
                  <a:srgbClr val="5F5DC2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b="1" u="sng" dirty="0">
                <a:solidFill>
                  <a:srgbClr val="5F5DC2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 u="sng" dirty="0">
                  <a:solidFill>
                    <a:srgbClr val="5F5DC2"/>
                  </a:solidFill>
                  <a:latin typeface="Arial" panose="020B0604020202020204" pitchFamily="34" charset="0"/>
                </a:rPr>
                <a:t>Kareem A. Zaghloul, M.D., PhD. (2010)</a:t>
              </a:r>
              <a:endParaRPr lang="en-US" altLang="en-US" sz="1000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Tenure Track Investigator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DBS and Epilepsy Fellowships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Chairman, Research Committee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Clinical interests: functional neurosurgery, brain &amp; spinal tumors, epilepsy, deep brain stimulation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Research interests: cortical functional networks, neural mechanisms of cognitive function, brain machine interfaces, human neurophysiology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 u="sng" dirty="0">
                  <a:solidFill>
                    <a:srgbClr val="5F5DC2"/>
                  </a:solidFill>
                  <a:latin typeface="Arial" panose="020B0604020202020204" pitchFamily="34" charset="0"/>
                </a:rPr>
                <a:t>Prashant Chittiboina, M.D., M.P.H.</a:t>
              </a:r>
              <a:r>
                <a:rPr lang="en-US" altLang="en-US" sz="1000" b="1" dirty="0">
                  <a:solidFill>
                    <a:srgbClr val="5F5DC2"/>
                  </a:solidFill>
                  <a:latin typeface="Arial" panose="020B0604020202020204" pitchFamily="34" charset="0"/>
                </a:rPr>
                <a:t> (2012)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Assistant Clinical Investigator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Pituitary Surgery Fellowship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Clinical interests: pituitary tumors, brain tumors, skull base surgery, spinal tumors Research interests: von Hippel-Lindau disease clinical research; pituitary tumor research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b="1" u="sng" dirty="0">
                <a:solidFill>
                  <a:srgbClr val="5F5DC2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 u="sng" dirty="0">
                  <a:solidFill>
                    <a:srgbClr val="5F5DC2"/>
                  </a:solidFill>
                  <a:latin typeface="Arial" panose="020B0604020202020204" pitchFamily="34" charset="0"/>
                </a:rPr>
                <a:t>Edjah Nduom, M.D. (2015) </a:t>
              </a:r>
              <a:endParaRPr lang="en-US" altLang="en-US" sz="1000" b="1" dirty="0">
                <a:solidFill>
                  <a:srgbClr val="5F5DC2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Staff Clinician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Neuro-Oncology Fellowship, MD Anderson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Clinical interest: Surgical neuro-oncology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Arial" panose="020B0604020202020204" pitchFamily="34" charset="0"/>
                </a:rPr>
                <a:t>Research interest: Immunotherapy of primary brain tumors</a:t>
              </a:r>
            </a:p>
          </p:txBody>
        </p:sp>
        <p:sp>
          <p:nvSpPr>
            <p:cNvPr id="22532" name="object 29">
              <a:extLst>
                <a:ext uri="{FF2B5EF4-FFF2-40B4-BE49-F238E27FC236}">
                  <a16:creationId xmlns:a16="http://schemas.microsoft.com/office/drawing/2014/main" id="{61414C98-D3B2-4646-97F2-3E0B1F72B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200" y="1268413"/>
              <a:ext cx="814388" cy="1138237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22533" name="object 32">
              <a:extLst>
                <a:ext uri="{FF2B5EF4-FFF2-40B4-BE49-F238E27FC236}">
                  <a16:creationId xmlns:a16="http://schemas.microsoft.com/office/drawing/2014/main" id="{F28473D2-EBF2-4158-90D3-C5A2AE39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100" y="2706688"/>
              <a:ext cx="815975" cy="1138237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22534" name="object 35">
              <a:extLst>
                <a:ext uri="{FF2B5EF4-FFF2-40B4-BE49-F238E27FC236}">
                  <a16:creationId xmlns:a16="http://schemas.microsoft.com/office/drawing/2014/main" id="{3AF143E4-BD26-41A9-9825-3707DCE30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100" y="4148138"/>
              <a:ext cx="815975" cy="1138237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000">
                  <a:solidFill>
                    <a:schemeClr val="tx1"/>
                  </a:solidFill>
                  <a:latin typeface="Georgia" panose="02040502050405020303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25000"/>
                <a:buFont typeface="Times" panose="02020603050405020304" pitchFamily="18" charset="0"/>
                <a:buChar char="·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latin typeface="Arial" panose="020B0604020202020204" pitchFamily="34" charset="0"/>
              </a:endParaRPr>
            </a:p>
          </p:txBody>
        </p:sp>
        <p:pic>
          <p:nvPicPr>
            <p:cNvPr id="22541" name="Picture 4">
              <a:extLst>
                <a:ext uri="{FF2B5EF4-FFF2-40B4-BE49-F238E27FC236}">
                  <a16:creationId xmlns:a16="http://schemas.microsoft.com/office/drawing/2014/main" id="{5E26D7CB-3FA3-4341-8ABC-7FA00CE75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75" y="5359400"/>
              <a:ext cx="825500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2" name="Rectangle 1">
            <a:extLst>
              <a:ext uri="{FF2B5EF4-FFF2-40B4-BE49-F238E27FC236}">
                <a16:creationId xmlns:a16="http://schemas.microsoft.com/office/drawing/2014/main" id="{46BCCFD1-DD9B-411F-BE78-D8B262CBD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754063"/>
            <a:ext cx="244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</a:rPr>
              <a:t>Basic Science Faculty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2543" name="Rectangle 57">
            <a:extLst>
              <a:ext uri="{FF2B5EF4-FFF2-40B4-BE49-F238E27FC236}">
                <a16:creationId xmlns:a16="http://schemas.microsoft.com/office/drawing/2014/main" id="{4EC253B6-3136-43CE-BD48-C315244D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766763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</a:rPr>
              <a:t>Clinical Faculty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22544" name="Rectangle 25">
            <a:extLst>
              <a:ext uri="{FF2B5EF4-FFF2-40B4-BE49-F238E27FC236}">
                <a16:creationId xmlns:a16="http://schemas.microsoft.com/office/drawing/2014/main" id="{047F3777-D8FA-406A-9AC0-3FEB5888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604" y="5359401"/>
            <a:ext cx="46942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panose="02020603050405020304" pitchFamily="18" charset="0"/>
              <a:buChar char="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</a:rPr>
              <a:t>Residency Faculty--University of Virginia Dept. of Neurosurgery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</a:rPr>
              <a:t>Mark E. Shaffrey, M.D., Chair  	W. Jeffery Elias, M.D.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</a:rPr>
              <a:t>Gregory A. Helm, M.D., PhD. 	Jason Sheehan, M.D., PhD.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</a:rPr>
              <a:t>John Jane Jr., M.D. 		Ashok R. Asthagiri, M.D.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</a:rPr>
              <a:t>Christopher I. Shaffrey, M.D. 		Dennis Vollmer, M.D.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Arial" panose="020B0604020202020204" pitchFamily="34" charset="0"/>
              </a:rPr>
              <a:t>Justin Smith, M.D., PhD.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UVA pillar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8389</TotalTime>
  <Words>2723</Words>
  <Application>Microsoft Macintosh PowerPoint</Application>
  <PresentationFormat>On-screen Show (4:3)</PresentationFormat>
  <Paragraphs>364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Arial</vt:lpstr>
      <vt:lpstr>Book Antiqua</vt:lpstr>
      <vt:lpstr>Bookman Old Style</vt:lpstr>
      <vt:lpstr>Calibri</vt:lpstr>
      <vt:lpstr>Georgia</vt:lpstr>
      <vt:lpstr>Times</vt:lpstr>
      <vt:lpstr>Times New Roman</vt:lpstr>
      <vt:lpstr>UVA pillars</vt:lpstr>
      <vt:lpstr>NIH Intramural Residency &amp; Fellowship Training  </vt:lpstr>
      <vt:lpstr>NEUROSURGICAL CARE, TRAINING, &amp; RESEARCH, :   Historical focus on functional, oncologic, &amp; pituitary neurosurgery </vt:lpstr>
      <vt:lpstr>NINDS—Neurosurgery Research &amp; Training</vt:lpstr>
      <vt:lpstr>NIH/UVA Neurosurgery Residency Collaboration</vt:lpstr>
      <vt:lpstr>PowerPoint Presentation</vt:lpstr>
      <vt:lpstr>NIH Neurosurgery Residency/Fellowship Mission   </vt:lpstr>
      <vt:lpstr>Innovation to Produce Neurosurgeon-Scientists</vt:lpstr>
      <vt:lpstr>PowerPoint Presentation</vt:lpstr>
      <vt:lpstr>TRAINING: Neurosurgery Residency/Fellowship   </vt:lpstr>
      <vt:lpstr>RESEARCH: Clinical Protocols in SNB</vt:lpstr>
      <vt:lpstr>SNB Research and Clinical Facilities  </vt:lpstr>
      <vt:lpstr>PowerPoint Presentation</vt:lpstr>
      <vt:lpstr>PowerPoint Presentation</vt:lpstr>
      <vt:lpstr>PowerPoint Presentation</vt:lpstr>
      <vt:lpstr>PowerPoint Presentation</vt:lpstr>
      <vt:lpstr>Anticipated Program Outcomes</vt:lpstr>
      <vt:lpstr>1st Residency Graduate</vt:lpstr>
      <vt:lpstr>1st Residency Graduate</vt:lpstr>
      <vt:lpstr>2nd Residency Graduate</vt:lpstr>
      <vt:lpstr>NIH/UVA Neurosurgery Residency Training Program </vt:lpstr>
    </vt:vector>
  </TitlesOfParts>
  <Company>Columbia University Medical Center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Starke</dc:creator>
  <cp:lastModifiedBy>Heiss, John (NIH/NINDS) [E]</cp:lastModifiedBy>
  <cp:revision>535</cp:revision>
  <dcterms:created xsi:type="dcterms:W3CDTF">2015-12-16T20:30:08Z</dcterms:created>
  <dcterms:modified xsi:type="dcterms:W3CDTF">2018-05-21T11:04:47Z</dcterms:modified>
</cp:coreProperties>
</file>