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62" r:id="rId4"/>
    <p:sldId id="269" r:id="rId5"/>
    <p:sldId id="272" r:id="rId6"/>
    <p:sldId id="270" r:id="rId7"/>
    <p:sldId id="271" r:id="rId8"/>
    <p:sldId id="263" r:id="rId9"/>
    <p:sldId id="266" r:id="rId10"/>
    <p:sldId id="264" r:id="rId11"/>
    <p:sldId id="274" r:id="rId12"/>
    <p:sldId id="275" r:id="rId13"/>
    <p:sldId id="276" r:id="rId14"/>
    <p:sldId id="268" r:id="rId15"/>
    <p:sldId id="273" r:id="rId16"/>
  </p:sldIdLst>
  <p:sldSz cx="16256000" cy="1066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7"/>
    <p:restoredTop sz="94646"/>
  </p:normalViewPr>
  <p:slideViewPr>
    <p:cSldViewPr snapToGrid="0" snapToObjects="1">
      <p:cViewPr varScale="1">
        <p:scale>
          <a:sx n="46" d="100"/>
          <a:sy n="46" d="100"/>
        </p:scale>
        <p:origin x="798" y="72"/>
      </p:cViewPr>
      <p:guideLst>
        <p:guide orient="horz" pos="336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Stroke Measure</a:t>
            </a:r>
            <a:r>
              <a:rPr lang="en-US" baseline="0" dirty="0"/>
              <a:t> Composite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PSHMC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Q3 2015</c:v>
                </c:pt>
                <c:pt idx="1">
                  <c:v>Q4 2015</c:v>
                </c:pt>
                <c:pt idx="2">
                  <c:v>Q1 2016</c:v>
                </c:pt>
                <c:pt idx="3">
                  <c:v>Q2 2016</c:v>
                </c:pt>
                <c:pt idx="4">
                  <c:v>Q3 2016</c:v>
                </c:pt>
                <c:pt idx="5">
                  <c:v>Q4 2016</c:v>
                </c:pt>
                <c:pt idx="6">
                  <c:v>Q1 2017</c:v>
                </c:pt>
                <c:pt idx="7">
                  <c:v>Q2 2017</c:v>
                </c:pt>
                <c:pt idx="8">
                  <c:v>Q3 2017 </c:v>
                </c:pt>
                <c:pt idx="9">
                  <c:v>Q4 2017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0.99</c:v>
                </c:pt>
                <c:pt idx="1">
                  <c:v>0.99</c:v>
                </c:pt>
                <c:pt idx="2">
                  <c:v>1</c:v>
                </c:pt>
                <c:pt idx="3">
                  <c:v>0.99</c:v>
                </c:pt>
                <c:pt idx="4">
                  <c:v>0.99</c:v>
                </c:pt>
                <c:pt idx="5">
                  <c:v>0.98</c:v>
                </c:pt>
                <c:pt idx="6">
                  <c:v>0.99</c:v>
                </c:pt>
                <c:pt idx="7">
                  <c:v>0.99</c:v>
                </c:pt>
                <c:pt idx="8">
                  <c:v>0.99</c:v>
                </c:pt>
                <c:pt idx="9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08-D34F-A486-EC8812C65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164784"/>
        <c:axId val="422165176"/>
      </c:barChart>
      <c:catAx>
        <c:axId val="42216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165176"/>
        <c:crosses val="autoZero"/>
        <c:auto val="1"/>
        <c:lblAlgn val="ctr"/>
        <c:lblOffset val="100"/>
        <c:noMultiLvlLbl val="0"/>
      </c:catAx>
      <c:valAx>
        <c:axId val="422165176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16478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07092198581561E-2"/>
          <c:y val="9.0804501710013516E-2"/>
          <c:w val="0.86464278855386978"/>
          <c:h val="0.73239441660701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tPA treatments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BF-6B44-B5C6-94AC891731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tPA treatments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BF-6B44-B5C6-94AC891731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tPA treatments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BF-6B44-B5C6-94AC891731E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tPA treatments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BF-6B44-B5C6-94AC891731E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tPA treatments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BF-6B44-B5C6-94AC89173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113960"/>
        <c:axId val="422117096"/>
      </c:barChart>
      <c:catAx>
        <c:axId val="422113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117096"/>
        <c:crosses val="autoZero"/>
        <c:auto val="1"/>
        <c:lblAlgn val="ctr"/>
        <c:lblOffset val="100"/>
        <c:noMultiLvlLbl val="0"/>
      </c:catAx>
      <c:valAx>
        <c:axId val="42211709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22113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07092198581561E-2"/>
          <c:y val="0.31302662167229095"/>
          <c:w val="0.8971631205673759"/>
          <c:h val="0.5101721034870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Endovascular treatments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8E-F44C-AECC-D6FBB88956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Endovascular treatments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8E-F44C-AECC-D6FBB88956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Endovascular treatments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38E-F44C-AECC-D6FBB88956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Endovascular treatments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8E-F44C-AECC-D6FBB88956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Endovascular treatments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38E-F44C-AECC-D6FBB8895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25321344"/>
        <c:axId val="425321736"/>
      </c:barChart>
      <c:catAx>
        <c:axId val="425321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25321736"/>
        <c:crosses val="autoZero"/>
        <c:auto val="1"/>
        <c:lblAlgn val="ctr"/>
        <c:lblOffset val="100"/>
        <c:noMultiLvlLbl val="0"/>
      </c:catAx>
      <c:valAx>
        <c:axId val="42532173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253213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5.2380952380952382E-2"/>
          <c:w val="1"/>
          <c:h val="0.12937485087091383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solidFill>
      <a:schemeClr val="bg2">
        <a:lumMod val="20000"/>
        <a:lumOff val="80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930258717660298E-2"/>
          <c:y val="3.7262874468277682E-2"/>
          <c:w val="0.85755846925384316"/>
          <c:h val="0.7313336048511177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Ischemic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2012
  n=239</c:v>
                </c:pt>
                <c:pt idx="1">
                  <c:v>2013  
n=256</c:v>
                </c:pt>
                <c:pt idx="2">
                  <c:v>2014  
n=299</c:v>
                </c:pt>
                <c:pt idx="3">
                  <c:v>2015  
n=317</c:v>
                </c:pt>
                <c:pt idx="4">
                  <c:v>2016
  n=459</c:v>
                </c:pt>
                <c:pt idx="5">
                  <c:v>2017 
n=524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129</c:v>
                </c:pt>
                <c:pt idx="1">
                  <c:v>133</c:v>
                </c:pt>
                <c:pt idx="2">
                  <c:v>165</c:v>
                </c:pt>
                <c:pt idx="3">
                  <c:v>185</c:v>
                </c:pt>
                <c:pt idx="4">
                  <c:v>269</c:v>
                </c:pt>
                <c:pt idx="5">
                  <c:v>312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C9-DD4B-8308-A0073DFF28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TIA</c:v>
                </c:pt>
              </c:strCache>
            </c:strRef>
          </c:tx>
          <c:spPr>
            <a:solidFill>
              <a:srgbClr val="CC99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olidFill>
                <a:schemeClr val="bg2">
                  <a:lumMod val="60000"/>
                  <a:lumOff val="40000"/>
                  <a:alpha val="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2012
  n=239</c:v>
                </c:pt>
                <c:pt idx="1">
                  <c:v>2013  
n=256</c:v>
                </c:pt>
                <c:pt idx="2">
                  <c:v>2014  
n=299</c:v>
                </c:pt>
                <c:pt idx="3">
                  <c:v>2015  
n=317</c:v>
                </c:pt>
                <c:pt idx="4">
                  <c:v>2016
  n=459</c:v>
                </c:pt>
                <c:pt idx="5">
                  <c:v>2017 
n=524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</c:v>
                </c:pt>
                <c:pt idx="1">
                  <c:v>14</c:v>
                </c:pt>
                <c:pt idx="2">
                  <c:v>17</c:v>
                </c:pt>
                <c:pt idx="3">
                  <c:v>8</c:v>
                </c:pt>
                <c:pt idx="4">
                  <c:v>8</c:v>
                </c:pt>
                <c:pt idx="5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C9-DD4B-8308-A0073DFF28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ICH</c:v>
                </c:pt>
              </c:strCache>
            </c:strRef>
          </c:tx>
          <c:spPr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2012
  n=239</c:v>
                </c:pt>
                <c:pt idx="1">
                  <c:v>2013  
n=256</c:v>
                </c:pt>
                <c:pt idx="2">
                  <c:v>2014  
n=299</c:v>
                </c:pt>
                <c:pt idx="3">
                  <c:v>2015  
n=317</c:v>
                </c:pt>
                <c:pt idx="4">
                  <c:v>2016
  n=459</c:v>
                </c:pt>
                <c:pt idx="5">
                  <c:v>2017 
n=524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46</c:v>
                </c:pt>
                <c:pt idx="1">
                  <c:v>60</c:v>
                </c:pt>
                <c:pt idx="2">
                  <c:v>74</c:v>
                </c:pt>
                <c:pt idx="3">
                  <c:v>80</c:v>
                </c:pt>
                <c:pt idx="4">
                  <c:v>128</c:v>
                </c:pt>
                <c:pt idx="5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C9-DD4B-8308-A0073DFF28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SAH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2012
  n=239</c:v>
                </c:pt>
                <c:pt idx="1">
                  <c:v>2013  
n=256</c:v>
                </c:pt>
                <c:pt idx="2">
                  <c:v>2014  
n=299</c:v>
                </c:pt>
                <c:pt idx="3">
                  <c:v>2015  
n=317</c:v>
                </c:pt>
                <c:pt idx="4">
                  <c:v>2016
  n=459</c:v>
                </c:pt>
                <c:pt idx="5">
                  <c:v>2017 
n=524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63</c:v>
                </c:pt>
                <c:pt idx="1">
                  <c:v>46</c:v>
                </c:pt>
                <c:pt idx="2">
                  <c:v>43</c:v>
                </c:pt>
                <c:pt idx="3">
                  <c:v>44</c:v>
                </c:pt>
                <c:pt idx="4">
                  <c:v>54</c:v>
                </c:pt>
                <c:pt idx="5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C9-DD4B-8308-A0073DFF2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5322520"/>
        <c:axId val="425322912"/>
      </c:barChart>
      <c:catAx>
        <c:axId val="425322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5322912"/>
        <c:crosses val="autoZero"/>
        <c:auto val="1"/>
        <c:lblAlgn val="ctr"/>
        <c:lblOffset val="100"/>
        <c:noMultiLvlLbl val="0"/>
      </c:catAx>
      <c:valAx>
        <c:axId val="4253229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25322520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23971491844769402"/>
          <c:y val="0.91809838286343237"/>
          <c:w val="0.49986841488563932"/>
          <c:h val="8.19016171365676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2242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35000" latinLnBrk="0">
      <a:defRPr sz="2400">
        <a:latin typeface="Lucida Grande"/>
        <a:ea typeface="Lucida Grande"/>
        <a:cs typeface="Lucida Grande"/>
        <a:sym typeface="Lucida Grande"/>
      </a:defRPr>
    </a:lvl1pPr>
    <a:lvl2pPr indent="228600" defTabSz="635000" latinLnBrk="0">
      <a:defRPr sz="2400">
        <a:latin typeface="Lucida Grande"/>
        <a:ea typeface="Lucida Grande"/>
        <a:cs typeface="Lucida Grande"/>
        <a:sym typeface="Lucida Grande"/>
      </a:defRPr>
    </a:lvl2pPr>
    <a:lvl3pPr indent="457200" defTabSz="635000" latinLnBrk="0">
      <a:defRPr sz="2400">
        <a:latin typeface="Lucida Grande"/>
        <a:ea typeface="Lucida Grande"/>
        <a:cs typeface="Lucida Grande"/>
        <a:sym typeface="Lucida Grande"/>
      </a:defRPr>
    </a:lvl3pPr>
    <a:lvl4pPr indent="685800" defTabSz="635000" latinLnBrk="0">
      <a:defRPr sz="2400">
        <a:latin typeface="Lucida Grande"/>
        <a:ea typeface="Lucida Grande"/>
        <a:cs typeface="Lucida Grande"/>
        <a:sym typeface="Lucida Grande"/>
      </a:defRPr>
    </a:lvl4pPr>
    <a:lvl5pPr indent="914400" defTabSz="635000" latinLnBrk="0">
      <a:defRPr sz="2400">
        <a:latin typeface="Lucida Grande"/>
        <a:ea typeface="Lucida Grande"/>
        <a:cs typeface="Lucida Grande"/>
        <a:sym typeface="Lucida Grande"/>
      </a:defRPr>
    </a:lvl5pPr>
    <a:lvl6pPr indent="1143000" defTabSz="635000" latinLnBrk="0">
      <a:defRPr sz="2400">
        <a:latin typeface="Lucida Grande"/>
        <a:ea typeface="Lucida Grande"/>
        <a:cs typeface="Lucida Grande"/>
        <a:sym typeface="Lucida Grande"/>
      </a:defRPr>
    </a:lvl6pPr>
    <a:lvl7pPr indent="1371600" defTabSz="635000" latinLnBrk="0">
      <a:defRPr sz="2400">
        <a:latin typeface="Lucida Grande"/>
        <a:ea typeface="Lucida Grande"/>
        <a:cs typeface="Lucida Grande"/>
        <a:sym typeface="Lucida Grande"/>
      </a:defRPr>
    </a:lvl7pPr>
    <a:lvl8pPr indent="1600200" defTabSz="635000" latinLnBrk="0">
      <a:defRPr sz="2400">
        <a:latin typeface="Lucida Grande"/>
        <a:ea typeface="Lucida Grande"/>
        <a:cs typeface="Lucida Grande"/>
        <a:sym typeface="Lucida Grande"/>
      </a:defRPr>
    </a:lvl8pPr>
    <a:lvl9pPr indent="1828800" defTabSz="635000" latinLnBrk="0">
      <a:defRPr sz="2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"/>
          <p:cNvSpPr txBox="1"/>
          <p:nvPr/>
        </p:nvSpPr>
        <p:spPr>
          <a:xfrm>
            <a:off x="2349500" y="9486900"/>
            <a:ext cx="27305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1422400">
              <a:lnSpc>
                <a:spcPct val="110000"/>
              </a:lnSpc>
              <a:tabLst>
                <a:tab pos="1422400" algn="l"/>
                <a:tab pos="2844800" algn="l"/>
                <a:tab pos="3213100" algn="l"/>
                <a:tab pos="4267200" algn="l"/>
              </a:tabLst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sp>
        <p:nvSpPr>
          <p:cNvPr id="12" name="Text"/>
          <p:cNvSpPr txBox="1"/>
          <p:nvPr/>
        </p:nvSpPr>
        <p:spPr>
          <a:xfrm>
            <a:off x="6007100" y="9486900"/>
            <a:ext cx="42164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422400">
              <a:lnSpc>
                <a:spcPct val="110000"/>
              </a:lnSpc>
              <a:tabLst>
                <a:tab pos="1422400" algn="l"/>
                <a:tab pos="2844800" algn="l"/>
                <a:tab pos="4267200" algn="l"/>
                <a:tab pos="4965700" algn="l"/>
                <a:tab pos="5689600" algn="l"/>
              </a:tabLst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098800" y="533400"/>
            <a:ext cx="10981267" cy="4736395"/>
          </a:xfrm>
          <a:prstGeom prst="rect">
            <a:avLst/>
          </a:prstGeom>
        </p:spPr>
        <p:txBody>
          <a:bodyPr lIns="0" tIns="0" rIns="0" bIns="0"/>
          <a:lstStyle>
            <a:lvl1pPr marL="252871" marR="256031" defTabSz="1422400">
              <a:lnSpc>
                <a:spcPct val="104000"/>
              </a:lnSpc>
              <a:spcBef>
                <a:spcPts val="400"/>
              </a:spcBef>
              <a:defRPr sz="66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35400" y="4156075"/>
            <a:ext cx="9508067" cy="4229100"/>
          </a:xfrm>
          <a:prstGeom prst="rect">
            <a:avLst/>
          </a:prstGeom>
        </p:spPr>
        <p:txBody>
          <a:bodyPr lIns="0" tIns="0" rIns="0" bIns="0" anchor="t"/>
          <a:lstStyle>
            <a:lvl1pPr marL="110631" marR="71119" indent="0" algn="ctr" defTabSz="1422400">
              <a:lnSpc>
                <a:spcPct val="104000"/>
              </a:lnSpc>
              <a:spcBef>
                <a:spcPts val="100"/>
              </a:spcBef>
              <a:buSzTx/>
              <a:buNone/>
              <a:defRPr sz="4800" b="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1493519" marR="71119" indent="0" algn="ctr" defTabSz="1422400">
              <a:lnSpc>
                <a:spcPct val="105999"/>
              </a:lnSpc>
              <a:spcBef>
                <a:spcPts val="1300"/>
              </a:spcBef>
              <a:buSzTx/>
              <a:buNone/>
              <a:defRPr sz="4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2955432" marR="71119" indent="0" algn="ctr" defTabSz="1422400">
              <a:lnSpc>
                <a:spcPct val="108000"/>
              </a:lnSpc>
              <a:spcBef>
                <a:spcPts val="1300"/>
              </a:spcBef>
              <a:buSzTx/>
              <a:buNone/>
              <a:defRPr sz="36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5128541" marR="71119" indent="0" algn="ctr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8012852" marR="71119" indent="0" algn="ctr" defTabSz="1422400">
              <a:lnSpc>
                <a:spcPct val="104999"/>
              </a:lnSpc>
              <a:spcBef>
                <a:spcPts val="100"/>
              </a:spcBef>
              <a:buSzTx/>
              <a:buNone/>
              <a:defRPr sz="30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931013" y="10071100"/>
            <a:ext cx="393974" cy="386222"/>
          </a:xfrm>
          <a:prstGeom prst="rect">
            <a:avLst/>
          </a:prstGeom>
        </p:spPr>
        <p:txBody>
          <a:bodyPr anchor="t"/>
          <a:lstStyle>
            <a:lvl1pPr defTabSz="711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511300" y="3251200"/>
            <a:ext cx="13233400" cy="4165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sz="half" idx="13"/>
          </p:nvPr>
        </p:nvSpPr>
        <p:spPr>
          <a:xfrm>
            <a:off x="4102100" y="1282700"/>
            <a:ext cx="8039100" cy="603658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511300" y="8051800"/>
            <a:ext cx="132334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Image"/>
          <p:cNvSpPr>
            <a:spLocks noGrp="1"/>
          </p:cNvSpPr>
          <p:nvPr>
            <p:ph type="pic" sz="half" idx="13"/>
          </p:nvPr>
        </p:nvSpPr>
        <p:spPr>
          <a:xfrm>
            <a:off x="4102100" y="1282700"/>
            <a:ext cx="8039100" cy="60365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511300" y="8051800"/>
            <a:ext cx="132334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mage"/>
          <p:cNvSpPr>
            <a:spLocks noGrp="1"/>
          </p:cNvSpPr>
          <p:nvPr>
            <p:ph type="pic" sz="half" idx="13"/>
          </p:nvPr>
        </p:nvSpPr>
        <p:spPr>
          <a:xfrm>
            <a:off x="9118600" y="1841500"/>
            <a:ext cx="5219700" cy="696282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511300" y="1663700"/>
            <a:ext cx="7353300" cy="3606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11300" y="5359400"/>
            <a:ext cx="73533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Image"/>
          <p:cNvSpPr>
            <a:spLocks noGrp="1"/>
          </p:cNvSpPr>
          <p:nvPr>
            <p:ph type="pic" sz="half" idx="13"/>
          </p:nvPr>
        </p:nvSpPr>
        <p:spPr>
          <a:xfrm>
            <a:off x="9118600" y="1841500"/>
            <a:ext cx="5219700" cy="6962828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511300" y="1663700"/>
            <a:ext cx="7353300" cy="3606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11300" y="5359400"/>
            <a:ext cx="73533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Image"/>
          <p:cNvSpPr>
            <a:spLocks noGrp="1"/>
          </p:cNvSpPr>
          <p:nvPr>
            <p:ph type="pic" sz="quarter" idx="13"/>
          </p:nvPr>
        </p:nvSpPr>
        <p:spPr>
          <a:xfrm>
            <a:off x="9609964" y="3276600"/>
            <a:ext cx="4267201" cy="5689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11300" y="3022600"/>
            <a:ext cx="6438900" cy="6248400"/>
          </a:xfrm>
          <a:prstGeom prst="rect">
            <a:avLst/>
          </a:prstGeom>
        </p:spPr>
        <p:txBody>
          <a:bodyPr/>
          <a:lstStyle>
            <a:lvl1pPr marL="990600" indent="-673100">
              <a:spcBef>
                <a:spcPts val="4200"/>
              </a:spcBef>
              <a:defRPr sz="3200"/>
            </a:lvl1pPr>
            <a:lvl2pPr marL="1435100" indent="-673100">
              <a:spcBef>
                <a:spcPts val="4200"/>
              </a:spcBef>
              <a:defRPr sz="3200"/>
            </a:lvl2pPr>
            <a:lvl3pPr marL="1879600" indent="-673100">
              <a:spcBef>
                <a:spcPts val="4200"/>
              </a:spcBef>
              <a:defRPr sz="3200"/>
            </a:lvl3pPr>
            <a:lvl4pPr marL="2324100" indent="-673100">
              <a:spcBef>
                <a:spcPts val="4200"/>
              </a:spcBef>
              <a:defRPr sz="3200"/>
            </a:lvl4pPr>
            <a:lvl5pPr marL="2768600" indent="-673100">
              <a:spcBef>
                <a:spcPts val="4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11300" y="3022600"/>
            <a:ext cx="6438900" cy="6248400"/>
          </a:xfrm>
          <a:prstGeom prst="rect">
            <a:avLst/>
          </a:prstGeom>
        </p:spPr>
        <p:txBody>
          <a:bodyPr/>
          <a:lstStyle>
            <a:lvl1pPr marL="990600" indent="-673100">
              <a:spcBef>
                <a:spcPts val="4200"/>
              </a:spcBef>
              <a:defRPr sz="3200"/>
            </a:lvl1pPr>
            <a:lvl2pPr marL="1435100" indent="-673100">
              <a:spcBef>
                <a:spcPts val="4200"/>
              </a:spcBef>
              <a:defRPr sz="3200"/>
            </a:lvl2pPr>
            <a:lvl3pPr marL="1879600" indent="-673100">
              <a:spcBef>
                <a:spcPts val="4200"/>
              </a:spcBef>
              <a:defRPr sz="3200"/>
            </a:lvl3pPr>
            <a:lvl4pPr marL="2324100" indent="-673100">
              <a:spcBef>
                <a:spcPts val="4200"/>
              </a:spcBef>
              <a:defRPr sz="3200"/>
            </a:lvl4pPr>
            <a:lvl5pPr marL="2768600" indent="-673100">
              <a:spcBef>
                <a:spcPts val="4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40800" y="3022600"/>
            <a:ext cx="5791200" cy="6248400"/>
          </a:xfrm>
          <a:prstGeom prst="rect">
            <a:avLst/>
          </a:prstGeom>
        </p:spPr>
        <p:txBody>
          <a:bodyPr/>
          <a:lstStyle>
            <a:lvl1pPr marL="990600" indent="-673100">
              <a:spcBef>
                <a:spcPts val="4200"/>
              </a:spcBef>
              <a:defRPr sz="3200"/>
            </a:lvl1pPr>
            <a:lvl2pPr marL="1435100" indent="-673100">
              <a:spcBef>
                <a:spcPts val="4200"/>
              </a:spcBef>
              <a:defRPr sz="3200"/>
            </a:lvl2pPr>
            <a:lvl3pPr marL="1879600" indent="-673100">
              <a:spcBef>
                <a:spcPts val="4200"/>
              </a:spcBef>
              <a:defRPr sz="3200"/>
            </a:lvl3pPr>
            <a:lvl4pPr marL="2324100" indent="-673100">
              <a:spcBef>
                <a:spcPts val="4200"/>
              </a:spcBef>
              <a:defRPr sz="3200"/>
            </a:lvl4pPr>
            <a:lvl5pPr marL="2768600" indent="-673100">
              <a:spcBef>
                <a:spcPts val="4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646767" y="127000"/>
            <a:ext cx="14427201" cy="1193800"/>
          </a:xfrm>
          <a:prstGeom prst="rect">
            <a:avLst/>
          </a:prstGeom>
        </p:spPr>
        <p:txBody>
          <a:bodyPr lIns="0" tIns="0" rIns="0" bIns="0"/>
          <a:lstStyle>
            <a:lvl1pPr marL="252871" marR="256031" algn="l" defTabSz="1422400">
              <a:lnSpc>
                <a:spcPct val="103000"/>
              </a:lnSpc>
              <a:spcBef>
                <a:spcPts val="400"/>
              </a:spcBef>
              <a:defRPr sz="6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317500" y="1804987"/>
            <a:ext cx="15773400" cy="8597901"/>
          </a:xfrm>
          <a:prstGeom prst="rect">
            <a:avLst/>
          </a:prstGeom>
        </p:spPr>
        <p:txBody>
          <a:bodyPr lIns="0" tIns="0" rIns="0" bIns="0" anchor="t"/>
          <a:lstStyle>
            <a:lvl1pPr marL="110631" marR="71119" indent="0" defTabSz="1422400">
              <a:lnSpc>
                <a:spcPct val="104000"/>
              </a:lnSpc>
              <a:spcBef>
                <a:spcPts val="1400"/>
              </a:spcBef>
              <a:buSzTx/>
              <a:buNone/>
              <a:defRPr sz="4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1493519" marR="71119" indent="0" defTabSz="1422400">
              <a:lnSpc>
                <a:spcPct val="105999"/>
              </a:lnSpc>
              <a:spcBef>
                <a:spcPts val="1300"/>
              </a:spcBef>
              <a:buSzTx/>
              <a:buNone/>
              <a:defRPr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2955432" marR="71119" indent="0" defTabSz="1422400">
              <a:lnSpc>
                <a:spcPct val="108000"/>
              </a:lnSpc>
              <a:spcBef>
                <a:spcPts val="1300"/>
              </a:spcBef>
              <a:buSzTx/>
              <a:buNone/>
              <a:defRPr sz="3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5128541" marR="71119" indent="0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8012852" marR="71119" indent="0" defTabSz="1422400">
              <a:lnSpc>
                <a:spcPct val="104999"/>
              </a:lnSpc>
              <a:spcBef>
                <a:spcPts val="100"/>
              </a:spcBef>
              <a:buSzTx/>
              <a:buNone/>
              <a:defRPr sz="3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" y="83314"/>
            <a:ext cx="1588035" cy="166723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6200"/>
            <a:ext cx="1854200" cy="135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2222500" y="177800"/>
            <a:ext cx="13766800" cy="1397000"/>
          </a:xfrm>
          <a:prstGeom prst="rect">
            <a:avLst/>
          </a:prstGeom>
        </p:spPr>
        <p:txBody>
          <a:bodyPr lIns="38100" tIns="38100" rIns="38100" bIns="38100"/>
          <a:lstStyle>
            <a:lvl1pPr marR="149352" algn="l" defTabSz="1206500">
              <a:lnSpc>
                <a:spcPct val="103000"/>
              </a:lnSpc>
              <a:spcBef>
                <a:spcPts val="300"/>
              </a:spcBef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idx="1"/>
          </p:nvPr>
        </p:nvSpPr>
        <p:spPr>
          <a:xfrm>
            <a:off x="3136900" y="2590800"/>
            <a:ext cx="11451167" cy="7257158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marR="60007" indent="17145" defTabSz="1206500">
              <a:lnSpc>
                <a:spcPct val="104000"/>
              </a:lnSpc>
              <a:spcBef>
                <a:spcPts val="1200"/>
              </a:spcBef>
              <a:buSzTx/>
              <a:buNone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60007" indent="767238" defTabSz="1206500">
              <a:lnSpc>
                <a:spcPct val="105999"/>
              </a:lnSpc>
              <a:spcBef>
                <a:spcPts val="1100"/>
              </a:spcBef>
              <a:buSzTx/>
              <a:buNone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60007" indent="1560194" defTabSz="1206500">
              <a:lnSpc>
                <a:spcPct val="108000"/>
              </a:lnSpc>
              <a:spcBef>
                <a:spcPts val="11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60007" indent="2738913" defTabSz="1206500">
              <a:lnSpc>
                <a:spcPct val="104999"/>
              </a:lnSpc>
              <a:spcBef>
                <a:spcPts val="8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60007" indent="4303395" defTabSz="1206500">
              <a:lnSpc>
                <a:spcPct val="104999"/>
              </a:lnSpc>
              <a:spcBef>
                <a:spcPts val="2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3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62" y="170570"/>
            <a:ext cx="1685076" cy="1404230"/>
          </a:xfrm>
          <a:prstGeom prst="rect">
            <a:avLst/>
          </a:prstGeom>
          <a:ln w="12700"/>
        </p:spPr>
      </p:pic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1533" y="10432516"/>
            <a:ext cx="286668" cy="273584"/>
          </a:xfrm>
          <a:prstGeom prst="rect">
            <a:avLst/>
          </a:prstGeom>
        </p:spPr>
        <p:txBody>
          <a:bodyPr lIns="38100" tIns="38100" rIns="38100" bIns="38100"/>
          <a:lstStyle>
            <a:lvl1pPr defTabSz="5969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12700"/>
            <a:ext cx="1816100" cy="1320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1930400" y="114300"/>
            <a:ext cx="13665200" cy="1397000"/>
          </a:xfrm>
          <a:prstGeom prst="rect">
            <a:avLst/>
          </a:prstGeom>
        </p:spPr>
        <p:txBody>
          <a:bodyPr lIns="38100" tIns="38100" rIns="38100" bIns="38100"/>
          <a:lstStyle>
            <a:lvl1pPr marR="149352" algn="l" defTabSz="1206500">
              <a:lnSpc>
                <a:spcPct val="103000"/>
              </a:lnSpc>
              <a:spcBef>
                <a:spcPts val="300"/>
              </a:spcBef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idx="1"/>
          </p:nvPr>
        </p:nvSpPr>
        <p:spPr>
          <a:xfrm>
            <a:off x="1155700" y="2591411"/>
            <a:ext cx="14554200" cy="7251701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marR="60007" indent="17145" defTabSz="1206500">
              <a:lnSpc>
                <a:spcPct val="104000"/>
              </a:lnSpc>
              <a:spcBef>
                <a:spcPts val="1200"/>
              </a:spcBef>
              <a:buSzTx/>
              <a:buNone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60007" indent="767238" defTabSz="1206500">
              <a:lnSpc>
                <a:spcPct val="105999"/>
              </a:lnSpc>
              <a:spcBef>
                <a:spcPts val="1100"/>
              </a:spcBef>
              <a:buSzTx/>
              <a:buNone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60007" indent="1560194" defTabSz="1206500">
              <a:lnSpc>
                <a:spcPct val="108000"/>
              </a:lnSpc>
              <a:spcBef>
                <a:spcPts val="11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60007" indent="2738913" defTabSz="1206500">
              <a:lnSpc>
                <a:spcPct val="104999"/>
              </a:lnSpc>
              <a:spcBef>
                <a:spcPts val="8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60007" indent="4303395" defTabSz="1206500">
              <a:lnSpc>
                <a:spcPct val="104999"/>
              </a:lnSpc>
              <a:spcBef>
                <a:spcPts val="200"/>
              </a:spcBef>
              <a:buSzTx/>
              <a:buNone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4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324" y="107070"/>
            <a:ext cx="1685077" cy="1404230"/>
          </a:xfrm>
          <a:prstGeom prst="rect">
            <a:avLst/>
          </a:prstGeom>
          <a:ln w="12700"/>
        </p:spPr>
      </p:pic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1533" y="10432516"/>
            <a:ext cx="286668" cy="273584"/>
          </a:xfrm>
          <a:prstGeom prst="rect">
            <a:avLst/>
          </a:prstGeom>
        </p:spPr>
        <p:txBody>
          <a:bodyPr lIns="38100" tIns="38100" rIns="38100" bIns="38100"/>
          <a:lstStyle>
            <a:lvl1pPr defTabSz="5969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139700"/>
            <a:ext cx="1973087" cy="128164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2032000" y="0"/>
            <a:ext cx="13963102" cy="1663700"/>
          </a:xfrm>
          <a:prstGeom prst="rect">
            <a:avLst/>
          </a:prstGeom>
        </p:spPr>
        <p:txBody>
          <a:bodyPr/>
          <a:lstStyle>
            <a:lvl1pPr marR="177009" algn="l" defTabSz="1422400">
              <a:lnSpc>
                <a:spcPct val="103000"/>
              </a:lnSpc>
              <a:spcBef>
                <a:spcPts val="30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idx="1"/>
          </p:nvPr>
        </p:nvSpPr>
        <p:spPr>
          <a:xfrm>
            <a:off x="2209800" y="2070100"/>
            <a:ext cx="13571753" cy="8601075"/>
          </a:xfrm>
          <a:prstGeom prst="rect">
            <a:avLst/>
          </a:prstGeom>
        </p:spPr>
        <p:txBody>
          <a:bodyPr anchor="t"/>
          <a:lstStyle>
            <a:lvl1pPr marL="0" marR="71119" indent="20320" defTabSz="1422400">
              <a:lnSpc>
                <a:spcPct val="104000"/>
              </a:lnSpc>
              <a:spcBef>
                <a:spcPts val="1400"/>
              </a:spcBef>
              <a:buSzTx/>
              <a:buNone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71119" indent="909319" defTabSz="1422400">
              <a:lnSpc>
                <a:spcPct val="105999"/>
              </a:lnSpc>
              <a:spcBef>
                <a:spcPts val="1200"/>
              </a:spcBef>
              <a:buSz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71119" indent="1849120" defTabSz="1422400">
              <a:lnSpc>
                <a:spcPct val="108000"/>
              </a:lnSpc>
              <a:spcBef>
                <a:spcPts val="1200"/>
              </a:spcBef>
              <a:buSzTx/>
              <a:buNone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71119" indent="3246120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71119" indent="5100320" defTabSz="1422400">
              <a:lnSpc>
                <a:spcPct val="104999"/>
              </a:lnSpc>
              <a:spcBef>
                <a:spcPts val="2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6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26" y="127618"/>
            <a:ext cx="1685077" cy="1404231"/>
          </a:xfrm>
          <a:prstGeom prst="rect">
            <a:avLst/>
          </a:prstGeom>
          <a:ln w="12700"/>
        </p:spPr>
      </p:pic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3333" y="11348578"/>
            <a:ext cx="368574" cy="360822"/>
          </a:xfrm>
          <a:prstGeom prst="rect">
            <a:avLst/>
          </a:prstGeom>
        </p:spPr>
        <p:txBody>
          <a:bodyPr lIns="50800" tIns="50800" rIns="50800" bIns="50800"/>
          <a:lstStyle>
            <a:lvl1pPr defTabSz="711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139700"/>
            <a:ext cx="1973087" cy="128164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2032000" y="0"/>
            <a:ext cx="13963102" cy="1663700"/>
          </a:xfrm>
          <a:prstGeom prst="rect">
            <a:avLst/>
          </a:prstGeom>
        </p:spPr>
        <p:txBody>
          <a:bodyPr/>
          <a:lstStyle>
            <a:lvl1pPr marR="177009" algn="l" defTabSz="1422400">
              <a:lnSpc>
                <a:spcPct val="103000"/>
              </a:lnSpc>
              <a:spcBef>
                <a:spcPts val="30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idx="1"/>
          </p:nvPr>
        </p:nvSpPr>
        <p:spPr>
          <a:xfrm>
            <a:off x="2209800" y="2070100"/>
            <a:ext cx="13571753" cy="8601075"/>
          </a:xfrm>
          <a:prstGeom prst="rect">
            <a:avLst/>
          </a:prstGeom>
        </p:spPr>
        <p:txBody>
          <a:bodyPr anchor="t"/>
          <a:lstStyle>
            <a:lvl1pPr marL="0" marR="71119" indent="20320" defTabSz="1422400">
              <a:lnSpc>
                <a:spcPct val="104000"/>
              </a:lnSpc>
              <a:spcBef>
                <a:spcPts val="1400"/>
              </a:spcBef>
              <a:buSzTx/>
              <a:buNone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71119" indent="909319" defTabSz="1422400">
              <a:lnSpc>
                <a:spcPct val="105999"/>
              </a:lnSpc>
              <a:spcBef>
                <a:spcPts val="1200"/>
              </a:spcBef>
              <a:buSz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71119" indent="1849120" defTabSz="1422400">
              <a:lnSpc>
                <a:spcPct val="108000"/>
              </a:lnSpc>
              <a:spcBef>
                <a:spcPts val="1200"/>
              </a:spcBef>
              <a:buSzTx/>
              <a:buNone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71119" indent="3246120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71119" indent="5100320" defTabSz="1422400">
              <a:lnSpc>
                <a:spcPct val="104999"/>
              </a:lnSpc>
              <a:spcBef>
                <a:spcPts val="2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7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26" y="127618"/>
            <a:ext cx="1685077" cy="1404231"/>
          </a:xfrm>
          <a:prstGeom prst="rect">
            <a:avLst/>
          </a:prstGeom>
          <a:ln w="12700"/>
        </p:spPr>
      </p:pic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3333" y="11348578"/>
            <a:ext cx="368574" cy="360822"/>
          </a:xfrm>
          <a:prstGeom prst="rect">
            <a:avLst/>
          </a:prstGeom>
        </p:spPr>
        <p:txBody>
          <a:bodyPr lIns="50800" tIns="50800" rIns="50800" bIns="50800"/>
          <a:lstStyle>
            <a:lvl1pPr defTabSz="711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139700"/>
            <a:ext cx="1973087" cy="128164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itle Text"/>
          <p:cNvSpPr txBox="1">
            <a:spLocks noGrp="1"/>
          </p:cNvSpPr>
          <p:nvPr>
            <p:ph type="title"/>
          </p:nvPr>
        </p:nvSpPr>
        <p:spPr>
          <a:xfrm>
            <a:off x="2032000" y="0"/>
            <a:ext cx="13963102" cy="1663700"/>
          </a:xfrm>
          <a:prstGeom prst="rect">
            <a:avLst/>
          </a:prstGeom>
        </p:spPr>
        <p:txBody>
          <a:bodyPr/>
          <a:lstStyle>
            <a:lvl1pPr marR="177009" algn="l" defTabSz="1422400">
              <a:lnSpc>
                <a:spcPct val="103000"/>
              </a:lnSpc>
              <a:spcBef>
                <a:spcPts val="30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57" name="Body Level One…"/>
          <p:cNvSpPr txBox="1">
            <a:spLocks noGrp="1"/>
          </p:cNvSpPr>
          <p:nvPr>
            <p:ph type="body" idx="1"/>
          </p:nvPr>
        </p:nvSpPr>
        <p:spPr>
          <a:xfrm>
            <a:off x="2209800" y="2070100"/>
            <a:ext cx="13571753" cy="8601075"/>
          </a:xfrm>
          <a:prstGeom prst="rect">
            <a:avLst/>
          </a:prstGeom>
        </p:spPr>
        <p:txBody>
          <a:bodyPr anchor="t"/>
          <a:lstStyle>
            <a:lvl1pPr marL="0" marR="71119" indent="20320" defTabSz="1422400">
              <a:lnSpc>
                <a:spcPct val="104000"/>
              </a:lnSpc>
              <a:spcBef>
                <a:spcPts val="1400"/>
              </a:spcBef>
              <a:buSzTx/>
              <a:buNone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71119" indent="909319" defTabSz="1422400">
              <a:lnSpc>
                <a:spcPct val="105999"/>
              </a:lnSpc>
              <a:spcBef>
                <a:spcPts val="1200"/>
              </a:spcBef>
              <a:buSz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71119" indent="1849120" defTabSz="1422400">
              <a:lnSpc>
                <a:spcPct val="108000"/>
              </a:lnSpc>
              <a:spcBef>
                <a:spcPts val="1200"/>
              </a:spcBef>
              <a:buSzTx/>
              <a:buNone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71119" indent="3246120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71119" indent="5100320" defTabSz="1422400">
              <a:lnSpc>
                <a:spcPct val="104999"/>
              </a:lnSpc>
              <a:spcBef>
                <a:spcPts val="2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8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26" y="127618"/>
            <a:ext cx="1685077" cy="1404231"/>
          </a:xfrm>
          <a:prstGeom prst="rect">
            <a:avLst/>
          </a:prstGeom>
          <a:ln w="12700"/>
        </p:spPr>
      </p:pic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3333" y="11348578"/>
            <a:ext cx="368574" cy="360822"/>
          </a:xfrm>
          <a:prstGeom prst="rect">
            <a:avLst/>
          </a:prstGeom>
        </p:spPr>
        <p:txBody>
          <a:bodyPr lIns="50800" tIns="50800" rIns="50800" bIns="50800"/>
          <a:lstStyle>
            <a:lvl1pPr defTabSz="711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466" y="282575"/>
            <a:ext cx="1691218" cy="109855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2984500" y="0"/>
            <a:ext cx="11781367" cy="1663700"/>
          </a:xfrm>
          <a:prstGeom prst="rect">
            <a:avLst/>
          </a:prstGeom>
        </p:spPr>
        <p:txBody>
          <a:bodyPr lIns="63500" tIns="63500" rIns="63500" bIns="63500"/>
          <a:lstStyle>
            <a:lvl1pPr marR="177009" algn="l" defTabSz="1422400">
              <a:lnSpc>
                <a:spcPct val="103000"/>
              </a:lnSpc>
              <a:spcBef>
                <a:spcPts val="400"/>
              </a:spcBef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3136900" y="2070100"/>
            <a:ext cx="11451167" cy="8601075"/>
          </a:xfrm>
          <a:prstGeom prst="rect">
            <a:avLst/>
          </a:prstGeom>
        </p:spPr>
        <p:txBody>
          <a:bodyPr lIns="63500" tIns="63500" rIns="63500" bIns="63500" anchor="t"/>
          <a:lstStyle>
            <a:lvl1pPr marL="0" marR="71119" indent="27093" defTabSz="1422400">
              <a:lnSpc>
                <a:spcPct val="104000"/>
              </a:lnSpc>
              <a:spcBef>
                <a:spcPts val="1400"/>
              </a:spcBef>
              <a:buSzTx/>
              <a:buNone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71119" indent="1212426" defTabSz="1422400">
              <a:lnSpc>
                <a:spcPct val="105999"/>
              </a:lnSpc>
              <a:spcBef>
                <a:spcPts val="1300"/>
              </a:spcBef>
              <a:buSz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71119" indent="2465492" defTabSz="1422400">
              <a:lnSpc>
                <a:spcPct val="108000"/>
              </a:lnSpc>
              <a:spcBef>
                <a:spcPts val="1300"/>
              </a:spcBef>
              <a:buSzTx/>
              <a:buNone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71119" indent="4328159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71119" indent="6800426" defTabSz="1422400">
              <a:lnSpc>
                <a:spcPct val="104999"/>
              </a:lnSpc>
              <a:spcBef>
                <a:spcPts val="1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07" y="129735"/>
            <a:ext cx="1685077" cy="1404230"/>
          </a:xfrm>
          <a:prstGeom prst="rect">
            <a:avLst/>
          </a:prstGeom>
          <a:ln w="12700"/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7880" y="11310478"/>
            <a:ext cx="393974" cy="386223"/>
          </a:xfrm>
          <a:prstGeom prst="rect">
            <a:avLst/>
          </a:prstGeom>
        </p:spPr>
        <p:txBody>
          <a:bodyPr/>
          <a:lstStyle>
            <a:lvl1pPr defTabSz="711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82575"/>
            <a:ext cx="1691218" cy="109855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2984500" y="0"/>
            <a:ext cx="11781367" cy="1663700"/>
          </a:xfrm>
          <a:prstGeom prst="rect">
            <a:avLst/>
          </a:prstGeom>
        </p:spPr>
        <p:txBody>
          <a:bodyPr lIns="63500" tIns="63500" rIns="63500" bIns="63500"/>
          <a:lstStyle>
            <a:lvl1pPr marR="177009" algn="l" defTabSz="1422400">
              <a:lnSpc>
                <a:spcPct val="103000"/>
              </a:lnSpc>
              <a:spcBef>
                <a:spcPts val="400"/>
              </a:spcBef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36900" y="2070100"/>
            <a:ext cx="11451167" cy="8601075"/>
          </a:xfrm>
          <a:prstGeom prst="rect">
            <a:avLst/>
          </a:prstGeom>
        </p:spPr>
        <p:txBody>
          <a:bodyPr lIns="63500" tIns="63500" rIns="63500" bIns="63500" anchor="t"/>
          <a:lstStyle>
            <a:lvl1pPr marL="0" marR="71119" indent="27093" defTabSz="1422400">
              <a:lnSpc>
                <a:spcPct val="104000"/>
              </a:lnSpc>
              <a:spcBef>
                <a:spcPts val="1400"/>
              </a:spcBef>
              <a:buSzTx/>
              <a:buNone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71119" indent="1212426" defTabSz="1422400">
              <a:lnSpc>
                <a:spcPct val="105999"/>
              </a:lnSpc>
              <a:spcBef>
                <a:spcPts val="1300"/>
              </a:spcBef>
              <a:buSz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71119" indent="2465492" defTabSz="1422400">
              <a:lnSpc>
                <a:spcPct val="108000"/>
              </a:lnSpc>
              <a:spcBef>
                <a:spcPts val="1300"/>
              </a:spcBef>
              <a:buSzTx/>
              <a:buNone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71119" indent="4328159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71119" indent="6800426" defTabSz="1422400">
              <a:lnSpc>
                <a:spcPct val="104999"/>
              </a:lnSpc>
              <a:spcBef>
                <a:spcPts val="1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6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1" y="129735"/>
            <a:ext cx="1685076" cy="1404230"/>
          </a:xfrm>
          <a:prstGeom prst="rect">
            <a:avLst/>
          </a:prstGeom>
          <a:ln w="12700"/>
        </p:spPr>
      </p:pic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7880" y="11310478"/>
            <a:ext cx="393974" cy="386223"/>
          </a:xfrm>
          <a:prstGeom prst="rect">
            <a:avLst/>
          </a:prstGeom>
        </p:spPr>
        <p:txBody>
          <a:bodyPr/>
          <a:lstStyle>
            <a:lvl1pPr defTabSz="711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41300"/>
            <a:ext cx="170180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2984500" y="0"/>
            <a:ext cx="11781367" cy="1663700"/>
          </a:xfrm>
          <a:prstGeom prst="rect">
            <a:avLst/>
          </a:prstGeom>
        </p:spPr>
        <p:txBody>
          <a:bodyPr lIns="63500" tIns="63500" rIns="63500" bIns="63500"/>
          <a:lstStyle>
            <a:lvl1pPr marR="177009" algn="l" defTabSz="1422400">
              <a:lnSpc>
                <a:spcPct val="103000"/>
              </a:lnSpc>
              <a:spcBef>
                <a:spcPts val="400"/>
              </a:spcBef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xfrm>
            <a:off x="3136900" y="2070100"/>
            <a:ext cx="11451167" cy="8601075"/>
          </a:xfrm>
          <a:prstGeom prst="rect">
            <a:avLst/>
          </a:prstGeom>
        </p:spPr>
        <p:txBody>
          <a:bodyPr lIns="63500" tIns="63500" rIns="63500" bIns="63500" anchor="t"/>
          <a:lstStyle>
            <a:lvl1pPr marL="0" marR="71119" indent="27093" defTabSz="1422400">
              <a:lnSpc>
                <a:spcPct val="104000"/>
              </a:lnSpc>
              <a:spcBef>
                <a:spcPts val="1400"/>
              </a:spcBef>
              <a:buSzTx/>
              <a:buNone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71119" indent="1212426" defTabSz="1422400">
              <a:lnSpc>
                <a:spcPct val="105999"/>
              </a:lnSpc>
              <a:spcBef>
                <a:spcPts val="1300"/>
              </a:spcBef>
              <a:buSz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71119" indent="2465492" defTabSz="1422400">
              <a:lnSpc>
                <a:spcPct val="108000"/>
              </a:lnSpc>
              <a:spcBef>
                <a:spcPts val="1300"/>
              </a:spcBef>
              <a:buSzTx/>
              <a:buNone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71119" indent="4328159" defTabSz="1422400">
              <a:lnSpc>
                <a:spcPct val="104999"/>
              </a:lnSpc>
              <a:spcBef>
                <a:spcPts val="9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71119" indent="6800426" defTabSz="1422400">
              <a:lnSpc>
                <a:spcPct val="104999"/>
              </a:lnSpc>
              <a:spcBef>
                <a:spcPts val="1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7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4" y="129735"/>
            <a:ext cx="1685077" cy="1404230"/>
          </a:xfrm>
          <a:prstGeom prst="rect">
            <a:avLst/>
          </a:prstGeom>
          <a:ln w="12700"/>
        </p:spPr>
      </p:pic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7880" y="11310478"/>
            <a:ext cx="393974" cy="386223"/>
          </a:xfrm>
          <a:prstGeom prst="rect">
            <a:avLst/>
          </a:prstGeom>
        </p:spPr>
        <p:txBody>
          <a:bodyPr/>
          <a:lstStyle>
            <a:lvl1pPr defTabSz="711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" y="177800"/>
            <a:ext cx="1765301" cy="12827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790700" y="177800"/>
            <a:ext cx="14351000" cy="1409700"/>
          </a:xfrm>
          <a:prstGeom prst="rect">
            <a:avLst/>
          </a:prstGeom>
        </p:spPr>
        <p:txBody>
          <a:bodyPr/>
          <a:lstStyle>
            <a:lvl1pPr marR="149352" algn="l" defTabSz="1206500">
              <a:lnSpc>
                <a:spcPct val="103000"/>
              </a:lnSpc>
              <a:spcBef>
                <a:spcPts val="400"/>
              </a:spcBef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xfrm>
            <a:off x="3911600" y="2590800"/>
            <a:ext cx="9661922" cy="7257158"/>
          </a:xfrm>
          <a:prstGeom prst="rect">
            <a:avLst/>
          </a:prstGeom>
        </p:spPr>
        <p:txBody>
          <a:bodyPr anchor="t"/>
          <a:lstStyle>
            <a:lvl1pPr marL="0" marR="60007" indent="22859" defTabSz="1206500">
              <a:lnSpc>
                <a:spcPct val="104000"/>
              </a:lnSpc>
              <a:spcBef>
                <a:spcPts val="1300"/>
              </a:spcBef>
              <a:buSzTx/>
              <a:buNone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0" marR="60007" indent="1022985" defTabSz="1206500">
              <a:lnSpc>
                <a:spcPct val="105999"/>
              </a:lnSpc>
              <a:spcBef>
                <a:spcPts val="1100"/>
              </a:spcBef>
              <a:buSzTx/>
              <a:buNone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0" marR="60007" indent="2080260" defTabSz="1206500">
              <a:lnSpc>
                <a:spcPct val="108000"/>
              </a:lnSpc>
              <a:spcBef>
                <a:spcPts val="1100"/>
              </a:spcBef>
              <a:buSzTx/>
              <a:buNone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0" marR="60007" indent="3651884" defTabSz="1206500">
              <a:lnSpc>
                <a:spcPct val="104999"/>
              </a:lnSpc>
              <a:spcBef>
                <a:spcPts val="800"/>
              </a:spcBef>
              <a:buSzTx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0" marR="60007" indent="5737859" defTabSz="1206500">
              <a:lnSpc>
                <a:spcPct val="104999"/>
              </a:lnSpc>
              <a:spcBef>
                <a:spcPts val="100"/>
              </a:spcBef>
              <a:buSzTx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8" name="PSU_orb.jpg" descr="PSU_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624" y="117035"/>
            <a:ext cx="1685076" cy="1404230"/>
          </a:xfrm>
          <a:prstGeom prst="rect">
            <a:avLst/>
          </a:prstGeom>
          <a:ln w="12700"/>
        </p:spPr>
      </p:pic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3384" y="10419816"/>
            <a:ext cx="312069" cy="298985"/>
          </a:xfrm>
          <a:prstGeom prst="rect">
            <a:avLst/>
          </a:prstGeom>
        </p:spPr>
        <p:txBody>
          <a:bodyPr lIns="50800" tIns="50800" rIns="50800" bIns="50800"/>
          <a:lstStyle>
            <a:lvl1pPr defTabSz="5969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511300" y="1790700"/>
            <a:ext cx="13233400" cy="3606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11300" y="5499100"/>
            <a:ext cx="132334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  <a:lvl2pPr marL="0" indent="0" algn="ctr">
              <a:spcBef>
                <a:spcPts val="0"/>
              </a:spcBef>
              <a:buSzTx/>
              <a:buNone/>
              <a:defRPr sz="3800"/>
            </a:lvl2pPr>
            <a:lvl3pPr marL="0" indent="0" algn="ctr">
              <a:spcBef>
                <a:spcPts val="0"/>
              </a:spcBef>
              <a:buSzTx/>
              <a:buNone/>
              <a:defRPr sz="3800"/>
            </a:lvl3pPr>
            <a:lvl4pPr marL="0" indent="0" algn="ctr">
              <a:spcBef>
                <a:spcPts val="0"/>
              </a:spcBef>
              <a:buSzTx/>
              <a:buNone/>
              <a:defRPr sz="3800"/>
            </a:lvl4pPr>
            <a:lvl5pPr marL="0" indent="0" algn="ctr">
              <a:spcBef>
                <a:spcPts val="0"/>
              </a:spcBef>
              <a:buSzTx/>
              <a:buNone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xfrm>
            <a:off x="1511300" y="3022600"/>
            <a:ext cx="13233400" cy="6248400"/>
          </a:xfrm>
          <a:prstGeom prst="rect">
            <a:avLst/>
          </a:prstGeom>
        </p:spPr>
        <p:txBody>
          <a:bodyPr numCol="2" spcCol="661670" anchor="t"/>
          <a:lstStyle>
            <a:lvl1pPr marL="990600" indent="-673100">
              <a:spcBef>
                <a:spcPts val="4200"/>
              </a:spcBef>
              <a:defRPr sz="3200"/>
            </a:lvl1pPr>
            <a:lvl2pPr marL="1435100" indent="-673100">
              <a:spcBef>
                <a:spcPts val="4200"/>
              </a:spcBef>
              <a:defRPr sz="3200"/>
            </a:lvl2pPr>
            <a:lvl3pPr marL="1879600" indent="-673100">
              <a:spcBef>
                <a:spcPts val="4200"/>
              </a:spcBef>
              <a:defRPr sz="3200"/>
            </a:lvl3pPr>
            <a:lvl4pPr marL="2324100" indent="-673100">
              <a:spcBef>
                <a:spcPts val="4200"/>
              </a:spcBef>
              <a:defRPr sz="3200"/>
            </a:lvl4pPr>
            <a:lvl5pPr marL="2768600" indent="-673100">
              <a:spcBef>
                <a:spcPts val="4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511300" y="1384300"/>
            <a:ext cx="13233400" cy="789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511300" y="279400"/>
            <a:ext cx="1323340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937500" y="10134600"/>
            <a:ext cx="368300" cy="393700"/>
          </a:xfrm>
          <a:prstGeom prst="rect">
            <a:avLst/>
          </a:prstGeom>
          <a:ln w="12700">
            <a:miter lim="400000"/>
          </a:ln>
        </p:spPr>
        <p:txBody>
          <a:bodyPr wrap="none" lIns="63500" tIns="63500" rIns="63500" bIns="63500" anchor="b">
            <a:spAutoFit/>
          </a:bodyPr>
          <a:lstStyle>
            <a:lvl1pPr algn="ctr" defTabSz="63500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2" r:id="rId22"/>
    <p:sldLayoutId id="2147483673" r:id="rId23"/>
    <p:sldLayoutId id="2147483674" r:id="rId24"/>
  </p:sldLayoutIdLst>
  <p:transition spd="med"/>
  <p:txStyles>
    <p:titleStyle>
      <a:lvl1pPr marL="0" marR="0" indent="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635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1104900" marR="0" indent="-7874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1549400" marR="0" indent="-7874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1993900" marR="0" indent="-7874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2438400" marR="0" indent="-7874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2882900" marR="0" indent="-7874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37096700" marR="0" indent="-346456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37452300" marR="0" indent="-346456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37807900" marR="0" indent="-346456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38163500" marR="0" indent="-34645600" algn="l" defTabSz="6350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71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6350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enn State Department of Neurosurgery"/>
          <p:cNvSpPr txBox="1">
            <a:spLocks noGrp="1"/>
          </p:cNvSpPr>
          <p:nvPr>
            <p:ph type="ctrTitle"/>
          </p:nvPr>
        </p:nvSpPr>
        <p:spPr>
          <a:xfrm>
            <a:off x="1136650" y="3571644"/>
            <a:ext cx="13957300" cy="3200401"/>
          </a:xfrm>
          <a:prstGeom prst="rect">
            <a:avLst/>
          </a:prstGeom>
        </p:spPr>
        <p:txBody>
          <a:bodyPr/>
          <a:lstStyle>
            <a:lvl1pPr marL="213359">
              <a:lnSpc>
                <a:spcPct val="105999"/>
              </a:lnSpc>
              <a:spcBef>
                <a:spcPts val="0"/>
              </a:spcBef>
              <a:tabLst>
                <a:tab pos="228600" algn="l"/>
                <a:tab pos="1651000" algn="l"/>
                <a:tab pos="3060700" algn="l"/>
                <a:tab pos="4495800" algn="l"/>
                <a:tab pos="5905500" algn="l"/>
                <a:tab pos="7340600" algn="l"/>
                <a:tab pos="8763000" algn="l"/>
                <a:tab pos="10185400" algn="l"/>
                <a:tab pos="11595100" algn="l"/>
                <a:tab pos="13030200" algn="l"/>
                <a:tab pos="14452600" algn="l"/>
                <a:tab pos="15875000" algn="l"/>
              </a:tabLst>
              <a:defRPr sz="5600"/>
            </a:lvl1pPr>
          </a:lstStyle>
          <a:p>
            <a:r>
              <a:rPr dirty="0"/>
              <a:t>Penn State Department of Neurosurgery</a:t>
            </a:r>
          </a:p>
        </p:txBody>
      </p:sp>
      <p:sp>
        <p:nvSpPr>
          <p:cNvPr id="329" name="History and Overview"/>
          <p:cNvSpPr txBox="1">
            <a:spLocks noGrp="1"/>
          </p:cNvSpPr>
          <p:nvPr>
            <p:ph type="subTitle" sz="half" idx="1"/>
          </p:nvPr>
        </p:nvSpPr>
        <p:spPr>
          <a:xfrm>
            <a:off x="114300" y="6858000"/>
            <a:ext cx="16002000" cy="3048000"/>
          </a:xfrm>
          <a:prstGeom prst="rect">
            <a:avLst/>
          </a:prstGeom>
        </p:spPr>
        <p:txBody>
          <a:bodyPr/>
          <a:lstStyle>
            <a:lvl1pPr>
              <a:defRPr sz="5400" b="0"/>
            </a:lvl1pPr>
          </a:lstStyle>
          <a:p>
            <a:r>
              <a:rPr lang="en-US" sz="8000" i="1" dirty="0"/>
              <a:t>Neurovascular Surgery Program</a:t>
            </a:r>
          </a:p>
          <a:p>
            <a:r>
              <a:rPr lang="en-US" dirty="0"/>
              <a:t>Kevin M Cockroft, MD, MSc </a:t>
            </a:r>
            <a:endParaRPr dirty="0"/>
          </a:p>
        </p:txBody>
      </p:sp>
      <p:pic>
        <p:nvPicPr>
          <p:cNvPr id="330" name="Screen Shot 2018-01-02 at 2.35.25 PM.png" descr="Screen Shot 2018-01-02 at 2.35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83" y="33602"/>
            <a:ext cx="16158635" cy="4143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360D4-A062-1849-9A54-69490316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4AFDB-0733-8F41-9B78-0351E6BCE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1898771"/>
            <a:ext cx="15773400" cy="8597901"/>
          </a:xfrm>
        </p:spPr>
        <p:txBody>
          <a:bodyPr/>
          <a:lstStyle/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Clinical and translational (collaborative projects)</a:t>
            </a:r>
          </a:p>
          <a:p>
            <a:pPr marL="2179319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Utilization of a viral vector to achieve astrocyte to neuron conversion – Simon &amp; Simpson (PSUCOM, Neural &amp; Behavioral Sciences)</a:t>
            </a:r>
          </a:p>
          <a:p>
            <a:pPr marL="2179319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Neurovascular coupling in awake mice after SAH – Cockroft &amp; Drew (PSU Main Campus, Engineering Science &amp; Mechanics)</a:t>
            </a:r>
          </a:p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Current Clinical Trials</a:t>
            </a:r>
          </a:p>
          <a:p>
            <a:pPr marL="2179319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APOLLO, CREST II, ENRICH, INTREPID, SMART</a:t>
            </a:r>
          </a:p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Recent Clinical Trials</a:t>
            </a:r>
          </a:p>
          <a:p>
            <a:pPr marL="2179319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CLEAR III, IMS III, SENTIS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9322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360D4-A062-1849-9A54-69490316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4AFDB-0733-8F41-9B78-0351E6BCE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2052637"/>
            <a:ext cx="15773400" cy="8597901"/>
          </a:xfrm>
        </p:spPr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2017 Publications</a:t>
            </a:r>
          </a:p>
          <a:p>
            <a:pPr marL="339231" indent="-228600">
              <a:buFont typeface="+mj-lt"/>
              <a:buAutoNum type="arabicPeriod"/>
            </a:pPr>
            <a:r>
              <a:rPr lang="en-US" sz="1600" dirty="0"/>
              <a:t>Farrell MB, Choi JY, </a:t>
            </a:r>
            <a:r>
              <a:rPr lang="en-US" sz="1600" dirty="0" err="1"/>
              <a:t>Ziu</a:t>
            </a:r>
            <a:r>
              <a:rPr lang="en-US" sz="1600" dirty="0"/>
              <a:t> E, </a:t>
            </a:r>
            <a:r>
              <a:rPr lang="en-US" sz="1600" b="1" dirty="0"/>
              <a:t>Cockroft KM</a:t>
            </a:r>
            <a:r>
              <a:rPr lang="en-US" sz="1600" dirty="0"/>
              <a:t>.  Characteristics of Accredited Transcranial Doppler Ultrasound Laboratories in the United States.  </a:t>
            </a:r>
            <a:r>
              <a:rPr lang="en-US" sz="1600" i="1" dirty="0"/>
              <a:t>J Neuroimaging</a:t>
            </a:r>
            <a:r>
              <a:rPr lang="en-US" sz="1600" dirty="0"/>
              <a:t>, 27(2):210-216, 2017.  (</a:t>
            </a:r>
            <a:r>
              <a:rPr lang="en-US" sz="1600" dirty="0" err="1"/>
              <a:t>Epub</a:t>
            </a:r>
            <a:r>
              <a:rPr lang="en-US" sz="1600" dirty="0"/>
              <a:t> Dec 2016, </a:t>
            </a:r>
            <a:r>
              <a:rPr lang="en-US" sz="1600" dirty="0" err="1"/>
              <a:t>doi</a:t>
            </a:r>
            <a:r>
              <a:rPr lang="en-US" sz="1600" dirty="0"/>
              <a:t>: 10.1111/jon.12415)</a:t>
            </a:r>
          </a:p>
          <a:p>
            <a:pPr marL="339231" indent="-228600">
              <a:buFont typeface="+mj-lt"/>
              <a:buAutoNum type="arabicPeriod"/>
            </a:pPr>
            <a:r>
              <a:rPr lang="en-US" sz="1600" dirty="0" err="1"/>
              <a:t>Bogason</a:t>
            </a:r>
            <a:r>
              <a:rPr lang="en-US" sz="1600" dirty="0"/>
              <a:t> ET, Morrison KJ, </a:t>
            </a:r>
            <a:r>
              <a:rPr lang="en-US" sz="1600" dirty="0" err="1"/>
              <a:t>Zalatimo</a:t>
            </a:r>
            <a:r>
              <a:rPr lang="en-US" sz="1600" dirty="0"/>
              <a:t> O, </a:t>
            </a:r>
            <a:r>
              <a:rPr lang="en-US" sz="1600" dirty="0" err="1"/>
              <a:t>Ermak</a:t>
            </a:r>
            <a:r>
              <a:rPr lang="en-US" sz="1600" dirty="0"/>
              <a:t> D, Lehman EB, Markley EN, </a:t>
            </a:r>
            <a:r>
              <a:rPr lang="en-US" sz="1600" b="1" dirty="0"/>
              <a:t>Cockroft KM</a:t>
            </a:r>
            <a:r>
              <a:rPr lang="en-US" sz="1600" dirty="0"/>
              <a:t>.  Urinary Tract Infections in Hospitalized Ischemic Stroke Patients:  Source and Impact on Outcome.  </a:t>
            </a:r>
            <a:r>
              <a:rPr lang="en-US" sz="1600" i="1" dirty="0" err="1"/>
              <a:t>Cureus</a:t>
            </a:r>
            <a:r>
              <a:rPr lang="en-US" sz="1600" dirty="0"/>
              <a:t>, 9(2):e1014. </a:t>
            </a:r>
            <a:r>
              <a:rPr lang="en-US" sz="1600" dirty="0" err="1"/>
              <a:t>doi</a:t>
            </a:r>
            <a:r>
              <a:rPr lang="en-US" sz="1600" dirty="0"/>
              <a:t>: 10.7759/cureus.1014.  Feb 6, 2017.</a:t>
            </a:r>
          </a:p>
          <a:p>
            <a:pPr marL="339231" indent="-228600">
              <a:buFont typeface="+mj-lt"/>
              <a:buAutoNum type="arabicPeriod"/>
            </a:pPr>
            <a:r>
              <a:rPr lang="en-US" sz="1600" dirty="0"/>
              <a:t>Lavine SD, </a:t>
            </a:r>
            <a:r>
              <a:rPr lang="en-US" sz="1600" b="1" dirty="0"/>
              <a:t>Cockroft</a:t>
            </a:r>
            <a:r>
              <a:rPr lang="en-US" sz="1600" dirty="0"/>
              <a:t> </a:t>
            </a:r>
            <a:r>
              <a:rPr lang="en-US" sz="1600" b="1" dirty="0"/>
              <a:t>KM</a:t>
            </a:r>
            <a:r>
              <a:rPr lang="en-US" sz="1600" dirty="0"/>
              <a:t>, Hoh B, Erratum to: Training guidelines for endovascular stroke intervention: an international multi-society consensus document.  </a:t>
            </a:r>
            <a:r>
              <a:rPr lang="en-US" sz="1600" i="1" dirty="0"/>
              <a:t>Neuroradiology</a:t>
            </a:r>
            <a:r>
              <a:rPr lang="en-US" sz="1600" dirty="0"/>
              <a:t>. 2017 Jun 20. </a:t>
            </a:r>
            <a:r>
              <a:rPr lang="en-US" sz="1600" dirty="0" err="1"/>
              <a:t>doi</a:t>
            </a:r>
            <a:r>
              <a:rPr lang="en-US" sz="1600" dirty="0"/>
              <a:t>: 10.1007/s00234-017-1861-8. Lopez L, Farrell MB, Choi JY, </a:t>
            </a:r>
            <a:r>
              <a:rPr lang="en-US" sz="1600" b="1" dirty="0"/>
              <a:t>Cockroft KM</a:t>
            </a:r>
            <a:r>
              <a:rPr lang="en-US" sz="1600" dirty="0"/>
              <a:t>, et al. Accreditation is Perceived to Improve Echocardiography Laboratory Quality: Results of an </a:t>
            </a:r>
            <a:r>
              <a:rPr lang="en-US" sz="1600" dirty="0" err="1"/>
              <a:t>Intersocietal</a:t>
            </a:r>
            <a:r>
              <a:rPr lang="en-US" sz="1600" dirty="0"/>
              <a:t> Accreditation Commission (IAC) Survey. </a:t>
            </a:r>
            <a:r>
              <a:rPr lang="en-US" sz="1600" i="1" dirty="0"/>
              <a:t>J Diagn Med </a:t>
            </a:r>
            <a:r>
              <a:rPr lang="en-US" sz="1600" i="1" dirty="0" err="1"/>
              <a:t>Sonogr</a:t>
            </a:r>
            <a:r>
              <a:rPr lang="en-US" sz="1600" dirty="0"/>
              <a:t>. 33:163-171, 2017. (doi:10.1177/8756479316687277)</a:t>
            </a:r>
          </a:p>
          <a:p>
            <a:pPr marL="339231" indent="-228600">
              <a:buFont typeface="+mj-lt"/>
              <a:buAutoNum type="arabicPeriod"/>
            </a:pPr>
            <a:r>
              <a:rPr lang="en-US" sz="1600" dirty="0" err="1"/>
              <a:t>Bambakidis</a:t>
            </a:r>
            <a:r>
              <a:rPr lang="en-US" sz="1600" dirty="0"/>
              <a:t> N, </a:t>
            </a:r>
            <a:r>
              <a:rPr lang="en-US" sz="1600" b="1" dirty="0"/>
              <a:t>Cockroft KM</a:t>
            </a:r>
            <a:r>
              <a:rPr lang="en-US" sz="1600" dirty="0"/>
              <a:t>, Hu Y, Hirsch JA, et al.  Stroke Systems of Care - Perspective of </a:t>
            </a:r>
            <a:r>
              <a:rPr lang="en-US" sz="1600" dirty="0" err="1"/>
              <a:t>neurointerventional</a:t>
            </a:r>
            <a:r>
              <a:rPr lang="en-US" sz="1600" dirty="0"/>
              <a:t> professional societies.  </a:t>
            </a:r>
            <a:r>
              <a:rPr lang="en-US" sz="1600" i="1" dirty="0"/>
              <a:t>Stroke</a:t>
            </a:r>
            <a:r>
              <a:rPr lang="en-US" sz="1600" dirty="0"/>
              <a:t>, 48:2901-2904, 2017.  (</a:t>
            </a:r>
            <a:r>
              <a:rPr lang="en-US" sz="1600" dirty="0" err="1"/>
              <a:t>doi</a:t>
            </a:r>
            <a:r>
              <a:rPr lang="en-US" sz="1600" dirty="0"/>
              <a:t>: 10.1161/STROKEAHA.117.016773) </a:t>
            </a:r>
          </a:p>
          <a:p>
            <a:pPr marL="339231" indent="-228600" fontAlgn="base">
              <a:buFont typeface="+mj-lt"/>
              <a:buAutoNum type="arabicPeriod"/>
            </a:pPr>
            <a:r>
              <a:rPr lang="en-US" sz="1600" dirty="0"/>
              <a:t>Ilyas A, Buell TJ, Chen CJ, Ding D, </a:t>
            </a:r>
            <a:r>
              <a:rPr lang="en-US" sz="1600" dirty="0" err="1"/>
              <a:t>Raper</a:t>
            </a:r>
            <a:r>
              <a:rPr lang="en-US" sz="1600" dirty="0"/>
              <a:t> DMS, Taylor DG, Sokolowski JD, </a:t>
            </a:r>
            <a:r>
              <a:rPr lang="en-US" sz="1600" b="1" dirty="0"/>
              <a:t>Liu KC</a:t>
            </a:r>
            <a:r>
              <a:rPr lang="en-US" sz="1600" dirty="0"/>
              <a:t>. SMART coils for intracranial aneurysm embolization: Initial outcomes. </a:t>
            </a:r>
            <a:r>
              <a:rPr lang="en-US" sz="1600" i="1" dirty="0" err="1"/>
              <a:t>Clin</a:t>
            </a:r>
            <a:r>
              <a:rPr lang="en-US" sz="1600" i="1" dirty="0"/>
              <a:t> </a:t>
            </a:r>
            <a:r>
              <a:rPr lang="en-US" sz="1600" i="1" dirty="0" err="1"/>
              <a:t>Neurol</a:t>
            </a:r>
            <a:r>
              <a:rPr lang="en-US" sz="1600" i="1" dirty="0"/>
              <a:t> </a:t>
            </a:r>
            <a:r>
              <a:rPr lang="en-US" sz="1600" i="1" dirty="0" err="1"/>
              <a:t>Neurosurg</a:t>
            </a:r>
            <a:r>
              <a:rPr lang="en-US" sz="1600" i="1" dirty="0"/>
              <a:t>.</a:t>
            </a:r>
            <a:r>
              <a:rPr lang="en-US" sz="1600" dirty="0"/>
              <a:t> 2017 Dec 2;164:87-91. </a:t>
            </a:r>
            <a:r>
              <a:rPr lang="en-US" sz="1600" dirty="0" err="1"/>
              <a:t>doi</a:t>
            </a:r>
            <a:r>
              <a:rPr lang="en-US" sz="1600" dirty="0"/>
              <a:t>: 10.1016/j.clineuro.2017.11.020. [</a:t>
            </a:r>
            <a:r>
              <a:rPr lang="en-US" sz="1600" dirty="0" err="1"/>
              <a:t>Epub</a:t>
            </a:r>
            <a:r>
              <a:rPr lang="en-US" sz="1600" dirty="0"/>
              <a:t> ahead of print]. PMID:29216501.</a:t>
            </a:r>
          </a:p>
          <a:p>
            <a:pPr marL="339231" indent="-228600" fontAlgn="base">
              <a:buFont typeface="+mj-lt"/>
              <a:buAutoNum type="arabicPeriod"/>
            </a:pPr>
            <a:r>
              <a:rPr lang="en-US" sz="1600" dirty="0"/>
              <a:t>Buell TJ, Starke RM, Ding D, Hixson HR, </a:t>
            </a:r>
            <a:r>
              <a:rPr lang="en-US" sz="1600" dirty="0" err="1"/>
              <a:t>Raper</a:t>
            </a:r>
            <a:r>
              <a:rPr lang="en-US" sz="1600" dirty="0"/>
              <a:t> DMS, Chen CJ, </a:t>
            </a:r>
            <a:r>
              <a:rPr lang="en-US" sz="1600" b="1" dirty="0"/>
              <a:t>Liu KC</a:t>
            </a:r>
            <a:r>
              <a:rPr lang="en-US" sz="1600" dirty="0"/>
              <a:t>. Venous Sinus Stenting using Transcranial Access for the Treatment of Idiopathic Intracranial Hypertension in a Pediatric Patient.</a:t>
            </a:r>
            <a:r>
              <a:rPr lang="en-US" sz="1600" i="1" dirty="0"/>
              <a:t> J </a:t>
            </a:r>
            <a:r>
              <a:rPr lang="en-US" sz="1600" i="1" dirty="0" err="1"/>
              <a:t>Neurosci</a:t>
            </a:r>
            <a:r>
              <a:rPr lang="en-US" sz="1600" i="1" dirty="0"/>
              <a:t> Rural </a:t>
            </a:r>
            <a:r>
              <a:rPr lang="en-US" sz="1600" i="1" dirty="0" err="1"/>
              <a:t>Pract</a:t>
            </a:r>
            <a:r>
              <a:rPr lang="en-US" sz="1600" dirty="0"/>
              <a:t>. 2017 Oct-Dec;8(4):672-675. </a:t>
            </a:r>
            <a:r>
              <a:rPr lang="en-US" sz="1600" dirty="0" err="1"/>
              <a:t>doi</a:t>
            </a:r>
            <a:r>
              <a:rPr lang="en-US" sz="1600" dirty="0"/>
              <a:t>: 10.4103/jnrp.jnrp_135_17. PMID:29204038.</a:t>
            </a:r>
          </a:p>
          <a:p>
            <a:pPr marL="339231" indent="-228600" fontAlgn="base">
              <a:buFont typeface="+mj-lt"/>
              <a:buAutoNum type="arabicPeriod"/>
            </a:pPr>
            <a:r>
              <a:rPr lang="en-US" sz="1600" dirty="0"/>
              <a:t>Ding D, Buell TJ, Chen CJ, </a:t>
            </a:r>
            <a:r>
              <a:rPr lang="en-US" sz="1600" dirty="0" err="1"/>
              <a:t>Raper</a:t>
            </a:r>
            <a:r>
              <a:rPr lang="en-US" sz="1600" dirty="0"/>
              <a:t> DM, </a:t>
            </a:r>
            <a:r>
              <a:rPr lang="en-US" sz="1600" b="1" dirty="0"/>
              <a:t>Liu KC</a:t>
            </a:r>
            <a:r>
              <a:rPr lang="en-US" sz="1600" dirty="0"/>
              <a:t>, Vollmer DG. Staged Multimodality Treatment of a Large Ruptured Fusiform </a:t>
            </a:r>
            <a:r>
              <a:rPr lang="en-US" sz="1600" dirty="0" err="1"/>
              <a:t>Supraclinoid</a:t>
            </a:r>
            <a:r>
              <a:rPr lang="en-US" sz="1600" dirty="0"/>
              <a:t> Internal Carotid Artery Aneurysm: Microsurgical Clip-assisted Endovascular Coiling.</a:t>
            </a:r>
            <a:r>
              <a:rPr lang="en-US" sz="1600" i="1" dirty="0"/>
              <a:t> J </a:t>
            </a:r>
            <a:r>
              <a:rPr lang="en-US" sz="1600" i="1" dirty="0" err="1"/>
              <a:t>Neurosci</a:t>
            </a:r>
            <a:r>
              <a:rPr lang="en-US" sz="1600" i="1" dirty="0"/>
              <a:t> Rural </a:t>
            </a:r>
            <a:r>
              <a:rPr lang="en-US" sz="1600" i="1" dirty="0" err="1"/>
              <a:t>Pract</a:t>
            </a:r>
            <a:r>
              <a:rPr lang="en-US" sz="1600" dirty="0"/>
              <a:t>. 2017 Oct-Dec;8(4):668-671. </a:t>
            </a:r>
            <a:r>
              <a:rPr lang="en-US" sz="1600" dirty="0" err="1"/>
              <a:t>doi</a:t>
            </a:r>
            <a:r>
              <a:rPr lang="en-US" sz="1600" dirty="0"/>
              <a:t>: 10.4103/jnrp.jnrp_293_17. PMID:29204037.</a:t>
            </a:r>
          </a:p>
          <a:p>
            <a:pPr marL="339231" indent="-228600" fontAlgn="base">
              <a:buFont typeface="+mj-lt"/>
              <a:buAutoNum type="arabicPeriod"/>
            </a:pPr>
            <a:r>
              <a:rPr lang="en-US" sz="1600" dirty="0" err="1"/>
              <a:t>Pomeraniec</a:t>
            </a:r>
            <a:r>
              <a:rPr lang="en-US" sz="1600" dirty="0"/>
              <a:t> IJ, Ding D, Starke RM, </a:t>
            </a:r>
            <a:r>
              <a:rPr lang="en-US" sz="1600" b="1" dirty="0"/>
              <a:t>Liu KC</a:t>
            </a:r>
            <a:r>
              <a:rPr lang="en-US" sz="1600" dirty="0"/>
              <a:t>, </a:t>
            </a:r>
            <a:r>
              <a:rPr lang="en-US" sz="1600" dirty="0" err="1"/>
              <a:t>Mrachek</a:t>
            </a:r>
            <a:r>
              <a:rPr lang="en-US" sz="1600" dirty="0"/>
              <a:t> EK, Lopes MB, Sheehan JP. Delayed cyst formation after stereotactic radiosurgery for brain arteriovenous malformations. </a:t>
            </a:r>
            <a:r>
              <a:rPr lang="en-US" sz="1600" i="1" dirty="0"/>
              <a:t>J </a:t>
            </a:r>
            <a:r>
              <a:rPr lang="en-US" sz="1600" i="1" dirty="0" err="1"/>
              <a:t>Neurosurg</a:t>
            </a:r>
            <a:r>
              <a:rPr lang="en-US" sz="1600" dirty="0"/>
              <a:t>. 2017 Dec 1:1-10. </a:t>
            </a:r>
            <a:r>
              <a:rPr lang="en-US" sz="1600" dirty="0" err="1"/>
              <a:t>doi</a:t>
            </a:r>
            <a:r>
              <a:rPr lang="en-US" sz="1600" dirty="0"/>
              <a:t>: 10.3171/2017.6.JNS17559. [</a:t>
            </a:r>
            <a:r>
              <a:rPr lang="en-US" sz="1600" dirty="0" err="1"/>
              <a:t>Epub</a:t>
            </a:r>
            <a:r>
              <a:rPr lang="en-US" sz="1600" dirty="0"/>
              <a:t> ahead of print]. PMID:29192860.</a:t>
            </a:r>
          </a:p>
          <a:p>
            <a:pPr marL="339231" indent="-228600" fontAlgn="base">
              <a:buFont typeface="+mj-lt"/>
              <a:buAutoNum type="arabicPeriod"/>
            </a:pPr>
            <a:r>
              <a:rPr lang="en-US" sz="1600" dirty="0" err="1"/>
              <a:t>Paisan</a:t>
            </a:r>
            <a:r>
              <a:rPr lang="en-US" sz="1600" dirty="0"/>
              <a:t> GM, Ding D, Starke RM, Crowley RW</a:t>
            </a:r>
            <a:r>
              <a:rPr lang="en-US" sz="1600" b="1" dirty="0"/>
              <a:t>, Liu KC</a:t>
            </a:r>
            <a:r>
              <a:rPr lang="en-US" sz="1600" dirty="0"/>
              <a:t>. Shunt-Dependent Hydrocephalus After Aneurysmal Subarachnoid Hemorrhage: Predictors and Long-Term Functional Outcomes. </a:t>
            </a:r>
            <a:r>
              <a:rPr lang="en-US" sz="1600" i="1" dirty="0"/>
              <a:t>Neurosurgery</a:t>
            </a:r>
            <a:r>
              <a:rPr lang="en-US" sz="1600" dirty="0"/>
              <a:t>. 2017 Jul 31. </a:t>
            </a:r>
            <a:r>
              <a:rPr lang="en-US" sz="1600" dirty="0" err="1"/>
              <a:t>doi</a:t>
            </a:r>
            <a:r>
              <a:rPr lang="en-US" sz="1600" dirty="0"/>
              <a:t>: 10.1093/neuros/nyx393. [</a:t>
            </a:r>
            <a:r>
              <a:rPr lang="en-US" sz="1600" dirty="0" err="1"/>
              <a:t>Epub</a:t>
            </a:r>
            <a:r>
              <a:rPr lang="en-US" sz="1600" dirty="0"/>
              <a:t> ahead of print]. PMID:28973194.</a:t>
            </a:r>
          </a:p>
          <a:p>
            <a:pPr marL="339231" indent="-228600" fontAlgn="base">
              <a:buFont typeface="+mj-lt"/>
              <a:buAutoNum type="arabicPeriod"/>
            </a:pPr>
            <a:r>
              <a:rPr lang="en-US" sz="1600" dirty="0"/>
              <a:t>Buell TJ, </a:t>
            </a:r>
            <a:r>
              <a:rPr lang="en-US" sz="1600" dirty="0" err="1"/>
              <a:t>Raper</a:t>
            </a:r>
            <a:r>
              <a:rPr lang="en-US" sz="1600" dirty="0"/>
              <a:t> DM, Ding D, Chen CJ, </a:t>
            </a:r>
            <a:r>
              <a:rPr lang="en-US" sz="1600" b="1" dirty="0"/>
              <a:t>Liu KC</a:t>
            </a:r>
            <a:r>
              <a:rPr lang="en-US" sz="1600" dirty="0"/>
              <a:t>. Development of an intracranial </a:t>
            </a:r>
            <a:r>
              <a:rPr lang="en-US" sz="1600" dirty="0" err="1"/>
              <a:t>dural</a:t>
            </a:r>
            <a:r>
              <a:rPr lang="en-US" sz="1600" dirty="0"/>
              <a:t> arteriovenous fistula after venous sinus stenting for idiopathic intracranial hypertension. </a:t>
            </a:r>
            <a:r>
              <a:rPr lang="en-US" sz="1600" i="1" dirty="0"/>
              <a:t>BMJ Case Rep</a:t>
            </a:r>
            <a:r>
              <a:rPr lang="en-US" sz="1600" dirty="0"/>
              <a:t>. 2017 Sep 26;2017. </a:t>
            </a:r>
            <a:r>
              <a:rPr lang="en-US" sz="1600" dirty="0" err="1"/>
              <a:t>pii</a:t>
            </a:r>
            <a:r>
              <a:rPr lang="en-US" sz="1600" dirty="0"/>
              <a:t>: bcr-2017-013282. </a:t>
            </a:r>
            <a:r>
              <a:rPr lang="en-US" sz="1600" dirty="0" err="1"/>
              <a:t>doi</a:t>
            </a:r>
            <a:r>
              <a:rPr lang="en-US" sz="1600" dirty="0"/>
              <a:t>: 10.1136/bcr-2017-013282. PMID:28951386.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945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360D4-A062-1849-9A54-69490316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4AFDB-0733-8F41-9B78-0351E6BCE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2033587"/>
            <a:ext cx="15773400" cy="8597901"/>
          </a:xfrm>
        </p:spPr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2017 Publications</a:t>
            </a:r>
          </a:p>
          <a:p>
            <a:pPr marL="342900" indent="-233363" fontAlgn="base"/>
            <a:r>
              <a:rPr lang="en-US" sz="1600" dirty="0"/>
              <a:t>11.Buell TJ, </a:t>
            </a:r>
            <a:r>
              <a:rPr lang="en-US" sz="1600" dirty="0" err="1"/>
              <a:t>Raper</a:t>
            </a:r>
            <a:r>
              <a:rPr lang="en-US" sz="1600" dirty="0"/>
              <a:t> DMS, </a:t>
            </a:r>
            <a:r>
              <a:rPr lang="en-US" sz="1600" dirty="0" err="1"/>
              <a:t>Pomeraniec</a:t>
            </a:r>
            <a:r>
              <a:rPr lang="en-US" sz="1600" dirty="0"/>
              <a:t> IJ, Ding D, Chen CJ, Taylor DG, </a:t>
            </a:r>
            <a:r>
              <a:rPr lang="en-US" sz="1600" b="1" dirty="0"/>
              <a:t>Liu KC</a:t>
            </a:r>
            <a:r>
              <a:rPr lang="en-US" sz="1600" dirty="0"/>
              <a:t>. Transient resolution of venous sinus stenosis after high-volume lumbar puncture in a patient with idiopathic intracranial hypertension. </a:t>
            </a:r>
            <a:r>
              <a:rPr lang="en-US" sz="1600" i="1" dirty="0"/>
              <a:t>J </a:t>
            </a:r>
            <a:r>
              <a:rPr lang="en-US" sz="1600" i="1" dirty="0" err="1"/>
              <a:t>Neurosurg</a:t>
            </a:r>
            <a:r>
              <a:rPr lang="en-US" sz="1600" dirty="0"/>
              <a:t>. 2017 Aug 25:1-4. </a:t>
            </a:r>
            <a:r>
              <a:rPr lang="en-US" sz="1600" dirty="0" err="1"/>
              <a:t>doi</a:t>
            </a:r>
            <a:r>
              <a:rPr lang="en-US" sz="1600" dirty="0"/>
              <a:t>: 10.3171/2017.3.JNS163181. [</a:t>
            </a:r>
            <a:r>
              <a:rPr lang="en-US" sz="1600" dirty="0" err="1"/>
              <a:t>Epub</a:t>
            </a:r>
            <a:r>
              <a:rPr lang="en-US" sz="1600" dirty="0"/>
              <a:t> ahead of print]. PMID:28841117.</a:t>
            </a:r>
          </a:p>
          <a:p>
            <a:pPr marL="342900" indent="-233363" fontAlgn="base"/>
            <a:r>
              <a:rPr lang="en-US" sz="1600" dirty="0"/>
              <a:t>12.Raper D, Buell TJ, Ding D, Chen CJ, Starke RM, </a:t>
            </a:r>
            <a:r>
              <a:rPr lang="en-US" sz="1600" b="1" dirty="0"/>
              <a:t>Liu KC</a:t>
            </a:r>
            <a:r>
              <a:rPr lang="en-US" sz="1600" dirty="0"/>
              <a:t>. Pattern of pressure gradient alterations after venous sinus stenting for idiopathic intracranial hypertension predicts stent-adjacent stenosis: a proposed classification system. </a:t>
            </a:r>
            <a:r>
              <a:rPr lang="en-US" sz="1600" i="1" dirty="0"/>
              <a:t>J </a:t>
            </a:r>
            <a:r>
              <a:rPr lang="en-US" sz="1600" i="1" dirty="0" err="1"/>
              <a:t>Neurointerv</a:t>
            </a:r>
            <a:r>
              <a:rPr lang="en-US" sz="1600" i="1" dirty="0"/>
              <a:t> Sur</a:t>
            </a:r>
            <a:r>
              <a:rPr lang="en-US" sz="1600" dirty="0"/>
              <a:t>g. 2017 Jun 21. </a:t>
            </a:r>
            <a:r>
              <a:rPr lang="en-US" sz="1600" dirty="0" err="1"/>
              <a:t>pii</a:t>
            </a:r>
            <a:r>
              <a:rPr lang="en-US" sz="1600" dirty="0"/>
              <a:t>: neurintsurg-2017-013135. </a:t>
            </a:r>
            <a:r>
              <a:rPr lang="en-US" sz="1600" dirty="0" err="1"/>
              <a:t>doi</a:t>
            </a:r>
            <a:r>
              <a:rPr lang="en-US" sz="1600" dirty="0"/>
              <a:t>: 10.1136/neurintsurg-2017-013135. [</a:t>
            </a:r>
            <a:r>
              <a:rPr lang="en-US" sz="1600" dirty="0" err="1"/>
              <a:t>Epub</a:t>
            </a:r>
            <a:r>
              <a:rPr lang="en-US" sz="1600" dirty="0"/>
              <a:t> ahead of print]. PMID:28637822.</a:t>
            </a:r>
          </a:p>
          <a:p>
            <a:pPr marL="342900" indent="-233363" fontAlgn="base"/>
            <a:r>
              <a:rPr lang="en-US" sz="1600" dirty="0"/>
              <a:t>13.Ding D, Starke RM, Crowley RW, </a:t>
            </a:r>
            <a:r>
              <a:rPr lang="en-US" sz="1600" b="1" dirty="0"/>
              <a:t>Liu KC</a:t>
            </a:r>
            <a:r>
              <a:rPr lang="en-US" sz="1600" dirty="0"/>
              <a:t>. Surgical Approaches for Symptomatic Cerebral Cavernous Malformations of the Thalamus and Brainstem. </a:t>
            </a:r>
            <a:r>
              <a:rPr lang="en-US" sz="1600" i="1" dirty="0"/>
              <a:t>J </a:t>
            </a:r>
            <a:r>
              <a:rPr lang="en-US" sz="1600" i="1" dirty="0" err="1"/>
              <a:t>Cerebrovasc</a:t>
            </a:r>
            <a:r>
              <a:rPr lang="en-US" sz="1600" i="1" dirty="0"/>
              <a:t> </a:t>
            </a:r>
            <a:r>
              <a:rPr lang="en-US" sz="1600" i="1" dirty="0" err="1"/>
              <a:t>Endovasc</a:t>
            </a:r>
            <a:r>
              <a:rPr lang="en-US" sz="1600" i="1" dirty="0"/>
              <a:t> </a:t>
            </a:r>
            <a:r>
              <a:rPr lang="en-US" sz="1600" i="1" dirty="0" err="1"/>
              <a:t>Neurosurg</a:t>
            </a:r>
            <a:r>
              <a:rPr lang="en-US" sz="1600" dirty="0"/>
              <a:t>. 2017 Mar;19(1):19-35. </a:t>
            </a:r>
            <a:r>
              <a:rPr lang="en-US" sz="1600" dirty="0" err="1"/>
              <a:t>doi</a:t>
            </a:r>
            <a:r>
              <a:rPr lang="en-US" sz="1600" dirty="0"/>
              <a:t>: 10.7461/jcen.2017.19.1.19. </a:t>
            </a:r>
            <a:r>
              <a:rPr lang="en-US" sz="1600" dirty="0" err="1"/>
              <a:t>Epub</a:t>
            </a:r>
            <a:r>
              <a:rPr lang="en-US" sz="1600" dirty="0"/>
              <a:t> 2017 Mar 31. PMID:28503485.</a:t>
            </a:r>
          </a:p>
          <a:p>
            <a:pPr marL="342900" indent="-233363" fontAlgn="base"/>
            <a:r>
              <a:rPr lang="en-US" sz="1600" dirty="0"/>
              <a:t>14.Spiotta AM, </a:t>
            </a:r>
            <a:r>
              <a:rPr lang="en-US" sz="1600" dirty="0" err="1"/>
              <a:t>Derdeyn</a:t>
            </a:r>
            <a:r>
              <a:rPr lang="en-US" sz="1600" dirty="0"/>
              <a:t> CP, </a:t>
            </a:r>
            <a:r>
              <a:rPr lang="en-US" sz="1600" dirty="0" err="1"/>
              <a:t>Tateshima</a:t>
            </a:r>
            <a:r>
              <a:rPr lang="en-US" sz="1600" dirty="0"/>
              <a:t> S, </a:t>
            </a:r>
            <a:r>
              <a:rPr lang="en-US" sz="1600" dirty="0" err="1"/>
              <a:t>Mocco</a:t>
            </a:r>
            <a:r>
              <a:rPr lang="en-US" sz="1600" dirty="0"/>
              <a:t> J, Crowley RW, </a:t>
            </a:r>
            <a:r>
              <a:rPr lang="en-US" sz="1600" b="1" dirty="0"/>
              <a:t>Liu KC</a:t>
            </a:r>
            <a:r>
              <a:rPr lang="en-US" sz="1600" dirty="0"/>
              <a:t>, Jensen L, Ebersole K, Reeves A, Lopes DK, </a:t>
            </a:r>
            <a:r>
              <a:rPr lang="en-US" sz="1600" dirty="0" err="1"/>
              <a:t>Hanel</a:t>
            </a:r>
            <a:r>
              <a:rPr lang="en-US" sz="1600" dirty="0"/>
              <a:t> RA, </a:t>
            </a:r>
            <a:r>
              <a:rPr lang="en-US" sz="1600" dirty="0" err="1"/>
              <a:t>Sauvageau</a:t>
            </a:r>
            <a:r>
              <a:rPr lang="en-US" sz="1600" dirty="0"/>
              <a:t> E, </a:t>
            </a:r>
            <a:r>
              <a:rPr lang="en-US" sz="1600" dirty="0" err="1"/>
              <a:t>Duckwiler</a:t>
            </a:r>
            <a:r>
              <a:rPr lang="en-US" sz="1600" dirty="0"/>
              <a:t> G, Siddiqui A, Levy E, </a:t>
            </a:r>
            <a:r>
              <a:rPr lang="en-US" sz="1600" dirty="0" err="1"/>
              <a:t>Puri</a:t>
            </a:r>
            <a:r>
              <a:rPr lang="en-US" sz="1600" dirty="0"/>
              <a:t> A, Pride L, </a:t>
            </a:r>
            <a:r>
              <a:rPr lang="en-US" sz="1600" dirty="0" err="1"/>
              <a:t>Novakovic</a:t>
            </a:r>
            <a:r>
              <a:rPr lang="en-US" sz="1600" dirty="0"/>
              <a:t> R, Chaudry MI, Turner RD, Turk AS. Results of the ANSWER Trial Using the </a:t>
            </a:r>
            <a:r>
              <a:rPr lang="en-US" sz="1600" dirty="0" err="1"/>
              <a:t>PulseRider</a:t>
            </a:r>
            <a:r>
              <a:rPr lang="en-US" sz="1600" dirty="0"/>
              <a:t> for the Treatment of Broad-Necked, Bifurcation Aneurysms. </a:t>
            </a:r>
            <a:r>
              <a:rPr lang="en-US" sz="1600" i="1" dirty="0"/>
              <a:t>Neurosurgery</a:t>
            </a:r>
            <a:r>
              <a:rPr lang="en-US" sz="1600" dirty="0"/>
              <a:t>. 2017 Apr 25. </a:t>
            </a:r>
            <a:r>
              <a:rPr lang="en-US" sz="1600" dirty="0" err="1"/>
              <a:t>doi</a:t>
            </a:r>
            <a:r>
              <a:rPr lang="en-US" sz="1600" dirty="0"/>
              <a:t>: 10.1093/neuros/nyx085. [</a:t>
            </a:r>
            <a:r>
              <a:rPr lang="en-US" sz="1600" dirty="0" err="1"/>
              <a:t>Epub</a:t>
            </a:r>
            <a:r>
              <a:rPr lang="en-US" sz="1600" dirty="0"/>
              <a:t> ahead of print]. PMID:28449126.</a:t>
            </a:r>
          </a:p>
          <a:p>
            <a:pPr marL="342900" indent="-233363" fontAlgn="base"/>
            <a:r>
              <a:rPr lang="en-US" sz="1600" dirty="0"/>
              <a:t>15.Raper DMS, Ding D, Buell TJ, Crowley RW, Starke RM, </a:t>
            </a:r>
            <a:r>
              <a:rPr lang="en-US" sz="1600" b="1" dirty="0"/>
              <a:t>Liu KC</a:t>
            </a:r>
            <a:r>
              <a:rPr lang="en-US" sz="1600" dirty="0"/>
              <a:t>. Effect of Body Mass Index on Venous Sinus Pressures in Idiopathic Intracranial Hypertension Patients Before and After Endovascular Stenting. </a:t>
            </a:r>
            <a:r>
              <a:rPr lang="en-US" sz="1600" i="1" dirty="0"/>
              <a:t>Neurosurgery</a:t>
            </a:r>
            <a:r>
              <a:rPr lang="en-US" sz="1600" dirty="0"/>
              <a:t>. 2017 Apr 20. </a:t>
            </a:r>
            <a:r>
              <a:rPr lang="en-US" sz="1600" dirty="0" err="1"/>
              <a:t>doi</a:t>
            </a:r>
            <a:r>
              <a:rPr lang="en-US" sz="1600" dirty="0"/>
              <a:t>: 10.1093/neuros/nyx186. [</a:t>
            </a:r>
            <a:r>
              <a:rPr lang="en-US" sz="1600" dirty="0" err="1"/>
              <a:t>Epub</a:t>
            </a:r>
            <a:r>
              <a:rPr lang="en-US" sz="1600" dirty="0"/>
              <a:t> ahead of print]. PMID:28431144.</a:t>
            </a:r>
          </a:p>
          <a:p>
            <a:pPr marL="342900" indent="-233363" fontAlgn="base"/>
            <a:r>
              <a:rPr lang="en-US" sz="1600" dirty="0"/>
              <a:t>16.Raper DM, Buell TJ, Chen CJ, Ding D, Starke RM, </a:t>
            </a:r>
            <a:r>
              <a:rPr lang="en-US" sz="1600" b="1" dirty="0"/>
              <a:t>Liu KC</a:t>
            </a:r>
            <a:r>
              <a:rPr lang="en-US" sz="1600" dirty="0"/>
              <a:t>. Intracranial venous pressures under conscious sedation and general anesthesia. </a:t>
            </a:r>
            <a:r>
              <a:rPr lang="en-US" sz="1600" i="1" dirty="0"/>
              <a:t>J </a:t>
            </a:r>
            <a:r>
              <a:rPr lang="en-US" sz="1600" i="1" dirty="0" err="1"/>
              <a:t>Neurointerv</a:t>
            </a:r>
            <a:r>
              <a:rPr lang="en-US" sz="1600" i="1" dirty="0"/>
              <a:t> Surg</a:t>
            </a:r>
            <a:r>
              <a:rPr lang="en-US" sz="1600" dirty="0"/>
              <a:t>. 2017 Mar 30. </a:t>
            </a:r>
            <a:r>
              <a:rPr lang="en-US" sz="1600" dirty="0" err="1"/>
              <a:t>pii</a:t>
            </a:r>
            <a:r>
              <a:rPr lang="en-US" sz="1600" dirty="0"/>
              <a:t>: neurintsurg-2017-012984. </a:t>
            </a:r>
            <a:r>
              <a:rPr lang="en-US" sz="1600" dirty="0" err="1"/>
              <a:t>doi</a:t>
            </a:r>
            <a:r>
              <a:rPr lang="en-US" sz="1600" dirty="0"/>
              <a:t>: 10.1136/neurintsurg-2017-012984. [</a:t>
            </a:r>
            <a:r>
              <a:rPr lang="en-US" sz="1600" dirty="0" err="1"/>
              <a:t>Epub</a:t>
            </a:r>
            <a:r>
              <a:rPr lang="en-US" sz="1600" dirty="0"/>
              <a:t> ahead of print]. PMID:28360352.</a:t>
            </a:r>
          </a:p>
          <a:p>
            <a:pPr marL="342900" indent="-233363"/>
            <a:r>
              <a:rPr lang="en-US" sz="1600" dirty="0"/>
              <a:t>17.Ilyas A, Chen CJ, </a:t>
            </a:r>
            <a:r>
              <a:rPr lang="en-US" sz="1600" dirty="0" err="1"/>
              <a:t>Raper</a:t>
            </a:r>
            <a:r>
              <a:rPr lang="en-US" sz="1600" dirty="0"/>
              <a:t> DM, Ding D, Buell T, </a:t>
            </a:r>
            <a:r>
              <a:rPr lang="en-US" sz="1600" dirty="0" err="1"/>
              <a:t>Mastorakos</a:t>
            </a:r>
            <a:r>
              <a:rPr lang="en-US" sz="1600" dirty="0"/>
              <a:t> P, </a:t>
            </a:r>
            <a:r>
              <a:rPr lang="en-US" sz="1600" b="1" dirty="0"/>
              <a:t>Liu KC</a:t>
            </a:r>
            <a:r>
              <a:rPr lang="en-US" sz="1600" dirty="0"/>
              <a:t>. Endovascular mechanical thrombectomy for cerebral venous sinus thrombosis: a systematic review.</a:t>
            </a:r>
            <a:r>
              <a:rPr lang="en-US" sz="1600" i="1" dirty="0"/>
              <a:t> J </a:t>
            </a:r>
            <a:r>
              <a:rPr lang="en-US" sz="1600" i="1" dirty="0" err="1"/>
              <a:t>Neurointerv</a:t>
            </a:r>
            <a:r>
              <a:rPr lang="en-US" sz="1600" i="1" dirty="0"/>
              <a:t> Surg</a:t>
            </a:r>
            <a:r>
              <a:rPr lang="en-US" sz="1600" dirty="0"/>
              <a:t>. 2017 Feb 17. </a:t>
            </a:r>
            <a:r>
              <a:rPr lang="en-US" sz="1600" dirty="0" err="1"/>
              <a:t>pii</a:t>
            </a:r>
            <a:r>
              <a:rPr lang="en-US" sz="1600" dirty="0"/>
              <a:t>: neurintsurg-2016-012938. </a:t>
            </a:r>
            <a:r>
              <a:rPr lang="en-US" sz="1600" dirty="0" err="1"/>
              <a:t>doi</a:t>
            </a:r>
            <a:r>
              <a:rPr lang="en-US" sz="1600" dirty="0"/>
              <a:t>: 10.1136/neurintsurg-2016-012938. [</a:t>
            </a:r>
            <a:r>
              <a:rPr lang="en-US" sz="1600" dirty="0" err="1"/>
              <a:t>Epub</a:t>
            </a:r>
            <a:r>
              <a:rPr lang="en-US" sz="1600" dirty="0"/>
              <a:t> ahead of print] Review. PMID:28213478.</a:t>
            </a:r>
          </a:p>
          <a:p>
            <a:pPr marL="342900" indent="-233363"/>
            <a:r>
              <a:rPr lang="en-US" sz="1600" dirty="0"/>
              <a:t>18.Baum GR, Hooten KG, Lockney DT, </a:t>
            </a:r>
            <a:r>
              <a:rPr lang="en-US" sz="1600" dirty="0" err="1"/>
              <a:t>Fargen</a:t>
            </a:r>
            <a:r>
              <a:rPr lang="en-US" sz="1600" dirty="0"/>
              <a:t> KM, </a:t>
            </a:r>
            <a:r>
              <a:rPr lang="en-US" sz="1600" dirty="0" err="1"/>
              <a:t>Turan</a:t>
            </a:r>
            <a:r>
              <a:rPr lang="en-US" sz="1600" dirty="0"/>
              <a:t> N, </a:t>
            </a:r>
            <a:r>
              <a:rPr lang="en-US" sz="1600" dirty="0" err="1"/>
              <a:t>Pradilla</a:t>
            </a:r>
            <a:r>
              <a:rPr lang="en-US" sz="1600" dirty="0"/>
              <a:t> G, Murad GJ, </a:t>
            </a:r>
            <a:r>
              <a:rPr lang="en-US" sz="1600" b="1" dirty="0"/>
              <a:t>Harbaugh RE</a:t>
            </a:r>
            <a:r>
              <a:rPr lang="en-US" sz="1600" dirty="0"/>
              <a:t>, </a:t>
            </a:r>
            <a:r>
              <a:rPr lang="en-US" sz="1600" dirty="0" err="1"/>
              <a:t>Glantz</a:t>
            </a:r>
            <a:r>
              <a:rPr lang="en-US" sz="1600" dirty="0"/>
              <a:t> M, EVD Best Practice Team. External ventricular drain practice variations: results from a nationwide survey</a:t>
            </a:r>
            <a:r>
              <a:rPr lang="en-US" sz="1600" u="sng" dirty="0"/>
              <a:t>. </a:t>
            </a:r>
            <a:r>
              <a:rPr lang="en-US" sz="1600" dirty="0"/>
              <a:t>J </a:t>
            </a:r>
            <a:r>
              <a:rPr lang="en-US" sz="1600" dirty="0" err="1"/>
              <a:t>Neurosurg</a:t>
            </a:r>
            <a:r>
              <a:rPr lang="en-US" sz="1600" dirty="0"/>
              <a:t>. 2017 Jan 13:1-8. </a:t>
            </a:r>
            <a:r>
              <a:rPr lang="en-US" sz="1600" dirty="0" err="1"/>
              <a:t>doi</a:t>
            </a:r>
            <a:r>
              <a:rPr lang="en-US" sz="1600" dirty="0"/>
              <a:t>: 10.3171/2016.9.JNS16367. [</a:t>
            </a:r>
            <a:r>
              <a:rPr lang="en-US" sz="1600" dirty="0" err="1"/>
              <a:t>Epub</a:t>
            </a:r>
            <a:r>
              <a:rPr lang="en-US" sz="1600" dirty="0"/>
              <a:t> ahead of print] PMID: 28084912, 2017.</a:t>
            </a:r>
          </a:p>
          <a:p>
            <a:pPr marL="342900" indent="-233363"/>
            <a:r>
              <a:rPr lang="en-US" sz="1600" dirty="0"/>
              <a:t>19.Day A, Siddiqui A, Meyers P, </a:t>
            </a:r>
            <a:r>
              <a:rPr lang="en-US" sz="1600" dirty="0" err="1"/>
              <a:t>Jovin</a:t>
            </a:r>
            <a:r>
              <a:rPr lang="en-US" sz="1600" dirty="0"/>
              <a:t> T, </a:t>
            </a:r>
            <a:r>
              <a:rPr lang="en-US" sz="1600" dirty="0" err="1"/>
              <a:t>Derdeyn</a:t>
            </a:r>
            <a:r>
              <a:rPr lang="en-US" sz="1600" dirty="0"/>
              <a:t> C, Hoh B, Riina H, </a:t>
            </a:r>
            <a:r>
              <a:rPr lang="en-US" sz="1600" dirty="0" err="1"/>
              <a:t>Linfante</a:t>
            </a:r>
            <a:r>
              <a:rPr lang="en-US" sz="1600" dirty="0"/>
              <a:t> I, </a:t>
            </a:r>
            <a:r>
              <a:rPr lang="en-US" sz="1600" dirty="0" err="1"/>
              <a:t>Zaidat</a:t>
            </a:r>
            <a:r>
              <a:rPr lang="en-US" sz="1600" dirty="0"/>
              <a:t> O, Turk A, </a:t>
            </a:r>
            <a:r>
              <a:rPr lang="en-US" sz="1600" dirty="0" err="1"/>
              <a:t>Howington</a:t>
            </a:r>
            <a:r>
              <a:rPr lang="en-US" sz="1600" dirty="0"/>
              <a:t> J, </a:t>
            </a:r>
            <a:r>
              <a:rPr lang="en-US" sz="1600" dirty="0" err="1"/>
              <a:t>Mocco</a:t>
            </a:r>
            <a:r>
              <a:rPr lang="en-US" sz="1600" dirty="0"/>
              <a:t> J, Ringer A, </a:t>
            </a:r>
            <a:r>
              <a:rPr lang="en-US" sz="1600" dirty="0" err="1"/>
              <a:t>Veznedaroglu</a:t>
            </a:r>
            <a:r>
              <a:rPr lang="en-US" sz="1600" dirty="0"/>
              <a:t> E, </a:t>
            </a:r>
            <a:r>
              <a:rPr lang="en-US" sz="1600" dirty="0" err="1"/>
              <a:t>Khalessi</a:t>
            </a:r>
            <a:r>
              <a:rPr lang="en-US" sz="1600" dirty="0"/>
              <a:t> A, Levy E, Woo H, </a:t>
            </a:r>
            <a:r>
              <a:rPr lang="en-US" sz="1600" b="1" dirty="0"/>
              <a:t>Harbaugh RE</a:t>
            </a:r>
            <a:r>
              <a:rPr lang="en-US" sz="1600" dirty="0"/>
              <a:t>, </a:t>
            </a:r>
            <a:r>
              <a:rPr lang="en-US" sz="1600" dirty="0" err="1"/>
              <a:t>Giannotta</a:t>
            </a:r>
            <a:r>
              <a:rPr lang="en-US" sz="1600" dirty="0"/>
              <a:t> S.  Training standards in </a:t>
            </a:r>
            <a:r>
              <a:rPr lang="en-US" sz="1600" dirty="0" err="1"/>
              <a:t>neuroendovascular</a:t>
            </a:r>
            <a:r>
              <a:rPr lang="en-US" sz="1600" dirty="0"/>
              <a:t> surgery: program accreditation and practitioner certification.  Stroke 48: 2318-2325, 2017. </a:t>
            </a:r>
          </a:p>
          <a:p>
            <a:pPr marL="342900" indent="-233363"/>
            <a:r>
              <a:rPr lang="en-US" sz="1600" dirty="0"/>
              <a:t>20.Abbott A, </a:t>
            </a:r>
            <a:r>
              <a:rPr lang="en-US" sz="1600" dirty="0" err="1"/>
              <a:t>Silvestrini</a:t>
            </a:r>
            <a:r>
              <a:rPr lang="en-US" sz="1600" dirty="0"/>
              <a:t> M, </a:t>
            </a:r>
            <a:r>
              <a:rPr lang="en-US" sz="1600" dirty="0" err="1"/>
              <a:t>Topakian</a:t>
            </a:r>
            <a:r>
              <a:rPr lang="en-US" sz="1600" dirty="0"/>
              <a:t> R, </a:t>
            </a:r>
            <a:r>
              <a:rPr lang="en-US" sz="1600" dirty="0" err="1"/>
              <a:t>Golledge</a:t>
            </a:r>
            <a:r>
              <a:rPr lang="en-US" sz="1600" dirty="0"/>
              <a:t> J, </a:t>
            </a:r>
            <a:r>
              <a:rPr lang="en-US" sz="1600" dirty="0" err="1"/>
              <a:t>Brunser</a:t>
            </a:r>
            <a:r>
              <a:rPr lang="en-US" sz="1600" dirty="0"/>
              <a:t> AM, de Borst GJ, </a:t>
            </a:r>
            <a:r>
              <a:rPr lang="en-US" sz="1600" b="1" dirty="0"/>
              <a:t>Harbaugh RE</a:t>
            </a:r>
            <a:r>
              <a:rPr lang="en-US" sz="1600" dirty="0"/>
              <a:t>, </a:t>
            </a:r>
            <a:r>
              <a:rPr lang="en-US" sz="1600" dirty="0" err="1"/>
              <a:t>Doubal</a:t>
            </a:r>
            <a:r>
              <a:rPr lang="en-US" sz="1600" dirty="0"/>
              <a:t> FN, </a:t>
            </a:r>
            <a:r>
              <a:rPr lang="en-US" sz="1600" dirty="0" err="1"/>
              <a:t>Rundek</a:t>
            </a:r>
            <a:r>
              <a:rPr lang="en-US" sz="1600" dirty="0"/>
              <a:t> T, Thapar A, Davies AH, Kam A, Wardlaw AM. Optimizing the definitions of stroke, TIA and infarction for research and application in clinical practice</a:t>
            </a:r>
            <a:r>
              <a:rPr lang="en-AU" sz="1600" dirty="0"/>
              <a:t>. Frontiers in Neurology, 8: Article 537, October 18, 2017. </a:t>
            </a:r>
            <a:endParaRPr lang="en-US" sz="1600" dirty="0"/>
          </a:p>
          <a:p>
            <a:pPr marL="342900" indent="-233363"/>
            <a:endParaRPr lang="en-US" sz="1600" dirty="0"/>
          </a:p>
          <a:p>
            <a:endParaRPr lang="en-US" sz="16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4757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360D4-A062-1849-9A54-69490316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4AFDB-0733-8F41-9B78-0351E6BCE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2017 Publications</a:t>
            </a:r>
          </a:p>
          <a:p>
            <a:pPr marL="460375" indent="-438150"/>
            <a:r>
              <a:rPr lang="en-US" sz="1600" dirty="0"/>
              <a:t>21. 	</a:t>
            </a:r>
            <a:r>
              <a:rPr lang="en-US" sz="1600" dirty="0" err="1"/>
              <a:t>Sieg</a:t>
            </a:r>
            <a:r>
              <a:rPr lang="en-US" sz="1600" dirty="0"/>
              <a:t> EP, </a:t>
            </a:r>
            <a:r>
              <a:rPr lang="en-US" sz="1600" dirty="0" err="1"/>
              <a:t>Schlauderaff</a:t>
            </a:r>
            <a:r>
              <a:rPr lang="en-US" sz="1600" dirty="0"/>
              <a:t> AC, Payne RA, </a:t>
            </a:r>
            <a:r>
              <a:rPr lang="en-US" sz="1600" dirty="0" err="1"/>
              <a:t>Glantz</a:t>
            </a:r>
            <a:r>
              <a:rPr lang="en-US" sz="1600" dirty="0"/>
              <a:t> MJ, </a:t>
            </a:r>
            <a:r>
              <a:rPr lang="en-US" sz="1600" b="1" dirty="0"/>
              <a:t>Simon SD</a:t>
            </a:r>
            <a:r>
              <a:rPr lang="en-US" sz="1600" dirty="0"/>
              <a:t>. Impact of an External Ventricular Drain Placement and Handling Protocol on Infection Rates: A Meta-Analysis and Single Institution Experience. World </a:t>
            </a:r>
            <a:r>
              <a:rPr lang="en-US" sz="1600" dirty="0" err="1"/>
              <a:t>Neurosurg</a:t>
            </a:r>
            <a:r>
              <a:rPr lang="en-US" sz="1600" dirty="0"/>
              <a:t>. 2018 Apr 2.</a:t>
            </a:r>
          </a:p>
          <a:p>
            <a:pPr marL="460375" indent="-438150"/>
            <a:r>
              <a:rPr lang="en-US" sz="1600" dirty="0"/>
              <a:t>22.	Davanzo JR, </a:t>
            </a:r>
            <a:r>
              <a:rPr lang="en-US" sz="1600" b="1" dirty="0"/>
              <a:t>Simon SD</a:t>
            </a:r>
            <a:r>
              <a:rPr lang="en-US" sz="1600" dirty="0"/>
              <a:t>: Temporal augmentation with polymethyl methacrylate at the time of autologous cranioplasty. British Journal of Neurosurgery, Published online 19 Dec 2017.</a:t>
            </a:r>
            <a:endParaRPr lang="en-US" sz="1600" b="1" dirty="0"/>
          </a:p>
          <a:p>
            <a:pPr marL="460375" indent="-438150"/>
            <a:r>
              <a:rPr lang="en-US" sz="1600" dirty="0"/>
              <a:t>23.	 </a:t>
            </a:r>
            <a:r>
              <a:rPr lang="en-US" sz="1600" dirty="0" err="1"/>
              <a:t>Tsay</a:t>
            </a:r>
            <a:r>
              <a:rPr lang="en-US" sz="1600" dirty="0"/>
              <a:t> AJ, </a:t>
            </a:r>
            <a:r>
              <a:rPr lang="en-US" sz="1600" dirty="0" err="1"/>
              <a:t>Langan</a:t>
            </a:r>
            <a:r>
              <a:rPr lang="en-US" sz="1600" dirty="0"/>
              <a:t> S, </a:t>
            </a:r>
            <a:r>
              <a:rPr lang="en-US" sz="1600" b="1" dirty="0"/>
              <a:t>Simon SD:</a:t>
            </a:r>
            <a:r>
              <a:rPr lang="en-US" sz="1600" dirty="0"/>
              <a:t> Contrast Enhancement of Aneurysm Sac Post-Pipeline Treatment Interpreted as Recanalization.  </a:t>
            </a:r>
            <a:r>
              <a:rPr lang="en-US" sz="1600" i="1" dirty="0" err="1"/>
              <a:t>Cureus</a:t>
            </a:r>
            <a:r>
              <a:rPr lang="en-US" sz="1600" i="1" dirty="0"/>
              <a:t> J Med Sci</a:t>
            </a:r>
            <a:r>
              <a:rPr lang="en-US" sz="1600" dirty="0"/>
              <a:t>  9(9)e1732, published online Sept 29, 2017.</a:t>
            </a:r>
          </a:p>
          <a:p>
            <a:pPr marL="460375" indent="-438150"/>
            <a:r>
              <a:rPr lang="en-US" sz="1600" dirty="0"/>
              <a:t>24.	 Church EW, Gundersen A, </a:t>
            </a:r>
            <a:r>
              <a:rPr lang="en-US" sz="1600" dirty="0" err="1"/>
              <a:t>Glantz</a:t>
            </a:r>
            <a:r>
              <a:rPr lang="en-US" sz="1600" dirty="0"/>
              <a:t> MJ, </a:t>
            </a:r>
            <a:r>
              <a:rPr lang="en-US" sz="1600" b="1" dirty="0"/>
              <a:t>Simon SD</a:t>
            </a:r>
            <a:r>
              <a:rPr lang="en-US" sz="1600" dirty="0"/>
              <a:t>. Number needed to treat for stroke thrombectomy based on a systematic review and meta-analysis.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Neurol</a:t>
            </a:r>
            <a:r>
              <a:rPr lang="en-US" sz="1600" dirty="0"/>
              <a:t> </a:t>
            </a:r>
            <a:r>
              <a:rPr lang="en-US" sz="1600" dirty="0" err="1"/>
              <a:t>Neurosurg</a:t>
            </a:r>
            <a:r>
              <a:rPr lang="en-US" sz="1600" dirty="0"/>
              <a:t>. 2017;156:83-88.</a:t>
            </a:r>
          </a:p>
          <a:p>
            <a:pPr marL="460375" indent="-438150"/>
            <a:r>
              <a:rPr lang="en-US" sz="1600" dirty="0"/>
              <a:t> </a:t>
            </a:r>
          </a:p>
          <a:p>
            <a:r>
              <a:rPr lang="en-US" sz="1600" dirty="0"/>
              <a:t> </a:t>
            </a:r>
          </a:p>
          <a:p>
            <a:endParaRPr lang="en-US" sz="1600" dirty="0"/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F138EA-5ACB-B649-8B81-01A211235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4" y="5305195"/>
            <a:ext cx="5436131" cy="2627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7BF67F-0E62-8C46-964E-5D19C6856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79" y="7206232"/>
            <a:ext cx="6986118" cy="31966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994C79-71AB-9449-B286-FE54F792A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061" y="7689045"/>
            <a:ext cx="7109327" cy="25312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91F0A9-2991-C543-8B3B-2C680A0A7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93" y="5499612"/>
            <a:ext cx="7313735" cy="1512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15535A-8D8C-4A47-A3A1-7B0B77A10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11" y="5001232"/>
            <a:ext cx="6332457" cy="25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81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E0A33-EE84-A846-A0E3-1216A6A1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Outreach – Stroke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158765-060E-4A43-859C-B36C2A50D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Stroke Support Group</a:t>
            </a:r>
          </a:p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Stroke awareness presentations at local business and schools</a:t>
            </a:r>
          </a:p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Stroke Detective Program</a:t>
            </a:r>
          </a:p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ABC27 Stroke Smart, WITF Smart Talk</a:t>
            </a:r>
          </a:p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Penumbra</a:t>
            </a:r>
            <a:r>
              <a:rPr lang="en-US" dirty="0"/>
              <a:t> Quarterly</a:t>
            </a:r>
          </a:p>
          <a:p>
            <a:pPr marL="79643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Stroke Referral Reports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999972-8316-8546-9ED8-81418D37B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5844"/>
          <a:stretch/>
        </p:blipFill>
        <p:spPr>
          <a:xfrm>
            <a:off x="11245174" y="3570934"/>
            <a:ext cx="4828794" cy="388553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6883177-FA1A-4046-A385-F50C3DE5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74" y="7151077"/>
            <a:ext cx="6957541" cy="325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E370C1-17CE-2B42-BE70-B57800E88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9" y="6471727"/>
            <a:ext cx="7466623" cy="37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689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E0A33-EE84-A846-A0E3-1216A6A1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pic>
        <p:nvPicPr>
          <p:cNvPr id="7" name="Picture 6" descr="fallHMC.jpg">
            <a:extLst>
              <a:ext uri="{FF2B5EF4-FFF2-40B4-BE49-F238E27FC236}">
                <a16:creationId xmlns:a16="http://schemas.microsoft.com/office/drawing/2014/main" xmlns="" id="{23EBF091-5512-2E40-99C8-90261040E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4" y="2003899"/>
            <a:ext cx="15330201" cy="6132080"/>
          </a:xfrm>
          <a:prstGeom prst="rect">
            <a:avLst/>
          </a:prstGeom>
        </p:spPr>
      </p:pic>
      <p:pic>
        <p:nvPicPr>
          <p:cNvPr id="8" name="Picture 7" descr="newHMC.jpg">
            <a:extLst>
              <a:ext uri="{FF2B5EF4-FFF2-40B4-BE49-F238E27FC236}">
                <a16:creationId xmlns:a16="http://schemas.microsoft.com/office/drawing/2014/main" xmlns="" id="{CA9A9941-068F-E143-B4C4-515F01D36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53" y="6709116"/>
            <a:ext cx="6954767" cy="3651253"/>
          </a:xfrm>
          <a:prstGeom prst="rect">
            <a:avLst/>
          </a:prstGeom>
        </p:spPr>
      </p:pic>
      <p:pic>
        <p:nvPicPr>
          <p:cNvPr id="9" name="Picture 8" descr="lifelion.jpg">
            <a:extLst>
              <a:ext uri="{FF2B5EF4-FFF2-40B4-BE49-F238E27FC236}">
                <a16:creationId xmlns:a16="http://schemas.microsoft.com/office/drawing/2014/main" xmlns="" id="{C8C2A3AA-7EEF-3F49-9BD1-2AAA43BAD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37" y="6709116"/>
            <a:ext cx="5121395" cy="36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58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84ADF-9C38-6743-81C6-DBDFE238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Cerebrovascular Faculty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93F9A6-B6D9-F347-9750-1D3CF6624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70" y="3640236"/>
            <a:ext cx="3794714" cy="4963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A8A1F5-3E9B-8F41-843F-ABA2B5E95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94" y="3640236"/>
            <a:ext cx="4013264" cy="496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CB7F85-33CD-7641-978C-FD1532BA2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4" y="3640236"/>
            <a:ext cx="3794267" cy="496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EC00C5-6D02-2E4D-BE45-A424D526A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678" y="3640236"/>
            <a:ext cx="3794267" cy="496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7E6952-F16F-214E-9F2C-93F10E036E03}"/>
              </a:ext>
            </a:extLst>
          </p:cNvPr>
          <p:cNvSpPr txBox="1"/>
          <p:nvPr/>
        </p:nvSpPr>
        <p:spPr>
          <a:xfrm>
            <a:off x="378986" y="2400475"/>
            <a:ext cx="335792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Robert E. Harbaugh, MD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247CE9-5F45-DB47-AAEC-40151D7BFEB4}"/>
              </a:ext>
            </a:extLst>
          </p:cNvPr>
          <p:cNvSpPr txBox="1"/>
          <p:nvPr/>
        </p:nvSpPr>
        <p:spPr>
          <a:xfrm>
            <a:off x="4373366" y="2400475"/>
            <a:ext cx="335792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Kenneth C.      Liu, MD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D9406B-F1DF-4F4D-9DBC-DB424209AF91}"/>
              </a:ext>
            </a:extLst>
          </p:cNvPr>
          <p:cNvSpPr txBox="1"/>
          <p:nvPr/>
        </p:nvSpPr>
        <p:spPr>
          <a:xfrm>
            <a:off x="8463965" y="2381599"/>
            <a:ext cx="335792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Paul        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Kalapos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MD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8F06E3-17D3-7844-895C-BC656C4F195B}"/>
              </a:ext>
            </a:extLst>
          </p:cNvPr>
          <p:cNvSpPr txBox="1"/>
          <p:nvPr/>
        </p:nvSpPr>
        <p:spPr>
          <a:xfrm>
            <a:off x="12529850" y="2381600"/>
            <a:ext cx="335792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Scott D.     Simon, MD</a:t>
            </a:r>
          </a:p>
        </p:txBody>
      </p:sp>
    </p:spTree>
    <p:extLst>
      <p:ext uri="{BB962C8B-B14F-4D97-AF65-F5344CB8AC3E}">
        <p14:creationId xmlns:p14="http://schemas.microsoft.com/office/powerpoint/2010/main" val="26601978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92F5C-7EB9-924D-BC20-2E1A9250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Patient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33A47E-53B8-7345-8328-88074D84C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Part of a Joint Commission certified Comprehensive Stroke Center, with over 1000 stroke admissions in 2017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xmlns="" id="{D9DF73FB-0D24-724A-8016-BFAF790DAB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492256"/>
              </p:ext>
            </p:extLst>
          </p:nvPr>
        </p:nvGraphicFramePr>
        <p:xfrm>
          <a:off x="3209642" y="3381408"/>
          <a:ext cx="9989115" cy="702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Worksheet" r:id="rId3" imgW="8810545" imgH="4391089" progId="Excel.Sheet.8">
                  <p:embed/>
                </p:oleObj>
              </mc:Choice>
              <mc:Fallback>
                <p:oleObj name="Worksheet" r:id="rId3" imgW="8810545" imgH="4391089" progId="Excel.Sheet.8">
                  <p:embed/>
                  <p:pic>
                    <p:nvPicPr>
                      <p:cNvPr id="4" name="Content Placeholder 4">
                        <a:extLst>
                          <a:ext uri="{FF2B5EF4-FFF2-40B4-BE49-F238E27FC236}">
                            <a16:creationId xmlns:a16="http://schemas.microsoft.com/office/drawing/2014/main" xmlns="" id="{1349B9E7-A1EE-0B49-9AC8-B686645CB2C1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642" y="3381408"/>
                        <a:ext cx="9989115" cy="7021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27886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92F5C-7EB9-924D-BC20-2E1A9250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Patient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33A47E-53B8-7345-8328-88074D84C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568" y="2470149"/>
            <a:ext cx="15773400" cy="8597901"/>
          </a:xfrm>
        </p:spPr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Open surgical procedures including microsurgical aneurysm clipping, AVM resection, carotid endarterectomy and EC-IC bypass.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Endovascular procedures including aneurysm embolization, flow diversion, AVM embolization, mechanical thrombectomy, extracranial and intracranial stenting, and venous sinus stenting.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Gamma Knife Radiosurgery for AVMs.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468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92F5C-7EB9-924D-BC20-2E1A9250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Patient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33A47E-53B8-7345-8328-88074D84C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2166937"/>
            <a:ext cx="15773400" cy="8597901"/>
          </a:xfrm>
        </p:spPr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Open Vascular and Endovascular call schedule.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Endovascular call shared equally among 3 neurosurgeons and 1 interventional </a:t>
            </a:r>
            <a:r>
              <a:rPr lang="en-US" dirty="0" err="1"/>
              <a:t>neuroradiologist</a:t>
            </a:r>
            <a:r>
              <a:rPr lang="en-US" dirty="0"/>
              <a:t>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Default therapy for ruptured aneurysms is endovascular embolization.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 err="1"/>
              <a:t>Neuroradiologist</a:t>
            </a:r>
            <a:r>
              <a:rPr lang="en-US" dirty="0"/>
              <a:t> admits to the neurosurgery service.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Flexible/Open Neuroscience ICU staffed by neurosurgeons and a </a:t>
            </a:r>
            <a:r>
              <a:rPr lang="en-US" dirty="0" err="1"/>
              <a:t>neuroanesthesiologist</a:t>
            </a:r>
            <a:r>
              <a:rPr lang="en-US" dirty="0"/>
              <a:t>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Anesthesia block time 5 days a week in neuro </a:t>
            </a:r>
            <a:r>
              <a:rPr lang="en-US" dirty="0" err="1"/>
              <a:t>angiosuite</a:t>
            </a:r>
            <a:r>
              <a:rPr lang="en-US" dirty="0"/>
              <a:t>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945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8568D8-5624-DD44-95E0-39A158695C40}"/>
              </a:ext>
            </a:extLst>
          </p:cNvPr>
          <p:cNvSpPr/>
          <p:nvPr/>
        </p:nvSpPr>
        <p:spPr>
          <a:xfrm>
            <a:off x="8832708" y="6722795"/>
            <a:ext cx="6974733" cy="36641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FCADDB55-57DA-8C47-B7D6-5098E2FD1E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078437"/>
              </p:ext>
            </p:extLst>
          </p:nvPr>
        </p:nvGraphicFramePr>
        <p:xfrm>
          <a:off x="9027268" y="6692630"/>
          <a:ext cx="6760721" cy="369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369B6D0-077A-EA48-A14B-207A2CB91141}"/>
              </a:ext>
            </a:extLst>
          </p:cNvPr>
          <p:cNvSpPr/>
          <p:nvPr/>
        </p:nvSpPr>
        <p:spPr>
          <a:xfrm>
            <a:off x="317499" y="6722794"/>
            <a:ext cx="4457427" cy="366415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92F5C-7EB9-924D-BC20-2E1A9250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Patient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33A47E-53B8-7345-8328-88074D84C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5400" b="1" dirty="0"/>
              <a:t>Penn State Hershey Stroke Center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JC Certified, GWTG Gold-Plus.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Neurology and Neurosurgery Co-Directors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Program Manager, 2 Coordinators, Data Support Analyst, dedicated Research Nurse and 8 stroke neurologists.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C968ADBE-5379-9245-BFFA-CADD9ED5E0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711692"/>
              </p:ext>
            </p:extLst>
          </p:nvPr>
        </p:nvGraphicFramePr>
        <p:xfrm>
          <a:off x="466928" y="6887183"/>
          <a:ext cx="4307999" cy="349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3032D494-51AD-364B-8C03-68E0706295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5422123"/>
              </p:ext>
            </p:extLst>
          </p:nvPr>
        </p:nvGraphicFramePr>
        <p:xfrm>
          <a:off x="5077838" y="6722794"/>
          <a:ext cx="3451959" cy="3680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17460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92F5C-7EB9-924D-BC20-2E1A9250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Patient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33A47E-53B8-7345-8328-88074D84C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5400" b="1" dirty="0" err="1"/>
              <a:t>LionNet</a:t>
            </a:r>
            <a:r>
              <a:rPr lang="en-US" sz="5400" b="1" dirty="0"/>
              <a:t> </a:t>
            </a:r>
            <a:r>
              <a:rPr lang="en-US" sz="5400" b="1" dirty="0" err="1"/>
              <a:t>Telestroke</a:t>
            </a:r>
            <a:endParaRPr lang="en-US" sz="5400" b="1" dirty="0"/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16 hospital network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Full-time Nurse Program Manager and Nurse Coordinator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dirty="0"/>
              <a:t>REACH telemedicine 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CDC5F013-7C3C-6A43-8CF0-C72E9FAB3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2822749"/>
              </p:ext>
            </p:extLst>
          </p:nvPr>
        </p:nvGraphicFramePr>
        <p:xfrm>
          <a:off x="7140110" y="6103936"/>
          <a:ext cx="8116742" cy="429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FC00DD70-33EF-5947-96B6-68830852F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3" y="6035321"/>
            <a:ext cx="5875508" cy="43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511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CE678-36B0-4742-BF8A-3912A63F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9E61C9-387D-B247-9A1D-9F84D7E4D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2346163"/>
            <a:ext cx="15773400" cy="8597901"/>
          </a:xfrm>
        </p:spPr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Full integration of </a:t>
            </a:r>
            <a:r>
              <a:rPr lang="en-US" sz="4400" dirty="0" err="1"/>
              <a:t>Neuroendovascular</a:t>
            </a:r>
            <a:r>
              <a:rPr lang="en-US" sz="4400" dirty="0"/>
              <a:t> training into residency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Disease based service line model – RED Service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Graduated responsibility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Angiography suite IS an operating room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CAST accredited fellowship in </a:t>
            </a:r>
            <a:r>
              <a:rPr lang="en-US" sz="4400" dirty="0" err="1"/>
              <a:t>Neuroendovascular</a:t>
            </a:r>
            <a:endParaRPr lang="en-US" sz="4400" dirty="0"/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Fellowship moved to PGY 7 year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Expectation that prospective fellows will complete 200 diagnostic angiograms prior to starting fellowship (or commit to two years of fellowship)</a:t>
            </a:r>
          </a:p>
        </p:txBody>
      </p:sp>
    </p:spTree>
    <p:extLst>
      <p:ext uri="{BB962C8B-B14F-4D97-AF65-F5344CB8AC3E}">
        <p14:creationId xmlns:p14="http://schemas.microsoft.com/office/powerpoint/2010/main" val="6469784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B2EFAD-408D-C240-8F4B-3E5FEFB1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Neurovascular Education - CAST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50CA49-8C7E-1749-8ED8-17CCFEA96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2439467"/>
            <a:ext cx="15773400" cy="8597901"/>
          </a:xfrm>
        </p:spPr>
        <p:txBody>
          <a:bodyPr/>
          <a:lstStyle/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7 fellows since 2005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Most recent fellow, Ephraim Church, completed fellowship during PGY5 year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Currently Chief Resident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Next year will be Cerebrovascular and Skull Base fellow at Stanford University</a:t>
            </a:r>
          </a:p>
          <a:p>
            <a:pPr marL="796431" indent="-685800">
              <a:buFont typeface="Arial" panose="020B0604020202020204" pitchFamily="34" charset="0"/>
              <a:buChar char="•"/>
            </a:pPr>
            <a:r>
              <a:rPr lang="en-US" sz="4400" dirty="0"/>
              <a:t>Case numbers as of February 2018</a:t>
            </a:r>
          </a:p>
          <a:p>
            <a:pPr marL="2179319" lvl="1" indent="-685800">
              <a:buFont typeface="Arial" panose="020B0604020202020204" pitchFamily="34" charset="0"/>
              <a:buChar char="•"/>
            </a:pPr>
            <a:r>
              <a:rPr lang="en-US" sz="3800" dirty="0"/>
              <a:t>327 Diagnostic angiograms</a:t>
            </a:r>
          </a:p>
          <a:p>
            <a:pPr marL="2179319" lvl="1" indent="-685800">
              <a:buFont typeface="Arial" panose="020B0604020202020204" pitchFamily="34" charset="0"/>
              <a:buChar char="•"/>
            </a:pPr>
            <a:r>
              <a:rPr lang="en-US" sz="3800" dirty="0"/>
              <a:t>280 Therapeutic procedures (133 aneurysms, 37 AVMs, 110 other)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8224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30856</TotalTime>
  <Words>1208</Words>
  <Application>Microsoft Office PowerPoint</Application>
  <PresentationFormat>Custom</PresentationFormat>
  <Paragraphs>98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Gill Sans</vt:lpstr>
      <vt:lpstr>Helvetica</vt:lpstr>
      <vt:lpstr>Lucida Grande</vt:lpstr>
      <vt:lpstr>Times New Roman</vt:lpstr>
      <vt:lpstr>Black</vt:lpstr>
      <vt:lpstr>Worksheet</vt:lpstr>
      <vt:lpstr>Penn State Department of Neurosurgery</vt:lpstr>
      <vt:lpstr>Cerebrovascular Faculty</vt:lpstr>
      <vt:lpstr>Neurovascular Patient Care</vt:lpstr>
      <vt:lpstr>Neurovascular Patient Care</vt:lpstr>
      <vt:lpstr>Neurovascular Patient Care</vt:lpstr>
      <vt:lpstr>Neurovascular Patient Care</vt:lpstr>
      <vt:lpstr>Neurovascular Patient Care</vt:lpstr>
      <vt:lpstr>Neurovascular Education</vt:lpstr>
      <vt:lpstr>Neurovascular Education - CAST</vt:lpstr>
      <vt:lpstr>Neurovascular Research</vt:lpstr>
      <vt:lpstr>Neurovascular Research</vt:lpstr>
      <vt:lpstr>Neurovascular Research</vt:lpstr>
      <vt:lpstr>Neurovascular Research</vt:lpstr>
      <vt:lpstr>Neurovascular Outreach – Stroke Center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 State Department of Neurosurgery</dc:title>
  <dc:creator>Kristi C Fetterolf</dc:creator>
  <cp:lastModifiedBy>Kristi C Fetterolf</cp:lastModifiedBy>
  <cp:revision>35</cp:revision>
  <dcterms:modified xsi:type="dcterms:W3CDTF">2018-05-11T17:50:05Z</dcterms:modified>
</cp:coreProperties>
</file>